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handoutMasterIdLst>
    <p:handoutMasterId r:id="rId56"/>
  </p:handoutMasterIdLst>
  <p:sldIdLst>
    <p:sldId id="427" r:id="rId2"/>
    <p:sldId id="256" r:id="rId3"/>
    <p:sldId id="275" r:id="rId4"/>
    <p:sldId id="277" r:id="rId5"/>
    <p:sldId id="276" r:id="rId6"/>
    <p:sldId id="278" r:id="rId7"/>
    <p:sldId id="257" r:id="rId8"/>
    <p:sldId id="282" r:id="rId9"/>
    <p:sldId id="283" r:id="rId10"/>
    <p:sldId id="284" r:id="rId11"/>
    <p:sldId id="258" r:id="rId12"/>
    <p:sldId id="285" r:id="rId13"/>
    <p:sldId id="259" r:id="rId14"/>
    <p:sldId id="288" r:id="rId15"/>
    <p:sldId id="289" r:id="rId16"/>
    <p:sldId id="261" r:id="rId17"/>
    <p:sldId id="291" r:id="rId18"/>
    <p:sldId id="292" r:id="rId19"/>
    <p:sldId id="262" r:id="rId20"/>
    <p:sldId id="263" r:id="rId21"/>
    <p:sldId id="264" r:id="rId22"/>
    <p:sldId id="293" r:id="rId23"/>
    <p:sldId id="294" r:id="rId24"/>
    <p:sldId id="265" r:id="rId25"/>
    <p:sldId id="266" r:id="rId26"/>
    <p:sldId id="296" r:id="rId27"/>
    <p:sldId id="268" r:id="rId28"/>
    <p:sldId id="269" r:id="rId29"/>
    <p:sldId id="297" r:id="rId30"/>
    <p:sldId id="298" r:id="rId31"/>
    <p:sldId id="299" r:id="rId32"/>
    <p:sldId id="270" r:id="rId33"/>
    <p:sldId id="271" r:id="rId34"/>
    <p:sldId id="300" r:id="rId35"/>
    <p:sldId id="301" r:id="rId36"/>
    <p:sldId id="272" r:id="rId37"/>
    <p:sldId id="303" r:id="rId38"/>
    <p:sldId id="302" r:id="rId39"/>
    <p:sldId id="305" r:id="rId40"/>
    <p:sldId id="273" r:id="rId41"/>
    <p:sldId id="306" r:id="rId42"/>
    <p:sldId id="418" r:id="rId43"/>
    <p:sldId id="419" r:id="rId44"/>
    <p:sldId id="420" r:id="rId45"/>
    <p:sldId id="423" r:id="rId46"/>
    <p:sldId id="421" r:id="rId47"/>
    <p:sldId id="422" r:id="rId48"/>
    <p:sldId id="428" r:id="rId49"/>
    <p:sldId id="424" r:id="rId50"/>
    <p:sldId id="309" r:id="rId51"/>
    <p:sldId id="310" r:id="rId52"/>
    <p:sldId id="425" r:id="rId53"/>
    <p:sldId id="426" r:id="rId54"/>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654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7" autoAdjust="0"/>
    <p:restoredTop sz="94618" autoAdjust="0"/>
  </p:normalViewPr>
  <p:slideViewPr>
    <p:cSldViewPr snapToGrid="0">
      <p:cViewPr varScale="1">
        <p:scale>
          <a:sx n="85" d="100"/>
          <a:sy n="85" d="100"/>
        </p:scale>
        <p:origin x="90" y="44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D34B98-CE2B-4C67-A24F-F15CB59FCDD5}"/>
              </a:ext>
            </a:extLst>
          </p:cNvPr>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r>
              <a:rPr lang="en-CA"/>
              <a:t>10C Linear Functions Student Notes</a:t>
            </a:r>
          </a:p>
        </p:txBody>
      </p:sp>
      <p:sp>
        <p:nvSpPr>
          <p:cNvPr id="3" name="Date Placeholder 2">
            <a:extLst>
              <a:ext uri="{FF2B5EF4-FFF2-40B4-BE49-F238E27FC236}">
                <a16:creationId xmlns:a16="http://schemas.microsoft.com/office/drawing/2014/main" id="{6D79593C-82FB-432B-B1BF-B2BDD0D3A999}"/>
              </a:ext>
            </a:extLst>
          </p:cNvPr>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42542FFF-A0CC-477B-B979-99F4FAD758D1}" type="datetimeFigureOut">
              <a:rPr lang="en-CA" smtClean="0"/>
              <a:t>2018-12-19</a:t>
            </a:fld>
            <a:endParaRPr lang="en-CA"/>
          </a:p>
        </p:txBody>
      </p:sp>
      <p:sp>
        <p:nvSpPr>
          <p:cNvPr id="4" name="Footer Placeholder 3">
            <a:extLst>
              <a:ext uri="{FF2B5EF4-FFF2-40B4-BE49-F238E27FC236}">
                <a16:creationId xmlns:a16="http://schemas.microsoft.com/office/drawing/2014/main" id="{EBF1225C-680A-4D39-88CD-9CBDABE30149}"/>
              </a:ext>
            </a:extLst>
          </p:cNvPr>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20742F58-1F86-4FFA-ACAF-184CE157E640}"/>
              </a:ext>
            </a:extLst>
          </p:cNvPr>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A6D0EE0D-B75A-4734-995A-A0DDF5F6E3E2}" type="slidenum">
              <a:rPr lang="en-CA" smtClean="0"/>
              <a:t>‹#›</a:t>
            </a:fld>
            <a:endParaRPr lang="en-CA"/>
          </a:p>
        </p:txBody>
      </p:sp>
    </p:spTree>
    <p:extLst>
      <p:ext uri="{BB962C8B-B14F-4D97-AF65-F5344CB8AC3E}">
        <p14:creationId xmlns:p14="http://schemas.microsoft.com/office/powerpoint/2010/main" val="318558020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r>
              <a:rPr lang="en-CA"/>
              <a:t>10C Linear Functions Student Notes</a:t>
            </a:r>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CD33B025-F25B-46D1-8D80-4E4949B14F65}" type="datetimeFigureOut">
              <a:rPr lang="en-CA" smtClean="0"/>
              <a:t>2018-12-19</a:t>
            </a:fld>
            <a:endParaRPr lang="en-CA"/>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3287" tIns="46644" rIns="93287" bIns="46644" rtlCol="0" anchor="ctr"/>
          <a:lstStyle/>
          <a:p>
            <a:endParaRPr lang="en-CA"/>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CA"/>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4339ABA5-B639-4047-B76B-930836C24534}" type="slidenum">
              <a:rPr lang="en-CA" smtClean="0"/>
              <a:t>‹#›</a:t>
            </a:fld>
            <a:endParaRPr lang="en-CA"/>
          </a:p>
        </p:txBody>
      </p:sp>
    </p:spTree>
    <p:extLst>
      <p:ext uri="{BB962C8B-B14F-4D97-AF65-F5344CB8AC3E}">
        <p14:creationId xmlns:p14="http://schemas.microsoft.com/office/powerpoint/2010/main" val="268260828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FA17F0-6FC5-4E09-B9C4-CC37616ECBF2}" type="datetime1">
              <a:rPr lang="en-CA" smtClean="0"/>
              <a:t>2018-12-19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14CA522-1688-4E7E-A401-39BA881FF08A}" type="slidenum">
              <a:rPr lang="en-CA" smtClean="0"/>
              <a:t>‹#›</a:t>
            </a:fld>
            <a:endParaRPr lang="en-CA"/>
          </a:p>
        </p:txBody>
      </p:sp>
    </p:spTree>
    <p:extLst>
      <p:ext uri="{BB962C8B-B14F-4D97-AF65-F5344CB8AC3E}">
        <p14:creationId xmlns:p14="http://schemas.microsoft.com/office/powerpoint/2010/main" val="3147077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6187EE-1E7C-4360-8919-822646AC86B3}" type="datetime1">
              <a:rPr lang="en-CA" smtClean="0"/>
              <a:t>2018-12-19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14CA522-1688-4E7E-A401-39BA881FF08A}" type="slidenum">
              <a:rPr lang="en-CA" smtClean="0"/>
              <a:t>‹#›</a:t>
            </a:fld>
            <a:endParaRPr lang="en-CA"/>
          </a:p>
        </p:txBody>
      </p:sp>
    </p:spTree>
    <p:extLst>
      <p:ext uri="{BB962C8B-B14F-4D97-AF65-F5344CB8AC3E}">
        <p14:creationId xmlns:p14="http://schemas.microsoft.com/office/powerpoint/2010/main" val="3803974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0C6DD-3BEF-4353-A8B6-F358FFAFE749}" type="datetime1">
              <a:rPr lang="en-CA" smtClean="0"/>
              <a:t>2018-12-19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14CA522-1688-4E7E-A401-39BA881FF08A}" type="slidenum">
              <a:rPr lang="en-CA" smtClean="0"/>
              <a:t>‹#›</a:t>
            </a:fld>
            <a:endParaRPr lang="en-CA"/>
          </a:p>
        </p:txBody>
      </p:sp>
    </p:spTree>
    <p:extLst>
      <p:ext uri="{BB962C8B-B14F-4D97-AF65-F5344CB8AC3E}">
        <p14:creationId xmlns:p14="http://schemas.microsoft.com/office/powerpoint/2010/main" val="1816915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4AE25-2997-4699-AD21-2CBF1094796D}" type="datetime1">
              <a:rPr lang="en-CA" smtClean="0"/>
              <a:t>2018-12-19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14CA522-1688-4E7E-A401-39BA881FF08A}" type="slidenum">
              <a:rPr lang="en-CA" smtClean="0"/>
              <a:t>‹#›</a:t>
            </a:fld>
            <a:endParaRPr lang="en-CA"/>
          </a:p>
        </p:txBody>
      </p:sp>
    </p:spTree>
    <p:extLst>
      <p:ext uri="{BB962C8B-B14F-4D97-AF65-F5344CB8AC3E}">
        <p14:creationId xmlns:p14="http://schemas.microsoft.com/office/powerpoint/2010/main" val="722230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6EAFB2-62D0-448B-A747-4B35DD6D16BC}" type="datetime1">
              <a:rPr lang="en-CA" smtClean="0"/>
              <a:t>2018-12-19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14CA522-1688-4E7E-A401-39BA881FF08A}" type="slidenum">
              <a:rPr lang="en-CA" smtClean="0"/>
              <a:t>‹#›</a:t>
            </a:fld>
            <a:endParaRPr lang="en-CA"/>
          </a:p>
        </p:txBody>
      </p:sp>
    </p:spTree>
    <p:extLst>
      <p:ext uri="{BB962C8B-B14F-4D97-AF65-F5344CB8AC3E}">
        <p14:creationId xmlns:p14="http://schemas.microsoft.com/office/powerpoint/2010/main" val="354661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A8DC6C-990E-4B34-87FF-3F1562EE8E69}" type="datetime1">
              <a:rPr lang="en-CA" smtClean="0"/>
              <a:t>2018-12-19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14CA522-1688-4E7E-A401-39BA881FF08A}" type="slidenum">
              <a:rPr lang="en-CA" smtClean="0"/>
              <a:t>‹#›</a:t>
            </a:fld>
            <a:endParaRPr lang="en-CA"/>
          </a:p>
        </p:txBody>
      </p:sp>
    </p:spTree>
    <p:extLst>
      <p:ext uri="{BB962C8B-B14F-4D97-AF65-F5344CB8AC3E}">
        <p14:creationId xmlns:p14="http://schemas.microsoft.com/office/powerpoint/2010/main" val="500913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6340AC-0C57-40A3-8366-08B31EDEFDB7}" type="datetime1">
              <a:rPr lang="en-CA" smtClean="0"/>
              <a:t>2018-12-19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14CA522-1688-4E7E-A401-39BA881FF08A}" type="slidenum">
              <a:rPr lang="en-CA" smtClean="0"/>
              <a:t>‹#›</a:t>
            </a:fld>
            <a:endParaRPr lang="en-CA"/>
          </a:p>
        </p:txBody>
      </p:sp>
    </p:spTree>
    <p:extLst>
      <p:ext uri="{BB962C8B-B14F-4D97-AF65-F5344CB8AC3E}">
        <p14:creationId xmlns:p14="http://schemas.microsoft.com/office/powerpoint/2010/main" val="2087042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C95340-0973-4E1D-AFC8-62C6AA0E7925}" type="datetime1">
              <a:rPr lang="en-CA" smtClean="0"/>
              <a:t>2018-12-19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14CA522-1688-4E7E-A401-39BA881FF08A}" type="slidenum">
              <a:rPr lang="en-CA" smtClean="0"/>
              <a:t>‹#›</a:t>
            </a:fld>
            <a:endParaRPr lang="en-CA"/>
          </a:p>
        </p:txBody>
      </p:sp>
    </p:spTree>
    <p:extLst>
      <p:ext uri="{BB962C8B-B14F-4D97-AF65-F5344CB8AC3E}">
        <p14:creationId xmlns:p14="http://schemas.microsoft.com/office/powerpoint/2010/main" val="46352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4F06F-D4E0-447A-88D5-58E12347C81C}" type="datetime1">
              <a:rPr lang="en-CA" smtClean="0"/>
              <a:t>2018-12-19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14CA522-1688-4E7E-A401-39BA881FF08A}" type="slidenum">
              <a:rPr lang="en-CA" smtClean="0"/>
              <a:t>‹#›</a:t>
            </a:fld>
            <a:endParaRPr lang="en-CA"/>
          </a:p>
        </p:txBody>
      </p:sp>
    </p:spTree>
    <p:extLst>
      <p:ext uri="{BB962C8B-B14F-4D97-AF65-F5344CB8AC3E}">
        <p14:creationId xmlns:p14="http://schemas.microsoft.com/office/powerpoint/2010/main" val="4172686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C3B559-D8E8-409F-87CB-F58F1D4788E8}" type="datetime1">
              <a:rPr lang="en-CA" smtClean="0"/>
              <a:t>2018-12-19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14CA522-1688-4E7E-A401-39BA881FF08A}" type="slidenum">
              <a:rPr lang="en-CA" smtClean="0"/>
              <a:t>‹#›</a:t>
            </a:fld>
            <a:endParaRPr lang="en-CA"/>
          </a:p>
        </p:txBody>
      </p:sp>
    </p:spTree>
    <p:extLst>
      <p:ext uri="{BB962C8B-B14F-4D97-AF65-F5344CB8AC3E}">
        <p14:creationId xmlns:p14="http://schemas.microsoft.com/office/powerpoint/2010/main" val="3017658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FA4E30-5D15-4B31-A8A1-B915BC3CFD62}" type="datetime1">
              <a:rPr lang="en-CA" smtClean="0"/>
              <a:t>2018-12-19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14CA522-1688-4E7E-A401-39BA881FF08A}" type="slidenum">
              <a:rPr lang="en-CA" smtClean="0"/>
              <a:t>‹#›</a:t>
            </a:fld>
            <a:endParaRPr lang="en-CA"/>
          </a:p>
        </p:txBody>
      </p:sp>
    </p:spTree>
    <p:extLst>
      <p:ext uri="{BB962C8B-B14F-4D97-AF65-F5344CB8AC3E}">
        <p14:creationId xmlns:p14="http://schemas.microsoft.com/office/powerpoint/2010/main" val="126826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777F5A-6A19-406E-89E3-0E53616C8617}" type="datetime1">
              <a:rPr lang="en-CA" smtClean="0"/>
              <a:t>2018-12-19</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CA522-1688-4E7E-A401-39BA881FF08A}" type="slidenum">
              <a:rPr lang="en-CA" smtClean="0"/>
              <a:t>‹#›</a:t>
            </a:fld>
            <a:endParaRPr lang="en-CA"/>
          </a:p>
        </p:txBody>
      </p:sp>
    </p:spTree>
    <p:extLst>
      <p:ext uri="{BB962C8B-B14F-4D97-AF65-F5344CB8AC3E}">
        <p14:creationId xmlns:p14="http://schemas.microsoft.com/office/powerpoint/2010/main" val="4182488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s>
</file>

<file path=ppt/slides/_rels/slide1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2.png"/><Relationship Id="rId7" Type="http://schemas.openxmlformats.org/officeDocument/2006/relationships/image" Target="../media/image87.png"/><Relationship Id="rId2"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png"/></Relationships>
</file>

<file path=ppt/slides/_rels/slide14.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82.png"/><Relationship Id="rId7" Type="http://schemas.openxmlformats.org/officeDocument/2006/relationships/image" Target="../media/image88.pn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94.png"/><Relationship Id="rId5" Type="http://schemas.openxmlformats.org/officeDocument/2006/relationships/image" Target="../media/image93.png"/><Relationship Id="rId10" Type="http://schemas.openxmlformats.org/officeDocument/2006/relationships/image" Target="../media/image97.png"/><Relationship Id="rId4" Type="http://schemas.openxmlformats.org/officeDocument/2006/relationships/image" Target="../media/image84.png"/><Relationship Id="rId9" Type="http://schemas.openxmlformats.org/officeDocument/2006/relationships/image" Target="../media/image96.png"/></Relationships>
</file>

<file path=ppt/slides/_rels/slide15.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2.png"/><Relationship Id="rId7" Type="http://schemas.openxmlformats.org/officeDocument/2006/relationships/image" Target="../media/image101.png"/><Relationship Id="rId2" Type="http://schemas.openxmlformats.org/officeDocument/2006/relationships/image" Target="../media/image98.png"/><Relationship Id="rId1" Type="http://schemas.openxmlformats.org/officeDocument/2006/relationships/slideLayout" Target="../slideLayouts/slideLayout7.xml"/><Relationship Id="rId6" Type="http://schemas.openxmlformats.org/officeDocument/2006/relationships/image" Target="../media/image100.png"/><Relationship Id="rId11" Type="http://schemas.openxmlformats.org/officeDocument/2006/relationships/image" Target="../media/image104.png"/><Relationship Id="rId5" Type="http://schemas.openxmlformats.org/officeDocument/2006/relationships/image" Target="../media/image99.png"/><Relationship Id="rId10" Type="http://schemas.openxmlformats.org/officeDocument/2006/relationships/image" Target="../media/image103.png"/><Relationship Id="rId4" Type="http://schemas.openxmlformats.org/officeDocument/2006/relationships/image" Target="../media/image84.png"/><Relationship Id="rId9" Type="http://schemas.openxmlformats.org/officeDocument/2006/relationships/image" Target="../media/image102.png"/></Relationships>
</file>

<file path=ppt/slides/_rels/slide1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105.png"/><Relationship Id="rId1" Type="http://schemas.openxmlformats.org/officeDocument/2006/relationships/slideLayout" Target="../slideLayouts/slideLayout7.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1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image" Target="../media/image118.png"/><Relationship Id="rId1" Type="http://schemas.openxmlformats.org/officeDocument/2006/relationships/slideLayout" Target="../slideLayouts/slideLayout7.xml"/><Relationship Id="rId6" Type="http://schemas.openxmlformats.org/officeDocument/2006/relationships/image" Target="../media/image122.png"/><Relationship Id="rId11" Type="http://schemas.openxmlformats.org/officeDocument/2006/relationships/image" Target="../media/image127.png"/><Relationship Id="rId5" Type="http://schemas.openxmlformats.org/officeDocument/2006/relationships/image" Target="../media/image121.png"/><Relationship Id="rId10" Type="http://schemas.openxmlformats.org/officeDocument/2006/relationships/image" Target="../media/image126.png"/><Relationship Id="rId4" Type="http://schemas.openxmlformats.org/officeDocument/2006/relationships/image" Target="../media/image120.png"/><Relationship Id="rId9" Type="http://schemas.openxmlformats.org/officeDocument/2006/relationships/image" Target="../media/image125.png"/></Relationships>
</file>

<file path=ppt/slides/_rels/slide21.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82.png"/><Relationship Id="rId7" Type="http://schemas.openxmlformats.org/officeDocument/2006/relationships/image" Target="../media/image132.png"/><Relationship Id="rId2" Type="http://schemas.openxmlformats.org/officeDocument/2006/relationships/image" Target="../media/image128.png"/><Relationship Id="rId1" Type="http://schemas.openxmlformats.org/officeDocument/2006/relationships/slideLayout" Target="../slideLayouts/slideLayout7.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png"/><Relationship Id="rId9" Type="http://schemas.openxmlformats.org/officeDocument/2006/relationships/image" Target="../media/image134.png"/></Relationships>
</file>

<file path=ppt/slides/_rels/slide22.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image" Target="../media/image136.png"/><Relationship Id="rId7" Type="http://schemas.openxmlformats.org/officeDocument/2006/relationships/image" Target="../media/image140.png"/><Relationship Id="rId2" Type="http://schemas.openxmlformats.org/officeDocument/2006/relationships/image" Target="../media/image135.png"/><Relationship Id="rId1" Type="http://schemas.openxmlformats.org/officeDocument/2006/relationships/slideLayout" Target="../slideLayouts/slideLayout7.xml"/><Relationship Id="rId6" Type="http://schemas.openxmlformats.org/officeDocument/2006/relationships/image" Target="../media/image139.png"/><Relationship Id="rId11" Type="http://schemas.openxmlformats.org/officeDocument/2006/relationships/image" Target="../media/image144.png"/><Relationship Id="rId5" Type="http://schemas.openxmlformats.org/officeDocument/2006/relationships/image" Target="../media/image138.png"/><Relationship Id="rId10" Type="http://schemas.openxmlformats.org/officeDocument/2006/relationships/image" Target="../media/image143.png"/><Relationship Id="rId4" Type="http://schemas.openxmlformats.org/officeDocument/2006/relationships/image" Target="../media/image137.png"/><Relationship Id="rId9" Type="http://schemas.openxmlformats.org/officeDocument/2006/relationships/image" Target="../media/image142.png"/></Relationships>
</file>

<file path=ppt/slides/_rels/slide23.xml.rels><?xml version="1.0" encoding="UTF-8" standalone="yes"?>
<Relationships xmlns="http://schemas.openxmlformats.org/package/2006/relationships"><Relationship Id="rId8" Type="http://schemas.openxmlformats.org/officeDocument/2006/relationships/image" Target="../media/image151.png"/><Relationship Id="rId13" Type="http://schemas.openxmlformats.org/officeDocument/2006/relationships/image" Target="../media/image156.png"/><Relationship Id="rId3" Type="http://schemas.openxmlformats.org/officeDocument/2006/relationships/image" Target="../media/image146.png"/><Relationship Id="rId7" Type="http://schemas.openxmlformats.org/officeDocument/2006/relationships/image" Target="../media/image150.png"/><Relationship Id="rId12" Type="http://schemas.openxmlformats.org/officeDocument/2006/relationships/image" Target="../media/image155.png"/><Relationship Id="rId2" Type="http://schemas.openxmlformats.org/officeDocument/2006/relationships/image" Target="../media/image145.png"/><Relationship Id="rId1" Type="http://schemas.openxmlformats.org/officeDocument/2006/relationships/slideLayout" Target="../slideLayouts/slideLayout7.xml"/><Relationship Id="rId6" Type="http://schemas.openxmlformats.org/officeDocument/2006/relationships/image" Target="../media/image149.png"/><Relationship Id="rId11" Type="http://schemas.openxmlformats.org/officeDocument/2006/relationships/image" Target="../media/image154.png"/><Relationship Id="rId5" Type="http://schemas.openxmlformats.org/officeDocument/2006/relationships/image" Target="../media/image148.png"/><Relationship Id="rId10" Type="http://schemas.openxmlformats.org/officeDocument/2006/relationships/image" Target="../media/image153.png"/><Relationship Id="rId4" Type="http://schemas.openxmlformats.org/officeDocument/2006/relationships/image" Target="../media/image147.png"/><Relationship Id="rId9" Type="http://schemas.openxmlformats.org/officeDocument/2006/relationships/image" Target="../media/image152.png"/></Relationships>
</file>

<file path=ppt/slides/_rels/slide24.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65.png"/><Relationship Id="rId3" Type="http://schemas.openxmlformats.org/officeDocument/2006/relationships/image" Target="../media/image160.png"/><Relationship Id="rId7" Type="http://schemas.openxmlformats.org/officeDocument/2006/relationships/image" Target="../media/image164.png"/><Relationship Id="rId2" Type="http://schemas.openxmlformats.org/officeDocument/2006/relationships/image" Target="../media/image159.png"/><Relationship Id="rId1" Type="http://schemas.openxmlformats.org/officeDocument/2006/relationships/slideLayout" Target="../slideLayouts/slideLayout7.xml"/><Relationship Id="rId6" Type="http://schemas.openxmlformats.org/officeDocument/2006/relationships/image" Target="../media/image163.png"/><Relationship Id="rId5" Type="http://schemas.openxmlformats.org/officeDocument/2006/relationships/image" Target="../media/image162.png"/><Relationship Id="rId10" Type="http://schemas.openxmlformats.org/officeDocument/2006/relationships/image" Target="../media/image167.png"/><Relationship Id="rId4" Type="http://schemas.openxmlformats.org/officeDocument/2006/relationships/image" Target="../media/image161.png"/><Relationship Id="rId9" Type="http://schemas.openxmlformats.org/officeDocument/2006/relationships/image" Target="../media/image166.png"/></Relationships>
</file>

<file path=ppt/slides/_rels/slide26.xml.rels><?xml version="1.0" encoding="UTF-8" standalone="yes"?>
<Relationships xmlns="http://schemas.openxmlformats.org/package/2006/relationships"><Relationship Id="rId8" Type="http://schemas.openxmlformats.org/officeDocument/2006/relationships/image" Target="../media/image172.png"/><Relationship Id="rId3" Type="http://schemas.openxmlformats.org/officeDocument/2006/relationships/image" Target="../media/image160.png"/><Relationship Id="rId7" Type="http://schemas.openxmlformats.org/officeDocument/2006/relationships/image" Target="../media/image171.png"/><Relationship Id="rId2" Type="http://schemas.openxmlformats.org/officeDocument/2006/relationships/image" Target="../media/image168.png"/><Relationship Id="rId1" Type="http://schemas.openxmlformats.org/officeDocument/2006/relationships/slideLayout" Target="../slideLayouts/slideLayout7.xml"/><Relationship Id="rId6" Type="http://schemas.openxmlformats.org/officeDocument/2006/relationships/image" Target="../media/image170.png"/><Relationship Id="rId5" Type="http://schemas.openxmlformats.org/officeDocument/2006/relationships/image" Target="../media/image169.png"/><Relationship Id="rId10" Type="http://schemas.openxmlformats.org/officeDocument/2006/relationships/image" Target="../media/image174.png"/><Relationship Id="rId4" Type="http://schemas.openxmlformats.org/officeDocument/2006/relationships/image" Target="../media/image161.png"/><Relationship Id="rId9" Type="http://schemas.openxmlformats.org/officeDocument/2006/relationships/image" Target="../media/image173.png"/></Relationships>
</file>

<file path=ppt/slides/_rels/slide27.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image" Target="../media/image17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183.png"/><Relationship Id="rId3" Type="http://schemas.openxmlformats.org/officeDocument/2006/relationships/image" Target="../media/image178.png"/><Relationship Id="rId7" Type="http://schemas.openxmlformats.org/officeDocument/2006/relationships/image" Target="../media/image182.png"/><Relationship Id="rId2" Type="http://schemas.openxmlformats.org/officeDocument/2006/relationships/image" Target="../media/image177.png"/><Relationship Id="rId1" Type="http://schemas.openxmlformats.org/officeDocument/2006/relationships/slideLayout" Target="../slideLayouts/slideLayout7.xml"/><Relationship Id="rId6" Type="http://schemas.openxmlformats.org/officeDocument/2006/relationships/image" Target="../media/image181.png"/><Relationship Id="rId5" Type="http://schemas.openxmlformats.org/officeDocument/2006/relationships/image" Target="../media/image180.png"/><Relationship Id="rId10" Type="http://schemas.openxmlformats.org/officeDocument/2006/relationships/image" Target="../media/image185.png"/><Relationship Id="rId4" Type="http://schemas.openxmlformats.org/officeDocument/2006/relationships/image" Target="../media/image179.png"/><Relationship Id="rId9" Type="http://schemas.openxmlformats.org/officeDocument/2006/relationships/image" Target="../media/image184.png"/></Relationships>
</file>

<file path=ppt/slides/_rels/slide29.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177.png"/><Relationship Id="rId7" Type="http://schemas.openxmlformats.org/officeDocument/2006/relationships/image" Target="../media/image189.pn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188.png"/><Relationship Id="rId11" Type="http://schemas.openxmlformats.org/officeDocument/2006/relationships/image" Target="../media/image193.png"/><Relationship Id="rId5" Type="http://schemas.openxmlformats.org/officeDocument/2006/relationships/image" Target="../media/image187.png"/><Relationship Id="rId10" Type="http://schemas.openxmlformats.org/officeDocument/2006/relationships/image" Target="../media/image192.png"/><Relationship Id="rId4" Type="http://schemas.openxmlformats.org/officeDocument/2006/relationships/image" Target="../media/image186.png"/><Relationship Id="rId9" Type="http://schemas.openxmlformats.org/officeDocument/2006/relationships/image" Target="../media/image191.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199.png"/><Relationship Id="rId3" Type="http://schemas.openxmlformats.org/officeDocument/2006/relationships/image" Target="../media/image177.png"/><Relationship Id="rId7" Type="http://schemas.openxmlformats.org/officeDocument/2006/relationships/image" Target="../media/image198.png"/><Relationship Id="rId12" Type="http://schemas.openxmlformats.org/officeDocument/2006/relationships/image" Target="../media/image203.png"/><Relationship Id="rId2" Type="http://schemas.openxmlformats.org/officeDocument/2006/relationships/image" Target="../media/image194.png"/><Relationship Id="rId1" Type="http://schemas.openxmlformats.org/officeDocument/2006/relationships/slideLayout" Target="../slideLayouts/slideLayout7.xml"/><Relationship Id="rId6" Type="http://schemas.openxmlformats.org/officeDocument/2006/relationships/image" Target="../media/image197.png"/><Relationship Id="rId11" Type="http://schemas.openxmlformats.org/officeDocument/2006/relationships/image" Target="../media/image202.png"/><Relationship Id="rId5" Type="http://schemas.openxmlformats.org/officeDocument/2006/relationships/image" Target="../media/image196.png"/><Relationship Id="rId10" Type="http://schemas.openxmlformats.org/officeDocument/2006/relationships/image" Target="../media/image201.png"/><Relationship Id="rId4" Type="http://schemas.openxmlformats.org/officeDocument/2006/relationships/image" Target="../media/image195.png"/><Relationship Id="rId9" Type="http://schemas.openxmlformats.org/officeDocument/2006/relationships/image" Target="../media/image200.png"/></Relationships>
</file>

<file path=ppt/slides/_rels/slide31.xml.rels><?xml version="1.0" encoding="UTF-8" standalone="yes"?>
<Relationships xmlns="http://schemas.openxmlformats.org/package/2006/relationships"><Relationship Id="rId8" Type="http://schemas.openxmlformats.org/officeDocument/2006/relationships/image" Target="../media/image208.png"/><Relationship Id="rId3" Type="http://schemas.openxmlformats.org/officeDocument/2006/relationships/image" Target="../media/image177.png"/><Relationship Id="rId7" Type="http://schemas.openxmlformats.org/officeDocument/2006/relationships/image" Target="../media/image207.png"/><Relationship Id="rId12" Type="http://schemas.openxmlformats.org/officeDocument/2006/relationships/image" Target="../media/image212.png"/><Relationship Id="rId2" Type="http://schemas.openxmlformats.org/officeDocument/2006/relationships/image" Target="../media/image194.png"/><Relationship Id="rId1" Type="http://schemas.openxmlformats.org/officeDocument/2006/relationships/slideLayout" Target="../slideLayouts/slideLayout7.xml"/><Relationship Id="rId6" Type="http://schemas.openxmlformats.org/officeDocument/2006/relationships/image" Target="../media/image206.png"/><Relationship Id="rId11" Type="http://schemas.openxmlformats.org/officeDocument/2006/relationships/image" Target="../media/image211.png"/><Relationship Id="rId5" Type="http://schemas.openxmlformats.org/officeDocument/2006/relationships/image" Target="../media/image205.png"/><Relationship Id="rId10" Type="http://schemas.openxmlformats.org/officeDocument/2006/relationships/image" Target="../media/image210.png"/><Relationship Id="rId4" Type="http://schemas.openxmlformats.org/officeDocument/2006/relationships/image" Target="../media/image204.png"/><Relationship Id="rId9" Type="http://schemas.openxmlformats.org/officeDocument/2006/relationships/image" Target="../media/image209.png"/></Relationships>
</file>

<file path=ppt/slides/_rels/slide32.xml.rels><?xml version="1.0" encoding="UTF-8" standalone="yes"?>
<Relationships xmlns="http://schemas.openxmlformats.org/package/2006/relationships"><Relationship Id="rId8" Type="http://schemas.openxmlformats.org/officeDocument/2006/relationships/image" Target="../media/image219.png"/><Relationship Id="rId3" Type="http://schemas.openxmlformats.org/officeDocument/2006/relationships/image" Target="../media/image214.png"/><Relationship Id="rId7" Type="http://schemas.openxmlformats.org/officeDocument/2006/relationships/image" Target="../media/image218.png"/><Relationship Id="rId12" Type="http://schemas.openxmlformats.org/officeDocument/2006/relationships/image" Target="../media/image223.png"/><Relationship Id="rId2" Type="http://schemas.openxmlformats.org/officeDocument/2006/relationships/image" Target="../media/image213.png"/><Relationship Id="rId1" Type="http://schemas.openxmlformats.org/officeDocument/2006/relationships/slideLayout" Target="../slideLayouts/slideLayout7.xml"/><Relationship Id="rId6" Type="http://schemas.openxmlformats.org/officeDocument/2006/relationships/image" Target="../media/image217.png"/><Relationship Id="rId11" Type="http://schemas.openxmlformats.org/officeDocument/2006/relationships/image" Target="../media/image222.png"/><Relationship Id="rId5" Type="http://schemas.openxmlformats.org/officeDocument/2006/relationships/image" Target="../media/image216.png"/><Relationship Id="rId10" Type="http://schemas.openxmlformats.org/officeDocument/2006/relationships/image" Target="../media/image221.png"/><Relationship Id="rId4" Type="http://schemas.openxmlformats.org/officeDocument/2006/relationships/image" Target="../media/image215.png"/><Relationship Id="rId9" Type="http://schemas.openxmlformats.org/officeDocument/2006/relationships/image" Target="../media/image220.png"/></Relationships>
</file>

<file path=ppt/slides/_rels/slide33.xml.rels><?xml version="1.0" encoding="UTF-8" standalone="yes"?>
<Relationships xmlns="http://schemas.openxmlformats.org/package/2006/relationships"><Relationship Id="rId8" Type="http://schemas.openxmlformats.org/officeDocument/2006/relationships/image" Target="../media/image229.png"/><Relationship Id="rId3" Type="http://schemas.openxmlformats.org/officeDocument/2006/relationships/image" Target="../media/image161.png"/><Relationship Id="rId7" Type="http://schemas.openxmlformats.org/officeDocument/2006/relationships/image" Target="../media/image228.png"/><Relationship Id="rId2" Type="http://schemas.openxmlformats.org/officeDocument/2006/relationships/image" Target="../media/image224.png"/><Relationship Id="rId1" Type="http://schemas.openxmlformats.org/officeDocument/2006/relationships/slideLayout" Target="../slideLayouts/slideLayout7.xml"/><Relationship Id="rId6" Type="http://schemas.openxmlformats.org/officeDocument/2006/relationships/image" Target="../media/image227.png"/><Relationship Id="rId11" Type="http://schemas.openxmlformats.org/officeDocument/2006/relationships/image" Target="../media/image232.png"/><Relationship Id="rId5" Type="http://schemas.openxmlformats.org/officeDocument/2006/relationships/image" Target="../media/image226.png"/><Relationship Id="rId10" Type="http://schemas.openxmlformats.org/officeDocument/2006/relationships/image" Target="../media/image231.png"/><Relationship Id="rId4" Type="http://schemas.openxmlformats.org/officeDocument/2006/relationships/image" Target="../media/image225.png"/><Relationship Id="rId9" Type="http://schemas.openxmlformats.org/officeDocument/2006/relationships/image" Target="../media/image230.png"/></Relationships>
</file>

<file path=ppt/slides/_rels/slide34.xml.rels><?xml version="1.0" encoding="UTF-8" standalone="yes"?>
<Relationships xmlns="http://schemas.openxmlformats.org/package/2006/relationships"><Relationship Id="rId8" Type="http://schemas.openxmlformats.org/officeDocument/2006/relationships/image" Target="../media/image239.png"/><Relationship Id="rId3" Type="http://schemas.openxmlformats.org/officeDocument/2006/relationships/image" Target="../media/image234.png"/><Relationship Id="rId7" Type="http://schemas.openxmlformats.org/officeDocument/2006/relationships/image" Target="../media/image238.png"/><Relationship Id="rId2" Type="http://schemas.openxmlformats.org/officeDocument/2006/relationships/image" Target="../media/image233.png"/><Relationship Id="rId1" Type="http://schemas.openxmlformats.org/officeDocument/2006/relationships/slideLayout" Target="../slideLayouts/slideLayout7.xml"/><Relationship Id="rId6" Type="http://schemas.openxmlformats.org/officeDocument/2006/relationships/image" Target="../media/image237.png"/><Relationship Id="rId11" Type="http://schemas.openxmlformats.org/officeDocument/2006/relationships/image" Target="../media/image242.png"/><Relationship Id="rId5" Type="http://schemas.openxmlformats.org/officeDocument/2006/relationships/image" Target="../media/image236.png"/><Relationship Id="rId10" Type="http://schemas.openxmlformats.org/officeDocument/2006/relationships/image" Target="../media/image241.png"/><Relationship Id="rId4" Type="http://schemas.openxmlformats.org/officeDocument/2006/relationships/image" Target="../media/image235.png"/><Relationship Id="rId9" Type="http://schemas.openxmlformats.org/officeDocument/2006/relationships/image" Target="../media/image240.png"/></Relationships>
</file>

<file path=ppt/slides/_rels/slide35.xml.rels><?xml version="1.0" encoding="UTF-8" standalone="yes"?>
<Relationships xmlns="http://schemas.openxmlformats.org/package/2006/relationships"><Relationship Id="rId8" Type="http://schemas.openxmlformats.org/officeDocument/2006/relationships/image" Target="../media/image248.png"/><Relationship Id="rId3" Type="http://schemas.openxmlformats.org/officeDocument/2006/relationships/image" Target="../media/image243.png"/><Relationship Id="rId7" Type="http://schemas.openxmlformats.org/officeDocument/2006/relationships/image" Target="../media/image247.png"/><Relationship Id="rId12" Type="http://schemas.openxmlformats.org/officeDocument/2006/relationships/image" Target="../media/image252.png"/><Relationship Id="rId2" Type="http://schemas.openxmlformats.org/officeDocument/2006/relationships/image" Target="../media/image233.png"/><Relationship Id="rId1" Type="http://schemas.openxmlformats.org/officeDocument/2006/relationships/slideLayout" Target="../slideLayouts/slideLayout7.xml"/><Relationship Id="rId6" Type="http://schemas.openxmlformats.org/officeDocument/2006/relationships/image" Target="../media/image246.png"/><Relationship Id="rId11" Type="http://schemas.openxmlformats.org/officeDocument/2006/relationships/image" Target="../media/image251.png"/><Relationship Id="rId5" Type="http://schemas.openxmlformats.org/officeDocument/2006/relationships/image" Target="../media/image245.png"/><Relationship Id="rId10" Type="http://schemas.openxmlformats.org/officeDocument/2006/relationships/image" Target="../media/image250.png"/><Relationship Id="rId4" Type="http://schemas.openxmlformats.org/officeDocument/2006/relationships/image" Target="../media/image244.png"/><Relationship Id="rId9" Type="http://schemas.openxmlformats.org/officeDocument/2006/relationships/image" Target="../media/image249.png"/></Relationships>
</file>

<file path=ppt/slides/_rels/slide36.xml.rels><?xml version="1.0" encoding="UTF-8" standalone="yes"?>
<Relationships xmlns="http://schemas.openxmlformats.org/package/2006/relationships"><Relationship Id="rId8" Type="http://schemas.openxmlformats.org/officeDocument/2006/relationships/image" Target="../media/image266.png"/><Relationship Id="rId3" Type="http://schemas.openxmlformats.org/officeDocument/2006/relationships/image" Target="../media/image262.png"/><Relationship Id="rId7" Type="http://schemas.openxmlformats.org/officeDocument/2006/relationships/image" Target="../media/image265.png"/><Relationship Id="rId2" Type="http://schemas.openxmlformats.org/officeDocument/2006/relationships/image" Target="../media/image253.png"/><Relationship Id="rId1" Type="http://schemas.openxmlformats.org/officeDocument/2006/relationships/slideLayout" Target="../slideLayouts/slideLayout7.xml"/><Relationship Id="rId6" Type="http://schemas.openxmlformats.org/officeDocument/2006/relationships/image" Target="../media/image264.png"/><Relationship Id="rId11" Type="http://schemas.openxmlformats.org/officeDocument/2006/relationships/image" Target="../media/image269.png"/><Relationship Id="rId5" Type="http://schemas.openxmlformats.org/officeDocument/2006/relationships/image" Target="../media/image263.png"/><Relationship Id="rId10" Type="http://schemas.openxmlformats.org/officeDocument/2006/relationships/image" Target="../media/image268.png"/><Relationship Id="rId4" Type="http://schemas.openxmlformats.org/officeDocument/2006/relationships/image" Target="../media/image255.png"/><Relationship Id="rId9" Type="http://schemas.openxmlformats.org/officeDocument/2006/relationships/image" Target="../media/image267.png"/></Relationships>
</file>

<file path=ppt/slides/_rels/slide37.xml.rels><?xml version="1.0" encoding="UTF-8" standalone="yes"?>
<Relationships xmlns="http://schemas.openxmlformats.org/package/2006/relationships"><Relationship Id="rId8" Type="http://schemas.openxmlformats.org/officeDocument/2006/relationships/image" Target="../media/image259.png"/><Relationship Id="rId3" Type="http://schemas.openxmlformats.org/officeDocument/2006/relationships/image" Target="../media/image2540.png"/><Relationship Id="rId7" Type="http://schemas.openxmlformats.org/officeDocument/2006/relationships/image" Target="../media/image258.png"/><Relationship Id="rId2" Type="http://schemas.openxmlformats.org/officeDocument/2006/relationships/image" Target="../media/image254.png"/><Relationship Id="rId1" Type="http://schemas.openxmlformats.org/officeDocument/2006/relationships/slideLayout" Target="../slideLayouts/slideLayout7.xml"/><Relationship Id="rId6" Type="http://schemas.openxmlformats.org/officeDocument/2006/relationships/image" Target="../media/image257.png"/><Relationship Id="rId5" Type="http://schemas.openxmlformats.org/officeDocument/2006/relationships/image" Target="../media/image256.png"/><Relationship Id="rId4" Type="http://schemas.openxmlformats.org/officeDocument/2006/relationships/image" Target="../media/image255.png"/><Relationship Id="rId9" Type="http://schemas.openxmlformats.org/officeDocument/2006/relationships/image" Target="../media/image260.png"/></Relationships>
</file>

<file path=ppt/slides/_rels/slide38.xml.rels><?xml version="1.0" encoding="UTF-8" standalone="yes"?>
<Relationships xmlns="http://schemas.openxmlformats.org/package/2006/relationships"><Relationship Id="rId8" Type="http://schemas.openxmlformats.org/officeDocument/2006/relationships/image" Target="../media/image282.png"/><Relationship Id="rId3" Type="http://schemas.openxmlformats.org/officeDocument/2006/relationships/image" Target="../media/image277.png"/><Relationship Id="rId7" Type="http://schemas.openxmlformats.org/officeDocument/2006/relationships/image" Target="../media/image281.png"/><Relationship Id="rId2" Type="http://schemas.openxmlformats.org/officeDocument/2006/relationships/image" Target="../media/image276.png"/><Relationship Id="rId1" Type="http://schemas.openxmlformats.org/officeDocument/2006/relationships/slideLayout" Target="../slideLayouts/slideLayout7.xml"/><Relationship Id="rId6" Type="http://schemas.openxmlformats.org/officeDocument/2006/relationships/image" Target="../media/image280.png"/><Relationship Id="rId5" Type="http://schemas.openxmlformats.org/officeDocument/2006/relationships/image" Target="../media/image279.png"/><Relationship Id="rId4" Type="http://schemas.openxmlformats.org/officeDocument/2006/relationships/image" Target="../media/image278.png"/></Relationships>
</file>

<file path=ppt/slides/_rels/slide39.xml.rels><?xml version="1.0" encoding="UTF-8" standalone="yes"?>
<Relationships xmlns="http://schemas.openxmlformats.org/package/2006/relationships"><Relationship Id="rId8" Type="http://schemas.openxmlformats.org/officeDocument/2006/relationships/image" Target="../media/image289.png"/><Relationship Id="rId13" Type="http://schemas.openxmlformats.org/officeDocument/2006/relationships/image" Target="../media/image274.png"/><Relationship Id="rId3" Type="http://schemas.openxmlformats.org/officeDocument/2006/relationships/image" Target="../media/image284.png"/><Relationship Id="rId12" Type="http://schemas.openxmlformats.org/officeDocument/2006/relationships/image" Target="../media/image273.png"/><Relationship Id="rId16" Type="http://schemas.openxmlformats.org/officeDocument/2006/relationships/image" Target="../media/image285.png"/><Relationship Id="rId1" Type="http://schemas.openxmlformats.org/officeDocument/2006/relationships/slideLayout" Target="../slideLayouts/slideLayout7.xml"/><Relationship Id="rId11" Type="http://schemas.openxmlformats.org/officeDocument/2006/relationships/image" Target="../media/image272.png"/><Relationship Id="rId15" Type="http://schemas.openxmlformats.org/officeDocument/2006/relationships/image" Target="../media/image283.png"/><Relationship Id="rId10" Type="http://schemas.openxmlformats.org/officeDocument/2006/relationships/image" Target="../media/image271.png"/><Relationship Id="rId4" Type="http://schemas.openxmlformats.org/officeDocument/2006/relationships/image" Target="../media/image261.png"/><Relationship Id="rId9" Type="http://schemas.openxmlformats.org/officeDocument/2006/relationships/image" Target="../media/image270.png"/><Relationship Id="rId14" Type="http://schemas.openxmlformats.org/officeDocument/2006/relationships/image" Target="../media/image275.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8" Type="http://schemas.openxmlformats.org/officeDocument/2006/relationships/image" Target="../media/image304.png"/><Relationship Id="rId3" Type="http://schemas.openxmlformats.org/officeDocument/2006/relationships/image" Target="../media/image299.png"/><Relationship Id="rId7" Type="http://schemas.openxmlformats.org/officeDocument/2006/relationships/image" Target="../media/image303.png"/><Relationship Id="rId2" Type="http://schemas.openxmlformats.org/officeDocument/2006/relationships/image" Target="../media/image298.png"/><Relationship Id="rId1" Type="http://schemas.openxmlformats.org/officeDocument/2006/relationships/slideLayout" Target="../slideLayouts/slideLayout7.xml"/><Relationship Id="rId6" Type="http://schemas.openxmlformats.org/officeDocument/2006/relationships/image" Target="../media/image302.png"/><Relationship Id="rId5" Type="http://schemas.openxmlformats.org/officeDocument/2006/relationships/image" Target="../media/image301.png"/><Relationship Id="rId4" Type="http://schemas.openxmlformats.org/officeDocument/2006/relationships/image" Target="../media/image300.png"/></Relationships>
</file>

<file path=ppt/slides/_rels/slide41.xml.rels><?xml version="1.0" encoding="UTF-8" standalone="yes"?>
<Relationships xmlns="http://schemas.openxmlformats.org/package/2006/relationships"><Relationship Id="rId3" Type="http://schemas.openxmlformats.org/officeDocument/2006/relationships/image" Target="../media/image287.png"/><Relationship Id="rId2" Type="http://schemas.openxmlformats.org/officeDocument/2006/relationships/image" Target="../media/image28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10.png"/><Relationship Id="rId2" Type="http://schemas.openxmlformats.org/officeDocument/2006/relationships/image" Target="../media/image288.png"/><Relationship Id="rId1" Type="http://schemas.openxmlformats.org/officeDocument/2006/relationships/slideLayout" Target="../slideLayouts/slideLayout7.xml"/><Relationship Id="rId4" Type="http://schemas.openxmlformats.org/officeDocument/2006/relationships/image" Target="../media/image1110.png"/></Relationships>
</file>

<file path=ppt/slides/_rels/slide43.xml.rels><?xml version="1.0" encoding="UTF-8" standalone="yes"?>
<Relationships xmlns="http://schemas.openxmlformats.org/package/2006/relationships"><Relationship Id="rId3" Type="http://schemas.openxmlformats.org/officeDocument/2006/relationships/image" Target="../media/image1210.png"/><Relationship Id="rId2" Type="http://schemas.openxmlformats.org/officeDocument/2006/relationships/image" Target="../media/image288.png"/><Relationship Id="rId1" Type="http://schemas.openxmlformats.org/officeDocument/2006/relationships/slideLayout" Target="../slideLayouts/slideLayout7.xml"/><Relationship Id="rId4" Type="http://schemas.openxmlformats.org/officeDocument/2006/relationships/image" Target="../media/image1310.png"/></Relationships>
</file>

<file path=ppt/slides/_rels/slide44.xml.rels><?xml version="1.0" encoding="UTF-8" standalone="yes"?>
<Relationships xmlns="http://schemas.openxmlformats.org/package/2006/relationships"><Relationship Id="rId3" Type="http://schemas.openxmlformats.org/officeDocument/2006/relationships/image" Target="../media/image1410.png"/><Relationship Id="rId2" Type="http://schemas.openxmlformats.org/officeDocument/2006/relationships/image" Target="../media/image288.png"/><Relationship Id="rId1" Type="http://schemas.openxmlformats.org/officeDocument/2006/relationships/slideLayout" Target="../slideLayouts/slideLayout7.xml"/><Relationship Id="rId5" Type="http://schemas.openxmlformats.org/officeDocument/2006/relationships/image" Target="../media/image1610.png"/><Relationship Id="rId4" Type="http://schemas.openxmlformats.org/officeDocument/2006/relationships/image" Target="../media/image1510.png"/></Relationships>
</file>

<file path=ppt/slides/_rels/slide45.xml.rels><?xml version="1.0" encoding="UTF-8" standalone="yes"?>
<Relationships xmlns="http://schemas.openxmlformats.org/package/2006/relationships"><Relationship Id="rId3" Type="http://schemas.openxmlformats.org/officeDocument/2006/relationships/image" Target="../media/image308.png"/><Relationship Id="rId2" Type="http://schemas.openxmlformats.org/officeDocument/2006/relationships/image" Target="../media/image288.png"/><Relationship Id="rId1" Type="http://schemas.openxmlformats.org/officeDocument/2006/relationships/slideLayout" Target="../slideLayouts/slideLayout7.xml"/><Relationship Id="rId5" Type="http://schemas.openxmlformats.org/officeDocument/2006/relationships/image" Target="../media/image310.png"/><Relationship Id="rId4" Type="http://schemas.openxmlformats.org/officeDocument/2006/relationships/image" Target="../media/image309.png"/></Relationships>
</file>

<file path=ppt/slides/_rels/slide46.xml.rels><?xml version="1.0" encoding="UTF-8" standalone="yes"?>
<Relationships xmlns="http://schemas.openxmlformats.org/package/2006/relationships"><Relationship Id="rId3" Type="http://schemas.openxmlformats.org/officeDocument/2006/relationships/image" Target="../media/image1710.png"/><Relationship Id="rId2" Type="http://schemas.openxmlformats.org/officeDocument/2006/relationships/image" Target="../media/image288.png"/><Relationship Id="rId1" Type="http://schemas.openxmlformats.org/officeDocument/2006/relationships/slideLayout" Target="../slideLayouts/slideLayout7.xml"/><Relationship Id="rId4" Type="http://schemas.openxmlformats.org/officeDocument/2006/relationships/image" Target="../media/image1810.png"/></Relationships>
</file>

<file path=ppt/slides/_rels/slide47.xml.rels><?xml version="1.0" encoding="UTF-8" standalone="yes"?>
<Relationships xmlns="http://schemas.openxmlformats.org/package/2006/relationships"><Relationship Id="rId8" Type="http://schemas.openxmlformats.org/officeDocument/2006/relationships/image" Target="../media/image317.png"/><Relationship Id="rId13" Type="http://schemas.openxmlformats.org/officeDocument/2006/relationships/image" Target="../media/image322.png"/><Relationship Id="rId3" Type="http://schemas.openxmlformats.org/officeDocument/2006/relationships/image" Target="../media/image312.png"/><Relationship Id="rId7" Type="http://schemas.openxmlformats.org/officeDocument/2006/relationships/image" Target="../media/image316.png"/><Relationship Id="rId12" Type="http://schemas.openxmlformats.org/officeDocument/2006/relationships/image" Target="../media/image321.png"/><Relationship Id="rId2" Type="http://schemas.openxmlformats.org/officeDocument/2006/relationships/image" Target="../media/image311.png"/><Relationship Id="rId1" Type="http://schemas.openxmlformats.org/officeDocument/2006/relationships/slideLayout" Target="../slideLayouts/slideLayout7.xml"/><Relationship Id="rId6" Type="http://schemas.openxmlformats.org/officeDocument/2006/relationships/image" Target="../media/image315.png"/><Relationship Id="rId11" Type="http://schemas.openxmlformats.org/officeDocument/2006/relationships/image" Target="../media/image320.png"/><Relationship Id="rId5" Type="http://schemas.openxmlformats.org/officeDocument/2006/relationships/image" Target="../media/image314.png"/><Relationship Id="rId10" Type="http://schemas.openxmlformats.org/officeDocument/2006/relationships/image" Target="../media/image319.png"/><Relationship Id="rId4" Type="http://schemas.openxmlformats.org/officeDocument/2006/relationships/image" Target="../media/image313.png"/><Relationship Id="rId9" Type="http://schemas.openxmlformats.org/officeDocument/2006/relationships/image" Target="../media/image318.png"/></Relationships>
</file>

<file path=ppt/slides/_rels/slide48.xml.rels><?xml version="1.0" encoding="UTF-8" standalone="yes"?>
<Relationships xmlns="http://schemas.openxmlformats.org/package/2006/relationships"><Relationship Id="rId8" Type="http://schemas.openxmlformats.org/officeDocument/2006/relationships/image" Target="../media/image296.png"/><Relationship Id="rId3" Type="http://schemas.openxmlformats.org/officeDocument/2006/relationships/image" Target="../media/image291.png"/><Relationship Id="rId7" Type="http://schemas.openxmlformats.org/officeDocument/2006/relationships/image" Target="../media/image295.png"/><Relationship Id="rId12" Type="http://schemas.openxmlformats.org/officeDocument/2006/relationships/image" Target="../media/image307.png"/><Relationship Id="rId2" Type="http://schemas.openxmlformats.org/officeDocument/2006/relationships/image" Target="../media/image290.png"/><Relationship Id="rId1" Type="http://schemas.openxmlformats.org/officeDocument/2006/relationships/slideLayout" Target="../slideLayouts/slideLayout7.xml"/><Relationship Id="rId6" Type="http://schemas.openxmlformats.org/officeDocument/2006/relationships/image" Target="../media/image294.png"/><Relationship Id="rId11" Type="http://schemas.openxmlformats.org/officeDocument/2006/relationships/image" Target="../media/image306.png"/><Relationship Id="rId5" Type="http://schemas.openxmlformats.org/officeDocument/2006/relationships/image" Target="../media/image293.png"/><Relationship Id="rId10" Type="http://schemas.openxmlformats.org/officeDocument/2006/relationships/image" Target="../media/image305.png"/><Relationship Id="rId4" Type="http://schemas.openxmlformats.org/officeDocument/2006/relationships/image" Target="../media/image292.png"/><Relationship Id="rId9" Type="http://schemas.openxmlformats.org/officeDocument/2006/relationships/image" Target="../media/image297.png"/></Relationships>
</file>

<file path=ppt/slides/_rels/slide49.xml.rels><?xml version="1.0" encoding="UTF-8" standalone="yes"?>
<Relationships xmlns="http://schemas.openxmlformats.org/package/2006/relationships"><Relationship Id="rId8" Type="http://schemas.openxmlformats.org/officeDocument/2006/relationships/image" Target="../media/image329.png"/><Relationship Id="rId13" Type="http://schemas.openxmlformats.org/officeDocument/2006/relationships/image" Target="../media/image334.png"/><Relationship Id="rId18" Type="http://schemas.openxmlformats.org/officeDocument/2006/relationships/image" Target="../media/image339.png"/><Relationship Id="rId3" Type="http://schemas.openxmlformats.org/officeDocument/2006/relationships/image" Target="../media/image324.png"/><Relationship Id="rId21" Type="http://schemas.openxmlformats.org/officeDocument/2006/relationships/image" Target="../media/image342.png"/><Relationship Id="rId7" Type="http://schemas.openxmlformats.org/officeDocument/2006/relationships/image" Target="../media/image328.png"/><Relationship Id="rId12" Type="http://schemas.openxmlformats.org/officeDocument/2006/relationships/image" Target="../media/image333.png"/><Relationship Id="rId17" Type="http://schemas.openxmlformats.org/officeDocument/2006/relationships/image" Target="../media/image338.png"/><Relationship Id="rId2" Type="http://schemas.openxmlformats.org/officeDocument/2006/relationships/image" Target="../media/image323.png"/><Relationship Id="rId16" Type="http://schemas.openxmlformats.org/officeDocument/2006/relationships/image" Target="../media/image337.png"/><Relationship Id="rId20" Type="http://schemas.openxmlformats.org/officeDocument/2006/relationships/image" Target="../media/image341.png"/><Relationship Id="rId1" Type="http://schemas.openxmlformats.org/officeDocument/2006/relationships/slideLayout" Target="../slideLayouts/slideLayout7.xml"/><Relationship Id="rId6" Type="http://schemas.openxmlformats.org/officeDocument/2006/relationships/image" Target="../media/image327.png"/><Relationship Id="rId11" Type="http://schemas.openxmlformats.org/officeDocument/2006/relationships/image" Target="../media/image332.png"/><Relationship Id="rId5" Type="http://schemas.openxmlformats.org/officeDocument/2006/relationships/image" Target="../media/image326.png"/><Relationship Id="rId15" Type="http://schemas.openxmlformats.org/officeDocument/2006/relationships/image" Target="../media/image336.png"/><Relationship Id="rId10" Type="http://schemas.openxmlformats.org/officeDocument/2006/relationships/image" Target="../media/image331.png"/><Relationship Id="rId19" Type="http://schemas.openxmlformats.org/officeDocument/2006/relationships/image" Target="../media/image340.png"/><Relationship Id="rId4" Type="http://schemas.openxmlformats.org/officeDocument/2006/relationships/image" Target="../media/image325.png"/><Relationship Id="rId9" Type="http://schemas.openxmlformats.org/officeDocument/2006/relationships/image" Target="../media/image330.png"/><Relationship Id="rId14" Type="http://schemas.openxmlformats.org/officeDocument/2006/relationships/image" Target="../media/image335.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50.xml.rels><?xml version="1.0" encoding="UTF-8" standalone="yes"?>
<Relationships xmlns="http://schemas.openxmlformats.org/package/2006/relationships"><Relationship Id="rId3" Type="http://schemas.openxmlformats.org/officeDocument/2006/relationships/image" Target="../media/image344.png"/><Relationship Id="rId2" Type="http://schemas.openxmlformats.org/officeDocument/2006/relationships/image" Target="../media/image343.png"/><Relationship Id="rId1" Type="http://schemas.openxmlformats.org/officeDocument/2006/relationships/slideLayout" Target="../slideLayouts/slideLayout7.xml"/><Relationship Id="rId5" Type="http://schemas.openxmlformats.org/officeDocument/2006/relationships/image" Target="../media/image346.png"/><Relationship Id="rId4" Type="http://schemas.openxmlformats.org/officeDocument/2006/relationships/image" Target="../media/image345.png"/></Relationships>
</file>

<file path=ppt/slides/_rels/slide51.xml.rels><?xml version="1.0" encoding="UTF-8" standalone="yes"?>
<Relationships xmlns="http://schemas.openxmlformats.org/package/2006/relationships"><Relationship Id="rId8" Type="http://schemas.openxmlformats.org/officeDocument/2006/relationships/image" Target="../media/image353.png"/><Relationship Id="rId3" Type="http://schemas.openxmlformats.org/officeDocument/2006/relationships/image" Target="../media/image348.png"/><Relationship Id="rId7" Type="http://schemas.openxmlformats.org/officeDocument/2006/relationships/image" Target="../media/image352.png"/><Relationship Id="rId2" Type="http://schemas.openxmlformats.org/officeDocument/2006/relationships/image" Target="../media/image347.png"/><Relationship Id="rId1" Type="http://schemas.openxmlformats.org/officeDocument/2006/relationships/slideLayout" Target="../slideLayouts/slideLayout7.xml"/><Relationship Id="rId6" Type="http://schemas.openxmlformats.org/officeDocument/2006/relationships/image" Target="../media/image351.png"/><Relationship Id="rId5" Type="http://schemas.openxmlformats.org/officeDocument/2006/relationships/image" Target="../media/image350.png"/><Relationship Id="rId10" Type="http://schemas.openxmlformats.org/officeDocument/2006/relationships/image" Target="../media/image355.png"/><Relationship Id="rId4" Type="http://schemas.openxmlformats.org/officeDocument/2006/relationships/image" Target="../media/image349.png"/><Relationship Id="rId9" Type="http://schemas.openxmlformats.org/officeDocument/2006/relationships/image" Target="../media/image354.png"/></Relationships>
</file>

<file path=ppt/slides/_rels/slide52.xml.rels><?xml version="1.0" encoding="UTF-8" standalone="yes"?>
<Relationships xmlns="http://schemas.openxmlformats.org/package/2006/relationships"><Relationship Id="rId8" Type="http://schemas.openxmlformats.org/officeDocument/2006/relationships/image" Target="../media/image362.png"/><Relationship Id="rId3" Type="http://schemas.openxmlformats.org/officeDocument/2006/relationships/image" Target="../media/image357.png"/><Relationship Id="rId7" Type="http://schemas.openxmlformats.org/officeDocument/2006/relationships/image" Target="../media/image361.png"/><Relationship Id="rId2" Type="http://schemas.openxmlformats.org/officeDocument/2006/relationships/image" Target="../media/image356.png"/><Relationship Id="rId1" Type="http://schemas.openxmlformats.org/officeDocument/2006/relationships/slideLayout" Target="../slideLayouts/slideLayout7.xml"/><Relationship Id="rId6" Type="http://schemas.openxmlformats.org/officeDocument/2006/relationships/image" Target="../media/image360.png"/><Relationship Id="rId5" Type="http://schemas.openxmlformats.org/officeDocument/2006/relationships/image" Target="../media/image359.png"/><Relationship Id="rId10" Type="http://schemas.openxmlformats.org/officeDocument/2006/relationships/image" Target="../media/image364.png"/><Relationship Id="rId4" Type="http://schemas.openxmlformats.org/officeDocument/2006/relationships/image" Target="../media/image358.png"/><Relationship Id="rId9" Type="http://schemas.openxmlformats.org/officeDocument/2006/relationships/image" Target="../media/image363.png"/></Relationships>
</file>

<file path=ppt/slides/_rels/slide53.xml.rels><?xml version="1.0" encoding="UTF-8" standalone="yes"?>
<Relationships xmlns="http://schemas.openxmlformats.org/package/2006/relationships"><Relationship Id="rId3" Type="http://schemas.openxmlformats.org/officeDocument/2006/relationships/image" Target="../media/image366.png"/><Relationship Id="rId2" Type="http://schemas.openxmlformats.org/officeDocument/2006/relationships/image" Target="../media/image365.png"/><Relationship Id="rId1" Type="http://schemas.openxmlformats.org/officeDocument/2006/relationships/slideLayout" Target="../slideLayouts/slideLayout7.xml"/><Relationship Id="rId6" Type="http://schemas.openxmlformats.org/officeDocument/2006/relationships/image" Target="../media/image369.png"/><Relationship Id="rId5" Type="http://schemas.openxmlformats.org/officeDocument/2006/relationships/image" Target="../media/image368.png"/><Relationship Id="rId4" Type="http://schemas.openxmlformats.org/officeDocument/2006/relationships/image" Target="../media/image367.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0.png"/><Relationship Id="rId7" Type="http://schemas.openxmlformats.org/officeDocument/2006/relationships/image" Target="../media/image28.png"/><Relationship Id="rId12"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4.png"/><Relationship Id="rId5" Type="http://schemas.openxmlformats.org/officeDocument/2006/relationships/image" Target="../media/image26.png"/><Relationship Id="rId10" Type="http://schemas.openxmlformats.org/officeDocument/2006/relationships/image" Target="../media/image33.png"/><Relationship Id="rId4" Type="http://schemas.openxmlformats.org/officeDocument/2006/relationships/image" Target="../media/image25.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8.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4CA522-1688-4E7E-A401-39BA881FF08A}" type="slidenum">
              <a:rPr lang="en-CA" smtClean="0"/>
              <a:t>1</a:t>
            </a:fld>
            <a:endParaRPr lang="en-CA"/>
          </a:p>
        </p:txBody>
      </p:sp>
      <p:sp>
        <p:nvSpPr>
          <p:cNvPr id="3" name="Rectangle 2"/>
          <p:cNvSpPr/>
          <p:nvPr/>
        </p:nvSpPr>
        <p:spPr>
          <a:xfrm>
            <a:off x="1357746" y="722898"/>
            <a:ext cx="6511636" cy="1938992"/>
          </a:xfrm>
          <a:prstGeom prst="rect">
            <a:avLst/>
          </a:prstGeom>
        </p:spPr>
        <p:txBody>
          <a:bodyPr wrap="square">
            <a:spAutoFit/>
          </a:bodyPr>
          <a:lstStyle/>
          <a:p>
            <a:pPr algn="ctr">
              <a:tabLst>
                <a:tab pos="2971800" algn="ctr"/>
                <a:tab pos="5943600" algn="r"/>
              </a:tabLst>
            </a:pPr>
            <a:r>
              <a:rPr lang="en-US" sz="4000" dirty="0">
                <a:latin typeface="Cambria" panose="02040503050406030204" pitchFamily="18" charset="0"/>
                <a:ea typeface="Times New Roman" panose="02020603050405020304" pitchFamily="18" charset="0"/>
                <a:cs typeface="Times New Roman" panose="02020603050405020304" pitchFamily="18" charset="0"/>
              </a:rPr>
              <a:t>Math 10C </a:t>
            </a:r>
            <a:endParaRPr lang="en-CA" sz="4000" dirty="0">
              <a:latin typeface="Calibri" panose="020F0502020204030204" pitchFamily="34" charset="0"/>
              <a:ea typeface="Times New Roman" panose="02020603050405020304" pitchFamily="18" charset="0"/>
              <a:cs typeface="Times New Roman" panose="02020603050405020304" pitchFamily="18" charset="0"/>
            </a:endParaRPr>
          </a:p>
          <a:p>
            <a:pPr algn="ctr">
              <a:tabLst>
                <a:tab pos="2971800" algn="ctr"/>
                <a:tab pos="5943600" algn="r"/>
              </a:tabLst>
            </a:pPr>
            <a:r>
              <a:rPr lang="en-US" sz="4000" dirty="0">
                <a:latin typeface="Cambria" panose="02040503050406030204" pitchFamily="18" charset="0"/>
                <a:ea typeface="Times New Roman" panose="02020603050405020304" pitchFamily="18" charset="0"/>
                <a:cs typeface="Times New Roman" panose="02020603050405020304" pitchFamily="18" charset="0"/>
              </a:rPr>
              <a:t>Student Notes and Examples</a:t>
            </a:r>
            <a:endParaRPr lang="en-CA" sz="4000" dirty="0">
              <a:latin typeface="Calibri" panose="020F0502020204030204" pitchFamily="34" charset="0"/>
              <a:ea typeface="Times New Roman" panose="02020603050405020304" pitchFamily="18" charset="0"/>
              <a:cs typeface="Times New Roman" panose="02020603050405020304" pitchFamily="18" charset="0"/>
            </a:endParaRPr>
          </a:p>
          <a:p>
            <a:pPr algn="ctr">
              <a:tabLst>
                <a:tab pos="2971800" algn="ctr"/>
                <a:tab pos="5943600" algn="r"/>
              </a:tabLst>
            </a:pPr>
            <a:r>
              <a:rPr lang="en-US" sz="4000" dirty="0">
                <a:latin typeface="Cambria" panose="02040503050406030204" pitchFamily="18" charset="0"/>
                <a:ea typeface="Times New Roman" panose="02020603050405020304" pitchFamily="18" charset="0"/>
                <a:cs typeface="Times New Roman" panose="02020603050405020304" pitchFamily="18" charset="0"/>
              </a:rPr>
              <a:t>Topic: Linear Functions</a:t>
            </a:r>
            <a:endParaRPr lang="en-CA" sz="4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0419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18D6087-90BE-4607-B9AE-52DD8895394B}"/>
              </a:ext>
            </a:extLst>
          </p:cNvPr>
          <p:cNvPicPr>
            <a:picLocks noChangeAspect="1"/>
          </p:cNvPicPr>
          <p:nvPr/>
        </p:nvPicPr>
        <p:blipFill rotWithShape="1">
          <a:blip r:embed="rId2"/>
          <a:srcRect l="19630" t="16343" b="7716"/>
          <a:stretch/>
        </p:blipFill>
        <p:spPr bwMode="auto">
          <a:xfrm>
            <a:off x="571179" y="1091048"/>
            <a:ext cx="3516626" cy="3160084"/>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393283" y="345313"/>
            <a:ext cx="5306837" cy="489686"/>
          </a:xfrm>
          <a:prstGeom prst="rect">
            <a:avLst/>
          </a:prstGeom>
        </p:spPr>
        <p:txBody>
          <a:bodyPr wrap="none">
            <a:spAutoFit/>
          </a:bodyPr>
          <a:lstStyle/>
          <a:p>
            <a:pPr>
              <a:lnSpc>
                <a:spcPct val="115000"/>
              </a:lnSpc>
            </a:pPr>
            <a:r>
              <a:rPr lang="en-US" sz="2400" dirty="0">
                <a:solidFill>
                  <a:srgbClr val="000000"/>
                </a:solidFill>
                <a:latin typeface="Cambria" panose="02040503050406030204" pitchFamily="18" charset="0"/>
                <a:ea typeface="Times New Roman" panose="02020603050405020304" pitchFamily="18" charset="0"/>
                <a:cs typeface="Arial" panose="020B0604020202020204" pitchFamily="34" charset="0"/>
              </a:rPr>
              <a:t>Example #1: Find the slope of each line</a:t>
            </a:r>
            <a:endParaRPr lang="en-CA" sz="2400" dirty="0">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4357B41-2291-477F-9F6A-F172D3D25C26}"/>
                  </a:ext>
                </a:extLst>
              </p:cNvPr>
              <p:cNvSpPr txBox="1"/>
              <p:nvPr/>
            </p:nvSpPr>
            <p:spPr>
              <a:xfrm>
                <a:off x="2551149" y="1523753"/>
                <a:ext cx="664745" cy="369332"/>
              </a:xfrm>
              <a:prstGeom prst="rect">
                <a:avLst/>
              </a:prstGeom>
              <a:solidFill>
                <a:schemeClr val="bg1"/>
              </a:solid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CA" sz="2400" b="1" i="1" smtClean="0">
                          <a:solidFill>
                            <a:srgbClr val="0000FF"/>
                          </a:solidFill>
                          <a:latin typeface="Cambria Math" panose="02040503050406030204" pitchFamily="18" charset="0"/>
                        </a:rPr>
                        <m:t>(</m:t>
                      </m:r>
                      <m:r>
                        <a:rPr lang="en-CA" sz="2400" b="1" i="1" smtClean="0">
                          <a:solidFill>
                            <a:srgbClr val="0000FF"/>
                          </a:solidFill>
                          <a:latin typeface="Cambria Math" panose="02040503050406030204" pitchFamily="18" charset="0"/>
                        </a:rPr>
                        <m:t>𝟏</m:t>
                      </m:r>
                      <m:r>
                        <a:rPr lang="en-CA" sz="2400" b="1" i="1">
                          <a:solidFill>
                            <a:srgbClr val="0000FF"/>
                          </a:solidFill>
                          <a:latin typeface="Cambria Math" panose="02040503050406030204" pitchFamily="18" charset="0"/>
                        </a:rPr>
                        <m:t>,</m:t>
                      </m:r>
                      <m:r>
                        <a:rPr lang="en-CA" sz="2400" b="1" i="1" smtClean="0">
                          <a:solidFill>
                            <a:srgbClr val="0000FF"/>
                          </a:solidFill>
                          <a:latin typeface="Cambria Math" panose="02040503050406030204" pitchFamily="18" charset="0"/>
                        </a:rPr>
                        <m:t>𝟐</m:t>
                      </m:r>
                      <m:r>
                        <a:rPr lang="en-CA" sz="2400" b="1" i="1">
                          <a:solidFill>
                            <a:srgbClr val="0000FF"/>
                          </a:solidFill>
                          <a:latin typeface="Cambria Math" panose="02040503050406030204" pitchFamily="18" charset="0"/>
                        </a:rPr>
                        <m:t>)</m:t>
                      </m:r>
                    </m:oMath>
                  </m:oMathPara>
                </a14:m>
                <a:endParaRPr lang="en-CA" sz="2400" b="1" dirty="0"/>
              </a:p>
            </p:txBody>
          </p:sp>
        </mc:Choice>
        <mc:Fallback xmlns="">
          <p:sp>
            <p:nvSpPr>
              <p:cNvPr id="6" name="TextBox 5">
                <a:extLst>
                  <a:ext uri="{FF2B5EF4-FFF2-40B4-BE49-F238E27FC236}">
                    <a16:creationId xmlns:a16="http://schemas.microsoft.com/office/drawing/2014/main" id="{54357B41-2291-477F-9F6A-F172D3D25C26}"/>
                  </a:ext>
                </a:extLst>
              </p:cNvPr>
              <p:cNvSpPr txBox="1">
                <a:spLocks noRot="1" noChangeAspect="1" noMove="1" noResize="1" noEditPoints="1" noAdjustHandles="1" noChangeArrowheads="1" noChangeShapeType="1" noTextEdit="1"/>
              </p:cNvSpPr>
              <p:nvPr/>
            </p:nvSpPr>
            <p:spPr>
              <a:xfrm>
                <a:off x="2551149" y="1523753"/>
                <a:ext cx="664745" cy="369332"/>
              </a:xfrm>
              <a:prstGeom prst="rect">
                <a:avLst/>
              </a:prstGeom>
              <a:blipFill>
                <a:blip r:embed="rId3"/>
                <a:stretch>
                  <a:fillRect l="-20909" r="-30909" b="-3278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703C92C-452D-4B46-A33F-ABBF94CC1D09}"/>
                  </a:ext>
                </a:extLst>
              </p:cNvPr>
              <p:cNvSpPr txBox="1"/>
              <p:nvPr/>
            </p:nvSpPr>
            <p:spPr>
              <a:xfrm>
                <a:off x="2551149" y="2926236"/>
                <a:ext cx="664745" cy="369332"/>
              </a:xfrm>
              <a:prstGeom prst="rect">
                <a:avLst/>
              </a:prstGeom>
              <a:solidFill>
                <a:schemeClr val="bg1"/>
              </a:solid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CA" sz="2400" b="1" i="1" smtClean="0">
                          <a:solidFill>
                            <a:srgbClr val="0000FF"/>
                          </a:solidFill>
                          <a:latin typeface="Cambria Math" panose="02040503050406030204" pitchFamily="18" charset="0"/>
                        </a:rPr>
                        <m:t>(</m:t>
                      </m:r>
                      <m:r>
                        <a:rPr lang="en-CA" sz="2400" b="1" i="1" smtClean="0">
                          <a:solidFill>
                            <a:srgbClr val="0000FF"/>
                          </a:solidFill>
                          <a:latin typeface="Cambria Math" panose="02040503050406030204" pitchFamily="18" charset="0"/>
                        </a:rPr>
                        <m:t>𝟏</m:t>
                      </m:r>
                      <m:r>
                        <a:rPr lang="en-CA" sz="2400" b="1" i="1">
                          <a:solidFill>
                            <a:srgbClr val="0000FF"/>
                          </a:solidFill>
                          <a:latin typeface="Cambria Math" panose="02040503050406030204" pitchFamily="18" charset="0"/>
                        </a:rPr>
                        <m:t>, −</m:t>
                      </m:r>
                      <m:r>
                        <a:rPr lang="en-CA" sz="2400" b="1" i="1">
                          <a:solidFill>
                            <a:srgbClr val="0000FF"/>
                          </a:solidFill>
                          <a:latin typeface="Cambria Math" panose="02040503050406030204" pitchFamily="18" charset="0"/>
                        </a:rPr>
                        <m:t>𝟒</m:t>
                      </m:r>
                      <m:r>
                        <a:rPr lang="en-CA" sz="2400" b="1" i="1">
                          <a:solidFill>
                            <a:srgbClr val="0000FF"/>
                          </a:solidFill>
                          <a:latin typeface="Cambria Math" panose="02040503050406030204" pitchFamily="18" charset="0"/>
                        </a:rPr>
                        <m:t>)</m:t>
                      </m:r>
                    </m:oMath>
                  </m:oMathPara>
                </a14:m>
                <a:endParaRPr lang="en-CA" sz="2400" b="1" dirty="0"/>
              </a:p>
            </p:txBody>
          </p:sp>
        </mc:Choice>
        <mc:Fallback xmlns="">
          <p:sp>
            <p:nvSpPr>
              <p:cNvPr id="7" name="TextBox 6">
                <a:extLst>
                  <a:ext uri="{FF2B5EF4-FFF2-40B4-BE49-F238E27FC236}">
                    <a16:creationId xmlns:a16="http://schemas.microsoft.com/office/drawing/2014/main" id="{E703C92C-452D-4B46-A33F-ABBF94CC1D09}"/>
                  </a:ext>
                </a:extLst>
              </p:cNvPr>
              <p:cNvSpPr txBox="1">
                <a:spLocks noRot="1" noChangeAspect="1" noMove="1" noResize="1" noEditPoints="1" noAdjustHandles="1" noChangeArrowheads="1" noChangeShapeType="1" noTextEdit="1"/>
              </p:cNvSpPr>
              <p:nvPr/>
            </p:nvSpPr>
            <p:spPr>
              <a:xfrm>
                <a:off x="2551149" y="2926236"/>
                <a:ext cx="664745" cy="369332"/>
              </a:xfrm>
              <a:prstGeom prst="rect">
                <a:avLst/>
              </a:prstGeom>
              <a:blipFill>
                <a:blip r:embed="rId4"/>
                <a:stretch>
                  <a:fillRect l="-20909" r="-65455" b="-3442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77BF07C-1071-44E7-8F3E-E3FAE6A86254}"/>
                  </a:ext>
                </a:extLst>
              </p:cNvPr>
              <p:cNvSpPr txBox="1"/>
              <p:nvPr/>
            </p:nvSpPr>
            <p:spPr>
              <a:xfrm>
                <a:off x="1629021" y="811446"/>
                <a:ext cx="1417680" cy="369332"/>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400" b="1" i="1" smtClean="0">
                          <a:latin typeface="Cambria Math" panose="02040503050406030204" pitchFamily="18" charset="0"/>
                        </a:rPr>
                        <m:t>𝒓𝒖𝒏</m:t>
                      </m:r>
                      <m:r>
                        <a:rPr lang="en-CA" sz="2400" b="1" i="1" smtClean="0">
                          <a:latin typeface="Cambria Math" panose="02040503050406030204" pitchFamily="18" charset="0"/>
                        </a:rPr>
                        <m:t>=</m:t>
                      </m:r>
                      <m:r>
                        <a:rPr lang="en-CA" sz="2400" b="1" i="1" smtClean="0">
                          <a:latin typeface="Cambria Math" panose="02040503050406030204" pitchFamily="18" charset="0"/>
                        </a:rPr>
                        <m:t>𝟎</m:t>
                      </m:r>
                    </m:oMath>
                  </m:oMathPara>
                </a14:m>
                <a:endParaRPr lang="en-CA" sz="2400" b="1" dirty="0"/>
              </a:p>
            </p:txBody>
          </p:sp>
        </mc:Choice>
        <mc:Fallback xmlns="">
          <p:sp>
            <p:nvSpPr>
              <p:cNvPr id="13" name="TextBox 12">
                <a:extLst>
                  <a:ext uri="{FF2B5EF4-FFF2-40B4-BE49-F238E27FC236}">
                    <a16:creationId xmlns:a16="http://schemas.microsoft.com/office/drawing/2014/main" id="{E77BF07C-1071-44E7-8F3E-E3FAE6A86254}"/>
                  </a:ext>
                </a:extLst>
              </p:cNvPr>
              <p:cNvSpPr txBox="1">
                <a:spLocks noRot="1" noChangeAspect="1" noMove="1" noResize="1" noEditPoints="1" noAdjustHandles="1" noChangeArrowheads="1" noChangeShapeType="1" noTextEdit="1"/>
              </p:cNvSpPr>
              <p:nvPr/>
            </p:nvSpPr>
            <p:spPr>
              <a:xfrm>
                <a:off x="1629021" y="811446"/>
                <a:ext cx="1417680" cy="369332"/>
              </a:xfrm>
              <a:prstGeom prst="rect">
                <a:avLst/>
              </a:prstGeom>
              <a:blipFill>
                <a:blip r:embed="rId5"/>
                <a:stretch>
                  <a:fillRect b="-655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4303C42-2BCB-4FA8-8E4E-9C0F8F28A91D}"/>
                  </a:ext>
                </a:extLst>
              </p:cNvPr>
              <p:cNvSpPr txBox="1"/>
              <p:nvPr/>
            </p:nvSpPr>
            <p:spPr>
              <a:xfrm>
                <a:off x="4409522" y="942855"/>
                <a:ext cx="1293350" cy="69531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400" b="1" i="1">
                          <a:solidFill>
                            <a:srgbClr val="0000FF"/>
                          </a:solidFill>
                          <a:latin typeface="Cambria Math" panose="02040503050406030204" pitchFamily="18" charset="0"/>
                        </a:rPr>
                        <m:t>𝒎</m:t>
                      </m:r>
                      <m:r>
                        <a:rPr lang="en-CA" sz="2400" b="1" i="1">
                          <a:solidFill>
                            <a:srgbClr val="0000FF"/>
                          </a:solidFill>
                          <a:latin typeface="Cambria Math" panose="02040503050406030204" pitchFamily="18" charset="0"/>
                        </a:rPr>
                        <m:t>=</m:t>
                      </m:r>
                      <m:f>
                        <m:fPr>
                          <m:ctrlPr>
                            <a:rPr lang="en-CA" sz="2400" b="1" i="1">
                              <a:solidFill>
                                <a:srgbClr val="0000FF"/>
                              </a:solidFill>
                              <a:latin typeface="Cambria Math" panose="02040503050406030204" pitchFamily="18" charset="0"/>
                            </a:rPr>
                          </m:ctrlPr>
                        </m:fPr>
                        <m:num>
                          <m:r>
                            <a:rPr lang="en-CA" sz="2400" b="1" i="1">
                              <a:solidFill>
                                <a:srgbClr val="0000FF"/>
                              </a:solidFill>
                              <a:latin typeface="Cambria Math" panose="02040503050406030204" pitchFamily="18" charset="0"/>
                            </a:rPr>
                            <m:t>𝒓𝒊𝒔𝒆</m:t>
                          </m:r>
                        </m:num>
                        <m:den>
                          <m:r>
                            <a:rPr lang="en-CA" sz="2400" b="1" i="1">
                              <a:solidFill>
                                <a:srgbClr val="0000FF"/>
                              </a:solidFill>
                              <a:latin typeface="Cambria Math" panose="02040503050406030204" pitchFamily="18" charset="0"/>
                            </a:rPr>
                            <m:t>𝒓𝒖𝒏</m:t>
                          </m:r>
                        </m:den>
                      </m:f>
                    </m:oMath>
                  </m:oMathPara>
                </a14:m>
                <a:endParaRPr lang="en-CA" sz="2400" b="1" dirty="0"/>
              </a:p>
            </p:txBody>
          </p:sp>
        </mc:Choice>
        <mc:Fallback xmlns="">
          <p:sp>
            <p:nvSpPr>
              <p:cNvPr id="14" name="TextBox 13">
                <a:extLst>
                  <a:ext uri="{FF2B5EF4-FFF2-40B4-BE49-F238E27FC236}">
                    <a16:creationId xmlns:a16="http://schemas.microsoft.com/office/drawing/2014/main" id="{74303C42-2BCB-4FA8-8E4E-9C0F8F28A91D}"/>
                  </a:ext>
                </a:extLst>
              </p:cNvPr>
              <p:cNvSpPr txBox="1">
                <a:spLocks noRot="1" noChangeAspect="1" noMove="1" noResize="1" noEditPoints="1" noAdjustHandles="1" noChangeArrowheads="1" noChangeShapeType="1" noTextEdit="1"/>
              </p:cNvSpPr>
              <p:nvPr/>
            </p:nvSpPr>
            <p:spPr>
              <a:xfrm>
                <a:off x="4409522" y="942855"/>
                <a:ext cx="1293350" cy="695319"/>
              </a:xfrm>
              <a:prstGeom prst="rect">
                <a:avLst/>
              </a:prstGeom>
              <a:blipFill>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EBFD72B-E744-40E1-883E-F9F4FF0F79EA}"/>
                  </a:ext>
                </a:extLst>
              </p:cNvPr>
              <p:cNvSpPr txBox="1"/>
              <p:nvPr/>
            </p:nvSpPr>
            <p:spPr>
              <a:xfrm>
                <a:off x="4106527" y="3033733"/>
                <a:ext cx="2278700" cy="8145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800" b="1" i="1">
                          <a:solidFill>
                            <a:srgbClr val="0000FF"/>
                          </a:solidFill>
                          <a:latin typeface="Cambria Math" panose="02040503050406030204" pitchFamily="18" charset="0"/>
                        </a:rPr>
                        <m:t>𝒎</m:t>
                      </m:r>
                      <m:r>
                        <a:rPr lang="en-CA" sz="2800" b="1" i="1">
                          <a:solidFill>
                            <a:srgbClr val="0000FF"/>
                          </a:solidFill>
                          <a:latin typeface="Cambria Math" panose="02040503050406030204" pitchFamily="18" charset="0"/>
                        </a:rPr>
                        <m:t>=</m:t>
                      </m:r>
                      <m:f>
                        <m:fPr>
                          <m:ctrlPr>
                            <a:rPr lang="en-CA" sz="2800" b="1" i="1">
                              <a:solidFill>
                                <a:srgbClr val="0000FF"/>
                              </a:solidFill>
                              <a:latin typeface="Cambria Math" panose="02040503050406030204" pitchFamily="18" charset="0"/>
                            </a:rPr>
                          </m:ctrlPr>
                        </m:fPr>
                        <m:num>
                          <m:sSub>
                            <m:sSubPr>
                              <m:ctrlPr>
                                <a:rPr lang="en-CA" sz="2800" b="1" i="1">
                                  <a:solidFill>
                                    <a:srgbClr val="0000FF"/>
                                  </a:solidFill>
                                  <a:latin typeface="Cambria Math" panose="02040503050406030204" pitchFamily="18" charset="0"/>
                                </a:rPr>
                              </m:ctrlPr>
                            </m:sSubPr>
                            <m:e>
                              <m:r>
                                <a:rPr lang="en-CA" sz="2800" b="1" i="1">
                                  <a:solidFill>
                                    <a:srgbClr val="0000FF"/>
                                  </a:solidFill>
                                  <a:latin typeface="Cambria Math" panose="02040503050406030204" pitchFamily="18" charset="0"/>
                                </a:rPr>
                                <m:t>𝒚</m:t>
                              </m:r>
                            </m:e>
                            <m:sub>
                              <m:r>
                                <a:rPr lang="en-CA" sz="2800" b="1" i="1">
                                  <a:solidFill>
                                    <a:srgbClr val="0000FF"/>
                                  </a:solidFill>
                                  <a:latin typeface="Cambria Math" panose="02040503050406030204" pitchFamily="18" charset="0"/>
                                </a:rPr>
                                <m:t>𝟐</m:t>
                              </m:r>
                            </m:sub>
                          </m:sSub>
                          <m:r>
                            <a:rPr lang="en-CA" sz="2800" b="1" i="1">
                              <a:solidFill>
                                <a:srgbClr val="0000FF"/>
                              </a:solidFill>
                              <a:latin typeface="Cambria Math" panose="02040503050406030204" pitchFamily="18" charset="0"/>
                            </a:rPr>
                            <m:t>−</m:t>
                          </m:r>
                          <m:sSub>
                            <m:sSubPr>
                              <m:ctrlPr>
                                <a:rPr lang="en-CA" sz="2800" b="1" i="1">
                                  <a:solidFill>
                                    <a:srgbClr val="0000FF"/>
                                  </a:solidFill>
                                  <a:latin typeface="Cambria Math" panose="02040503050406030204" pitchFamily="18" charset="0"/>
                                </a:rPr>
                              </m:ctrlPr>
                            </m:sSubPr>
                            <m:e>
                              <m:r>
                                <a:rPr lang="en-CA" sz="2800" b="1" i="1">
                                  <a:solidFill>
                                    <a:srgbClr val="0000FF"/>
                                  </a:solidFill>
                                  <a:latin typeface="Cambria Math" panose="02040503050406030204" pitchFamily="18" charset="0"/>
                                </a:rPr>
                                <m:t>𝒚</m:t>
                              </m:r>
                            </m:e>
                            <m:sub>
                              <m:r>
                                <a:rPr lang="en-CA" sz="2800" b="1" i="1">
                                  <a:solidFill>
                                    <a:srgbClr val="0000FF"/>
                                  </a:solidFill>
                                  <a:latin typeface="Cambria Math" panose="02040503050406030204" pitchFamily="18" charset="0"/>
                                </a:rPr>
                                <m:t>𝟏</m:t>
                              </m:r>
                            </m:sub>
                          </m:sSub>
                        </m:num>
                        <m:den>
                          <m:sSub>
                            <m:sSubPr>
                              <m:ctrlPr>
                                <a:rPr lang="en-CA" sz="2800" b="1" i="1">
                                  <a:solidFill>
                                    <a:srgbClr val="0000FF"/>
                                  </a:solidFill>
                                  <a:latin typeface="Cambria Math" panose="02040503050406030204" pitchFamily="18" charset="0"/>
                                </a:rPr>
                              </m:ctrlPr>
                            </m:sSubPr>
                            <m:e>
                              <m:r>
                                <a:rPr lang="en-CA" sz="2800" b="1" i="1">
                                  <a:solidFill>
                                    <a:srgbClr val="0000FF"/>
                                  </a:solidFill>
                                  <a:latin typeface="Cambria Math" panose="02040503050406030204" pitchFamily="18" charset="0"/>
                                </a:rPr>
                                <m:t>𝒙</m:t>
                              </m:r>
                            </m:e>
                            <m:sub>
                              <m:r>
                                <a:rPr lang="en-CA" sz="2800" b="1" i="1">
                                  <a:solidFill>
                                    <a:srgbClr val="0000FF"/>
                                  </a:solidFill>
                                  <a:latin typeface="Cambria Math" panose="02040503050406030204" pitchFamily="18" charset="0"/>
                                </a:rPr>
                                <m:t>𝟐</m:t>
                              </m:r>
                            </m:sub>
                          </m:sSub>
                          <m:r>
                            <a:rPr lang="en-CA" sz="2800" b="1" i="1">
                              <a:solidFill>
                                <a:srgbClr val="0000FF"/>
                              </a:solidFill>
                              <a:latin typeface="Cambria Math" panose="02040503050406030204" pitchFamily="18" charset="0"/>
                            </a:rPr>
                            <m:t>−</m:t>
                          </m:r>
                          <m:sSub>
                            <m:sSubPr>
                              <m:ctrlPr>
                                <a:rPr lang="en-CA" sz="2800" b="1" i="1">
                                  <a:solidFill>
                                    <a:srgbClr val="0000FF"/>
                                  </a:solidFill>
                                  <a:latin typeface="Cambria Math" panose="02040503050406030204" pitchFamily="18" charset="0"/>
                                </a:rPr>
                              </m:ctrlPr>
                            </m:sSubPr>
                            <m:e>
                              <m:r>
                                <a:rPr lang="en-CA" sz="2800" b="1" i="1">
                                  <a:solidFill>
                                    <a:srgbClr val="0000FF"/>
                                  </a:solidFill>
                                  <a:latin typeface="Cambria Math" panose="02040503050406030204" pitchFamily="18" charset="0"/>
                                </a:rPr>
                                <m:t>𝒙</m:t>
                              </m:r>
                            </m:e>
                            <m:sub>
                              <m:r>
                                <a:rPr lang="en-CA" sz="2800" b="1" i="1">
                                  <a:solidFill>
                                    <a:srgbClr val="0000FF"/>
                                  </a:solidFill>
                                  <a:latin typeface="Cambria Math" panose="02040503050406030204" pitchFamily="18" charset="0"/>
                                </a:rPr>
                                <m:t>𝟏</m:t>
                              </m:r>
                            </m:sub>
                          </m:sSub>
                        </m:den>
                      </m:f>
                    </m:oMath>
                  </m:oMathPara>
                </a14:m>
                <a:endParaRPr lang="en-CA" sz="2800" b="1" dirty="0"/>
              </a:p>
            </p:txBody>
          </p:sp>
        </mc:Choice>
        <mc:Fallback xmlns="">
          <p:sp>
            <p:nvSpPr>
              <p:cNvPr id="15" name="TextBox 14">
                <a:extLst>
                  <a:ext uri="{FF2B5EF4-FFF2-40B4-BE49-F238E27FC236}">
                    <a16:creationId xmlns:a16="http://schemas.microsoft.com/office/drawing/2014/main" id="{1EBFD72B-E744-40E1-883E-F9F4FF0F79EA}"/>
                  </a:ext>
                </a:extLst>
              </p:cNvPr>
              <p:cNvSpPr txBox="1">
                <a:spLocks noRot="1" noChangeAspect="1" noMove="1" noResize="1" noEditPoints="1" noAdjustHandles="1" noChangeArrowheads="1" noChangeShapeType="1" noTextEdit="1"/>
              </p:cNvSpPr>
              <p:nvPr/>
            </p:nvSpPr>
            <p:spPr>
              <a:xfrm>
                <a:off x="4106527" y="3033733"/>
                <a:ext cx="2278700" cy="814518"/>
              </a:xfrm>
              <a:prstGeom prst="rect">
                <a:avLst/>
              </a:prstGeom>
              <a:blipFill>
                <a:blip r:embed="rId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C52BB92-3E6C-4234-8FAB-BAEAD5EC3A5C}"/>
                  </a:ext>
                </a:extLst>
              </p:cNvPr>
              <p:cNvSpPr txBox="1"/>
              <p:nvPr/>
            </p:nvSpPr>
            <p:spPr>
              <a:xfrm>
                <a:off x="4413807" y="1907127"/>
                <a:ext cx="1971420" cy="69531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CA" sz="2400" b="1" i="1" smtClean="0">
                          <a:solidFill>
                            <a:srgbClr val="0000FF"/>
                          </a:solidFill>
                          <a:latin typeface="Cambria Math" panose="02040503050406030204" pitchFamily="18" charset="0"/>
                        </a:rPr>
                        <m:t>𝒎</m:t>
                      </m:r>
                      <m:r>
                        <a:rPr lang="en-CA" sz="2400" b="1" i="1" smtClean="0">
                          <a:solidFill>
                            <a:srgbClr val="0000FF"/>
                          </a:solidFill>
                          <a:latin typeface="Cambria Math" panose="02040503050406030204" pitchFamily="18" charset="0"/>
                        </a:rPr>
                        <m:t>=</m:t>
                      </m:r>
                      <m:f>
                        <m:fPr>
                          <m:ctrlPr>
                            <a:rPr lang="en-CA" sz="2400" b="1" i="1">
                              <a:solidFill>
                                <a:srgbClr val="0000FF"/>
                              </a:solidFill>
                              <a:latin typeface="Cambria Math" panose="02040503050406030204" pitchFamily="18" charset="0"/>
                            </a:rPr>
                          </m:ctrlPr>
                        </m:fPr>
                        <m:num>
                          <m:r>
                            <a:rPr lang="en-CA" sz="2400" b="1" i="1" smtClean="0">
                              <a:solidFill>
                                <a:srgbClr val="0000FF"/>
                              </a:solidFill>
                              <a:latin typeface="Cambria Math" panose="02040503050406030204" pitchFamily="18" charset="0"/>
                            </a:rPr>
                            <m:t>𝒓𝒊𝒔𝒆</m:t>
                          </m:r>
                        </m:num>
                        <m:den>
                          <m:r>
                            <a:rPr lang="en-CA" sz="2400" b="1" i="1" smtClean="0">
                              <a:solidFill>
                                <a:srgbClr val="0000FF"/>
                              </a:solidFill>
                              <a:latin typeface="Cambria Math" panose="02040503050406030204" pitchFamily="18" charset="0"/>
                            </a:rPr>
                            <m:t>𝟎</m:t>
                          </m:r>
                        </m:den>
                      </m:f>
                      <m:r>
                        <a:rPr lang="en-CA" sz="2400" b="1" i="1">
                          <a:solidFill>
                            <a:srgbClr val="0000FF"/>
                          </a:solidFill>
                          <a:latin typeface="Cambria Math" panose="02040503050406030204" pitchFamily="18" charset="0"/>
                        </a:rPr>
                        <m:t>=</m:t>
                      </m:r>
                    </m:oMath>
                  </m:oMathPara>
                </a14:m>
                <a:endParaRPr lang="en-CA" sz="2400" b="1" dirty="0"/>
              </a:p>
            </p:txBody>
          </p:sp>
        </mc:Choice>
        <mc:Fallback xmlns="">
          <p:sp>
            <p:nvSpPr>
              <p:cNvPr id="16" name="TextBox 15">
                <a:extLst>
                  <a:ext uri="{FF2B5EF4-FFF2-40B4-BE49-F238E27FC236}">
                    <a16:creationId xmlns:a16="http://schemas.microsoft.com/office/drawing/2014/main" id="{6C52BB92-3E6C-4234-8FAB-BAEAD5EC3A5C}"/>
                  </a:ext>
                </a:extLst>
              </p:cNvPr>
              <p:cNvSpPr txBox="1">
                <a:spLocks noRot="1" noChangeAspect="1" noMove="1" noResize="1" noEditPoints="1" noAdjustHandles="1" noChangeArrowheads="1" noChangeShapeType="1" noTextEdit="1"/>
              </p:cNvSpPr>
              <p:nvPr/>
            </p:nvSpPr>
            <p:spPr>
              <a:xfrm>
                <a:off x="4413807" y="1907127"/>
                <a:ext cx="1971420" cy="695319"/>
              </a:xfrm>
              <a:prstGeom prst="rect">
                <a:avLst/>
              </a:prstGeom>
              <a:blipFill>
                <a:blip r:embed="rId8"/>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B25765A-8B7F-49D4-A1DD-C97E3C8204BF}"/>
                  </a:ext>
                </a:extLst>
              </p:cNvPr>
              <p:cNvSpPr txBox="1"/>
              <p:nvPr/>
            </p:nvSpPr>
            <p:spPr>
              <a:xfrm>
                <a:off x="3901354" y="4096844"/>
                <a:ext cx="2689046" cy="820674"/>
              </a:xfrm>
              <a:prstGeom prst="rect">
                <a:avLst/>
              </a:prstGeom>
              <a:noFill/>
              <a:ln>
                <a:noFill/>
              </a:ln>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CA" sz="2800" b="1" i="1" smtClean="0">
                          <a:solidFill>
                            <a:srgbClr val="0000FF"/>
                          </a:solidFill>
                          <a:latin typeface="Cambria Math" panose="02040503050406030204" pitchFamily="18" charset="0"/>
                        </a:rPr>
                        <m:t>𝒎</m:t>
                      </m:r>
                      <m:r>
                        <a:rPr lang="en-CA" sz="2800" b="1" i="1" smtClean="0">
                          <a:solidFill>
                            <a:srgbClr val="0000FF"/>
                          </a:solidFill>
                          <a:latin typeface="Cambria Math" panose="02040503050406030204" pitchFamily="18" charset="0"/>
                        </a:rPr>
                        <m:t>=</m:t>
                      </m:r>
                      <m:f>
                        <m:fPr>
                          <m:ctrlPr>
                            <a:rPr lang="en-CA" sz="2800" b="1" i="1">
                              <a:solidFill>
                                <a:srgbClr val="0000FF"/>
                              </a:solidFill>
                              <a:latin typeface="Cambria Math" panose="02040503050406030204" pitchFamily="18" charset="0"/>
                            </a:rPr>
                          </m:ctrlPr>
                        </m:fPr>
                        <m:num>
                          <m:r>
                            <a:rPr lang="en-CA" sz="2800" b="1" i="1" smtClean="0">
                              <a:solidFill>
                                <a:srgbClr val="0000FF"/>
                              </a:solidFill>
                              <a:latin typeface="Cambria Math" panose="02040503050406030204" pitchFamily="18" charset="0"/>
                            </a:rPr>
                            <m:t>𝟐</m:t>
                          </m:r>
                          <m:r>
                            <a:rPr lang="en-CA" sz="2800" b="1" i="1">
                              <a:solidFill>
                                <a:srgbClr val="0000FF"/>
                              </a:solidFill>
                              <a:latin typeface="Cambria Math" panose="02040503050406030204" pitchFamily="18" charset="0"/>
                            </a:rPr>
                            <m:t>−(−</m:t>
                          </m:r>
                          <m:r>
                            <a:rPr lang="en-CA" sz="2800" b="1" i="1">
                              <a:solidFill>
                                <a:srgbClr val="0000FF"/>
                              </a:solidFill>
                              <a:latin typeface="Cambria Math" panose="02040503050406030204" pitchFamily="18" charset="0"/>
                            </a:rPr>
                            <m:t>𝟒</m:t>
                          </m:r>
                          <m:r>
                            <a:rPr lang="en-CA" sz="2800" b="1" i="1">
                              <a:solidFill>
                                <a:srgbClr val="0000FF"/>
                              </a:solidFill>
                              <a:latin typeface="Cambria Math" panose="02040503050406030204" pitchFamily="18" charset="0"/>
                            </a:rPr>
                            <m:t>)</m:t>
                          </m:r>
                        </m:num>
                        <m:den>
                          <m:r>
                            <a:rPr lang="en-CA" sz="2800" b="1" i="1" smtClean="0">
                              <a:solidFill>
                                <a:srgbClr val="0000FF"/>
                              </a:solidFill>
                              <a:latin typeface="Cambria Math" panose="02040503050406030204" pitchFamily="18" charset="0"/>
                            </a:rPr>
                            <m:t>𝟏</m:t>
                          </m:r>
                          <m:r>
                            <a:rPr lang="en-CA" sz="2800" b="1" i="1">
                              <a:solidFill>
                                <a:srgbClr val="0000FF"/>
                              </a:solidFill>
                              <a:latin typeface="Cambria Math" panose="02040503050406030204" pitchFamily="18" charset="0"/>
                            </a:rPr>
                            <m:t>−</m:t>
                          </m:r>
                          <m:r>
                            <a:rPr lang="en-CA" sz="2800" b="1" i="1" smtClean="0">
                              <a:solidFill>
                                <a:srgbClr val="0000FF"/>
                              </a:solidFill>
                              <a:latin typeface="Cambria Math" panose="02040503050406030204" pitchFamily="18" charset="0"/>
                            </a:rPr>
                            <m:t>𝟏</m:t>
                          </m:r>
                        </m:den>
                      </m:f>
                      <m:r>
                        <a:rPr lang="en-CA" sz="2800" b="1" i="1">
                          <a:solidFill>
                            <a:srgbClr val="0000FF"/>
                          </a:solidFill>
                          <a:latin typeface="Cambria Math" panose="02040503050406030204" pitchFamily="18" charset="0"/>
                        </a:rPr>
                        <m:t>=</m:t>
                      </m:r>
                    </m:oMath>
                  </m:oMathPara>
                </a14:m>
                <a:endParaRPr lang="en-CA" sz="2800" b="1" dirty="0"/>
              </a:p>
            </p:txBody>
          </p:sp>
        </mc:Choice>
        <mc:Fallback xmlns="">
          <p:sp>
            <p:nvSpPr>
              <p:cNvPr id="17" name="TextBox 16">
                <a:extLst>
                  <a:ext uri="{FF2B5EF4-FFF2-40B4-BE49-F238E27FC236}">
                    <a16:creationId xmlns:a16="http://schemas.microsoft.com/office/drawing/2014/main" id="{9B25765A-8B7F-49D4-A1DD-C97E3C8204BF}"/>
                  </a:ext>
                </a:extLst>
              </p:cNvPr>
              <p:cNvSpPr txBox="1">
                <a:spLocks noRot="1" noChangeAspect="1" noMove="1" noResize="1" noEditPoints="1" noAdjustHandles="1" noChangeArrowheads="1" noChangeShapeType="1" noTextEdit="1"/>
              </p:cNvSpPr>
              <p:nvPr/>
            </p:nvSpPr>
            <p:spPr>
              <a:xfrm>
                <a:off x="3901354" y="4096844"/>
                <a:ext cx="2689046" cy="820674"/>
              </a:xfrm>
              <a:prstGeom prst="rect">
                <a:avLst/>
              </a:prstGeom>
              <a:blipFill>
                <a:blip r:embed="rId9"/>
                <a:stretch>
                  <a:fillRect/>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65D9BF23-666B-4416-9F57-2F4C97341CB8}"/>
                  </a:ext>
                </a:extLst>
              </p:cNvPr>
              <p:cNvSpPr/>
              <p:nvPr/>
            </p:nvSpPr>
            <p:spPr>
              <a:xfrm>
                <a:off x="6496920" y="4096844"/>
                <a:ext cx="752642" cy="7861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CA" sz="2400" b="1" i="1" smtClean="0">
                              <a:solidFill>
                                <a:srgbClr val="0000FF"/>
                              </a:solidFill>
                              <a:latin typeface="Cambria Math" panose="02040503050406030204" pitchFamily="18" charset="0"/>
                            </a:rPr>
                          </m:ctrlPr>
                        </m:fPr>
                        <m:num>
                          <m:r>
                            <a:rPr lang="en-CA" sz="2400" b="1" i="1" smtClean="0">
                              <a:solidFill>
                                <a:srgbClr val="0000FF"/>
                              </a:solidFill>
                              <a:latin typeface="Cambria Math" panose="02040503050406030204" pitchFamily="18" charset="0"/>
                            </a:rPr>
                            <m:t>𝟔</m:t>
                          </m:r>
                        </m:num>
                        <m:den>
                          <m:r>
                            <a:rPr lang="en-CA" sz="2400" b="1" i="1" smtClean="0">
                              <a:solidFill>
                                <a:srgbClr val="0000FF"/>
                              </a:solidFill>
                              <a:latin typeface="Cambria Math" panose="02040503050406030204" pitchFamily="18" charset="0"/>
                            </a:rPr>
                            <m:t>𝟎</m:t>
                          </m:r>
                        </m:den>
                      </m:f>
                      <m:r>
                        <a:rPr lang="en-CA" sz="2400" b="1" i="1">
                          <a:solidFill>
                            <a:srgbClr val="0000FF"/>
                          </a:solidFill>
                          <a:latin typeface="Cambria Math" panose="02040503050406030204" pitchFamily="18" charset="0"/>
                        </a:rPr>
                        <m:t>=</m:t>
                      </m:r>
                    </m:oMath>
                  </m:oMathPara>
                </a14:m>
                <a:endParaRPr lang="en-CA" sz="2400" dirty="0"/>
              </a:p>
            </p:txBody>
          </p:sp>
        </mc:Choice>
        <mc:Fallback xmlns="">
          <p:sp>
            <p:nvSpPr>
              <p:cNvPr id="11" name="Rectangle 10">
                <a:extLst>
                  <a:ext uri="{FF2B5EF4-FFF2-40B4-BE49-F238E27FC236}">
                    <a16:creationId xmlns:a16="http://schemas.microsoft.com/office/drawing/2014/main" id="{65D9BF23-666B-4416-9F57-2F4C97341CB8}"/>
                  </a:ext>
                </a:extLst>
              </p:cNvPr>
              <p:cNvSpPr>
                <a:spLocks noRot="1" noChangeAspect="1" noMove="1" noResize="1" noEditPoints="1" noAdjustHandles="1" noChangeArrowheads="1" noChangeShapeType="1" noTextEdit="1"/>
              </p:cNvSpPr>
              <p:nvPr/>
            </p:nvSpPr>
            <p:spPr>
              <a:xfrm>
                <a:off x="6496920" y="4096844"/>
                <a:ext cx="752642" cy="786177"/>
              </a:xfrm>
              <a:prstGeom prst="rect">
                <a:avLst/>
              </a:prstGeom>
              <a:blipFill>
                <a:blip r:embed="rId10"/>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990DECFD-EE32-4B57-89D0-1604F7BDA7B8}"/>
                  </a:ext>
                </a:extLst>
              </p:cNvPr>
              <p:cNvSpPr/>
              <p:nvPr/>
            </p:nvSpPr>
            <p:spPr>
              <a:xfrm>
                <a:off x="7128490" y="4276348"/>
                <a:ext cx="187102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400" b="1" i="1" smtClean="0">
                          <a:solidFill>
                            <a:srgbClr val="0000FF"/>
                          </a:solidFill>
                          <a:latin typeface="Cambria Math" panose="02040503050406030204" pitchFamily="18" charset="0"/>
                        </a:rPr>
                        <m:t>𝒖𝒏𝒅𝒆𝒇𝒊𝒏𝒆𝒅</m:t>
                      </m:r>
                    </m:oMath>
                  </m:oMathPara>
                </a14:m>
                <a:endParaRPr lang="en-CA" sz="2400" dirty="0"/>
              </a:p>
            </p:txBody>
          </p:sp>
        </mc:Choice>
        <mc:Fallback xmlns="">
          <p:sp>
            <p:nvSpPr>
              <p:cNvPr id="21" name="Rectangle 20">
                <a:extLst>
                  <a:ext uri="{FF2B5EF4-FFF2-40B4-BE49-F238E27FC236}">
                    <a16:creationId xmlns:a16="http://schemas.microsoft.com/office/drawing/2014/main" id="{990DECFD-EE32-4B57-89D0-1604F7BDA7B8}"/>
                  </a:ext>
                </a:extLst>
              </p:cNvPr>
              <p:cNvSpPr>
                <a:spLocks noRot="1" noChangeAspect="1" noMove="1" noResize="1" noEditPoints="1" noAdjustHandles="1" noChangeArrowheads="1" noChangeShapeType="1" noTextEdit="1"/>
              </p:cNvSpPr>
              <p:nvPr/>
            </p:nvSpPr>
            <p:spPr>
              <a:xfrm>
                <a:off x="7128490" y="4276348"/>
                <a:ext cx="1871025" cy="461665"/>
              </a:xfrm>
              <a:prstGeom prst="rect">
                <a:avLst/>
              </a:prstGeom>
              <a:blipFill>
                <a:blip r:embed="rId11"/>
                <a:stretch>
                  <a:fillRect l="-651" r="-326" b="-1866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C71438FD-2D47-4672-83C6-523E513D85E2}"/>
                  </a:ext>
                </a:extLst>
              </p:cNvPr>
              <p:cNvSpPr/>
              <p:nvPr/>
            </p:nvSpPr>
            <p:spPr>
              <a:xfrm>
                <a:off x="6042725" y="2047037"/>
                <a:ext cx="1661032" cy="4154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100" b="1" i="1" smtClean="0">
                          <a:solidFill>
                            <a:srgbClr val="0000FF"/>
                          </a:solidFill>
                          <a:latin typeface="Cambria Math" panose="02040503050406030204" pitchFamily="18" charset="0"/>
                        </a:rPr>
                        <m:t>𝒖𝒏𝒅𝒆𝒇𝒊𝒏𝒆𝒅</m:t>
                      </m:r>
                    </m:oMath>
                  </m:oMathPara>
                </a14:m>
                <a:endParaRPr lang="en-CA" sz="2100" dirty="0"/>
              </a:p>
            </p:txBody>
          </p:sp>
        </mc:Choice>
        <mc:Fallback xmlns="">
          <p:sp>
            <p:nvSpPr>
              <p:cNvPr id="22" name="Rectangle 21">
                <a:extLst>
                  <a:ext uri="{FF2B5EF4-FFF2-40B4-BE49-F238E27FC236}">
                    <a16:creationId xmlns:a16="http://schemas.microsoft.com/office/drawing/2014/main" id="{C71438FD-2D47-4672-83C6-523E513D85E2}"/>
                  </a:ext>
                </a:extLst>
              </p:cNvPr>
              <p:cNvSpPr>
                <a:spLocks noRot="1" noChangeAspect="1" noMove="1" noResize="1" noEditPoints="1" noAdjustHandles="1" noChangeArrowheads="1" noChangeShapeType="1" noTextEdit="1"/>
              </p:cNvSpPr>
              <p:nvPr/>
            </p:nvSpPr>
            <p:spPr>
              <a:xfrm>
                <a:off x="6042725" y="2047037"/>
                <a:ext cx="1661032" cy="415498"/>
              </a:xfrm>
              <a:prstGeom prst="rect">
                <a:avLst/>
              </a:prstGeom>
              <a:blipFill>
                <a:blip r:embed="rId12"/>
                <a:stretch>
                  <a:fillRect b="-14706"/>
                </a:stretch>
              </a:blipFill>
            </p:spPr>
            <p:txBody>
              <a:bodyPr/>
              <a:lstStyle/>
              <a:p>
                <a:r>
                  <a:rPr lang="en-CA">
                    <a:noFill/>
                  </a:rPr>
                  <a:t> </a:t>
                </a:r>
              </a:p>
            </p:txBody>
          </p:sp>
        </mc:Fallback>
      </mc:AlternateContent>
      <p:sp>
        <p:nvSpPr>
          <p:cNvPr id="20" name="Oval 19">
            <a:extLst>
              <a:ext uri="{FF2B5EF4-FFF2-40B4-BE49-F238E27FC236}">
                <a16:creationId xmlns:a16="http://schemas.microsoft.com/office/drawing/2014/main" id="{7C533FA3-17D1-4D64-A14A-CB8486C8245B}"/>
              </a:ext>
            </a:extLst>
          </p:cNvPr>
          <p:cNvSpPr>
            <a:spLocks noChangeAspect="1"/>
          </p:cNvSpPr>
          <p:nvPr/>
        </p:nvSpPr>
        <p:spPr>
          <a:xfrm>
            <a:off x="2329492" y="1639839"/>
            <a:ext cx="137160" cy="13716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sz="1350" dirty="0"/>
          </a:p>
        </p:txBody>
      </p:sp>
      <p:sp>
        <p:nvSpPr>
          <p:cNvPr id="19" name="Oval 18">
            <a:extLst>
              <a:ext uri="{FF2B5EF4-FFF2-40B4-BE49-F238E27FC236}">
                <a16:creationId xmlns:a16="http://schemas.microsoft.com/office/drawing/2014/main" id="{2C05DC2C-2743-4317-97C0-313AD037C74B}"/>
              </a:ext>
            </a:extLst>
          </p:cNvPr>
          <p:cNvSpPr>
            <a:spLocks noChangeAspect="1"/>
          </p:cNvSpPr>
          <p:nvPr/>
        </p:nvSpPr>
        <p:spPr>
          <a:xfrm>
            <a:off x="2329492" y="3087506"/>
            <a:ext cx="137160" cy="13716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sz="1350" dirty="0"/>
          </a:p>
        </p:txBody>
      </p:sp>
      <p:sp>
        <p:nvSpPr>
          <p:cNvPr id="25" name="TextBox 24">
            <a:extLst>
              <a:ext uri="{FF2B5EF4-FFF2-40B4-BE49-F238E27FC236}">
                <a16:creationId xmlns:a16="http://schemas.microsoft.com/office/drawing/2014/main" id="{5AE56411-C572-451A-8BDB-67924247DD76}"/>
              </a:ext>
            </a:extLst>
          </p:cNvPr>
          <p:cNvSpPr txBox="1"/>
          <p:nvPr/>
        </p:nvSpPr>
        <p:spPr>
          <a:xfrm>
            <a:off x="540238" y="5536119"/>
            <a:ext cx="7132578" cy="461665"/>
          </a:xfrm>
          <a:prstGeom prst="rect">
            <a:avLst/>
          </a:prstGeom>
          <a:noFill/>
        </p:spPr>
        <p:txBody>
          <a:bodyPr wrap="square" rtlCol="0">
            <a:spAutoFit/>
          </a:bodyPr>
          <a:lstStyle/>
          <a:p>
            <a:r>
              <a:rPr lang="en-CA" sz="2400" dirty="0"/>
              <a:t>All </a:t>
            </a:r>
            <a:r>
              <a:rPr lang="en-CA" sz="2400" b="1" i="1" dirty="0">
                <a:latin typeface="Times New Roman" panose="02020603050405020304" pitchFamily="18" charset="0"/>
                <a:cs typeface="Times New Roman" panose="02020603050405020304" pitchFamily="18" charset="0"/>
              </a:rPr>
              <a:t>vertical</a:t>
            </a:r>
            <a:r>
              <a:rPr lang="en-CA" sz="2400" dirty="0"/>
              <a:t> lines will have a </a:t>
            </a:r>
            <a:r>
              <a:rPr lang="en-CA" sz="2400" b="1" i="1" dirty="0">
                <a:latin typeface="Times New Roman" panose="02020603050405020304" pitchFamily="18" charset="0"/>
                <a:cs typeface="Times New Roman" panose="02020603050405020304" pitchFamily="18" charset="0"/>
              </a:rPr>
              <a:t>slope </a:t>
            </a:r>
            <a:r>
              <a:rPr lang="en-CA" sz="2400" b="1" dirty="0">
                <a:latin typeface="+mj-lt"/>
                <a:cs typeface="Times New Roman" panose="02020603050405020304" pitchFamily="18" charset="0"/>
              </a:rPr>
              <a:t>which is </a:t>
            </a:r>
            <a:r>
              <a:rPr lang="en-CA" sz="2400" b="1" i="1" dirty="0">
                <a:solidFill>
                  <a:srgbClr val="FF0000"/>
                </a:solidFill>
                <a:latin typeface="Times New Roman" panose="02020603050405020304" pitchFamily="18" charset="0"/>
                <a:cs typeface="Times New Roman" panose="02020603050405020304" pitchFamily="18" charset="0"/>
              </a:rPr>
              <a:t>undefined</a:t>
            </a:r>
          </a:p>
        </p:txBody>
      </p:sp>
      <p:sp>
        <p:nvSpPr>
          <p:cNvPr id="3" name="Slide Number Placeholder 2">
            <a:extLst>
              <a:ext uri="{FF2B5EF4-FFF2-40B4-BE49-F238E27FC236}">
                <a16:creationId xmlns:a16="http://schemas.microsoft.com/office/drawing/2014/main" id="{6DD3610F-85F5-4A24-B688-EB1545DB2F51}"/>
              </a:ext>
            </a:extLst>
          </p:cNvPr>
          <p:cNvSpPr>
            <a:spLocks noGrp="1"/>
          </p:cNvSpPr>
          <p:nvPr>
            <p:ph type="sldNum" sz="quarter" idx="12"/>
          </p:nvPr>
        </p:nvSpPr>
        <p:spPr/>
        <p:txBody>
          <a:bodyPr/>
          <a:lstStyle/>
          <a:p>
            <a:fld id="{914CA522-1688-4E7E-A401-39BA881FF08A}" type="slidenum">
              <a:rPr lang="en-CA" smtClean="0"/>
              <a:t>10</a:t>
            </a:fld>
            <a:endParaRPr lang="en-CA"/>
          </a:p>
        </p:txBody>
      </p:sp>
    </p:spTree>
    <p:extLst>
      <p:ext uri="{BB962C8B-B14F-4D97-AF65-F5344CB8AC3E}">
        <p14:creationId xmlns:p14="http://schemas.microsoft.com/office/powerpoint/2010/main" val="117451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animBg="1"/>
      <p:bldP spid="14" grpId="0"/>
      <p:bldP spid="15" grpId="0"/>
      <p:bldP spid="16" grpId="0"/>
      <p:bldP spid="17" grpId="0"/>
      <p:bldP spid="11"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115" y="308084"/>
            <a:ext cx="2247603" cy="461665"/>
          </a:xfrm>
          <a:prstGeom prst="rect">
            <a:avLst/>
          </a:prstGeom>
          <a:noFill/>
        </p:spPr>
        <p:txBody>
          <a:bodyPr wrap="none" rtlCol="0">
            <a:spAutoFit/>
          </a:bodyPr>
          <a:lstStyle/>
          <a:p>
            <a:r>
              <a:rPr lang="en-US" sz="2400" dirty="0"/>
              <a:t>Classifying Slope</a:t>
            </a:r>
            <a:endParaRPr lang="en-CA" sz="2400" dirty="0"/>
          </a:p>
        </p:txBody>
      </p:sp>
      <p:sp>
        <p:nvSpPr>
          <p:cNvPr id="5" name="TextBox 4"/>
          <p:cNvSpPr txBox="1"/>
          <p:nvPr/>
        </p:nvSpPr>
        <p:spPr>
          <a:xfrm>
            <a:off x="406115" y="956989"/>
            <a:ext cx="1890710" cy="461665"/>
          </a:xfrm>
          <a:prstGeom prst="rect">
            <a:avLst/>
          </a:prstGeom>
          <a:noFill/>
        </p:spPr>
        <p:txBody>
          <a:bodyPr wrap="none" rtlCol="0">
            <a:spAutoFit/>
          </a:bodyPr>
          <a:lstStyle/>
          <a:p>
            <a:r>
              <a:rPr lang="en-US" sz="2400" dirty="0"/>
              <a:t>Positive slope</a:t>
            </a:r>
            <a:endParaRPr lang="en-CA" sz="2400" dirty="0"/>
          </a:p>
        </p:txBody>
      </p:sp>
      <p:sp>
        <p:nvSpPr>
          <p:cNvPr id="8" name="TextBox 7"/>
          <p:cNvSpPr txBox="1"/>
          <p:nvPr/>
        </p:nvSpPr>
        <p:spPr>
          <a:xfrm>
            <a:off x="5836515" y="956989"/>
            <a:ext cx="2021323" cy="461665"/>
          </a:xfrm>
          <a:prstGeom prst="rect">
            <a:avLst/>
          </a:prstGeom>
          <a:noFill/>
        </p:spPr>
        <p:txBody>
          <a:bodyPr wrap="none" rtlCol="0">
            <a:spAutoFit/>
          </a:bodyPr>
          <a:lstStyle/>
          <a:p>
            <a:r>
              <a:rPr lang="en-US" sz="2400" dirty="0"/>
              <a:t>Negative slope</a:t>
            </a:r>
            <a:endParaRPr lang="en-CA" sz="2400" dirty="0"/>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248" y="1359031"/>
            <a:ext cx="4114998" cy="4139938"/>
          </a:xfrm>
          <a:prstGeom prst="rect">
            <a:avLst/>
          </a:prstGeom>
          <a:noFill/>
        </p:spPr>
      </p:pic>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7905" y="1418654"/>
            <a:ext cx="4114998" cy="4139938"/>
          </a:xfrm>
          <a:prstGeom prst="rect">
            <a:avLst/>
          </a:prstGeom>
          <a:noFill/>
        </p:spPr>
      </p:pic>
      <p:cxnSp>
        <p:nvCxnSpPr>
          <p:cNvPr id="3" name="Straight Arrow Connector 2">
            <a:extLst>
              <a:ext uri="{FF2B5EF4-FFF2-40B4-BE49-F238E27FC236}">
                <a16:creationId xmlns:a16="http://schemas.microsoft.com/office/drawing/2014/main" id="{DAB5DAFB-D211-4078-B85E-4240AA5918C8}"/>
              </a:ext>
            </a:extLst>
          </p:cNvPr>
          <p:cNvCxnSpPr/>
          <p:nvPr/>
        </p:nvCxnSpPr>
        <p:spPr>
          <a:xfrm flipV="1">
            <a:off x="355980" y="1071945"/>
            <a:ext cx="2766253" cy="268224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04B8667-2B22-4203-89EA-E4F81BBA6FA0}"/>
              </a:ext>
            </a:extLst>
          </p:cNvPr>
          <p:cNvCxnSpPr/>
          <p:nvPr/>
        </p:nvCxnSpPr>
        <p:spPr>
          <a:xfrm flipV="1">
            <a:off x="807444" y="3145723"/>
            <a:ext cx="2656650" cy="68580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06F5A85-1541-4531-8831-BF8E5BD8D4A8}"/>
              </a:ext>
            </a:extLst>
          </p:cNvPr>
          <p:cNvCxnSpPr>
            <a:cxnSpLocks/>
          </p:cNvCxnSpPr>
          <p:nvPr/>
        </p:nvCxnSpPr>
        <p:spPr>
          <a:xfrm flipV="1">
            <a:off x="1968596" y="2614086"/>
            <a:ext cx="2146403" cy="2550456"/>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588FDD1-9620-4F8C-8AA8-1F1CB349EB2A}"/>
              </a:ext>
            </a:extLst>
          </p:cNvPr>
          <p:cNvSpPr txBox="1"/>
          <p:nvPr/>
        </p:nvSpPr>
        <p:spPr>
          <a:xfrm>
            <a:off x="859033" y="5501694"/>
            <a:ext cx="3589369" cy="830997"/>
          </a:xfrm>
          <a:prstGeom prst="rect">
            <a:avLst/>
          </a:prstGeom>
          <a:noFill/>
        </p:spPr>
        <p:txBody>
          <a:bodyPr wrap="square" rtlCol="0">
            <a:spAutoFit/>
          </a:bodyPr>
          <a:lstStyle/>
          <a:p>
            <a:r>
              <a:rPr lang="en-CA" sz="2400" dirty="0"/>
              <a:t>All lines higher on the </a:t>
            </a:r>
            <a:r>
              <a:rPr lang="en-CA" sz="2400" b="1" i="1" dirty="0">
                <a:latin typeface="Times New Roman" panose="02020603050405020304" pitchFamily="18" charset="0"/>
                <a:cs typeface="Times New Roman" panose="02020603050405020304" pitchFamily="18" charset="0"/>
              </a:rPr>
              <a:t>right</a:t>
            </a:r>
          </a:p>
          <a:p>
            <a:r>
              <a:rPr lang="en-CA" sz="2400" dirty="0"/>
              <a:t>will have </a:t>
            </a:r>
            <a:r>
              <a:rPr lang="en-CA" sz="2400" b="1" i="1" dirty="0">
                <a:latin typeface="Times New Roman" panose="02020603050405020304" pitchFamily="18" charset="0"/>
                <a:cs typeface="Times New Roman" panose="02020603050405020304" pitchFamily="18" charset="0"/>
              </a:rPr>
              <a:t>positive</a:t>
            </a:r>
            <a:r>
              <a:rPr lang="en-CA" sz="2400" dirty="0"/>
              <a:t> slopes</a:t>
            </a:r>
          </a:p>
        </p:txBody>
      </p:sp>
      <p:cxnSp>
        <p:nvCxnSpPr>
          <p:cNvPr id="14" name="Straight Arrow Connector 13">
            <a:extLst>
              <a:ext uri="{FF2B5EF4-FFF2-40B4-BE49-F238E27FC236}">
                <a16:creationId xmlns:a16="http://schemas.microsoft.com/office/drawing/2014/main" id="{F86119DC-1098-404C-AD7A-A75419E45051}"/>
              </a:ext>
            </a:extLst>
          </p:cNvPr>
          <p:cNvCxnSpPr>
            <a:cxnSpLocks/>
          </p:cNvCxnSpPr>
          <p:nvPr/>
        </p:nvCxnSpPr>
        <p:spPr>
          <a:xfrm flipH="1" flipV="1">
            <a:off x="6411547" y="1441956"/>
            <a:ext cx="2595293" cy="2453641"/>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D386F40-96F3-49C6-B2A5-69A52094086C}"/>
              </a:ext>
            </a:extLst>
          </p:cNvPr>
          <p:cNvCxnSpPr>
            <a:cxnSpLocks/>
          </p:cNvCxnSpPr>
          <p:nvPr/>
        </p:nvCxnSpPr>
        <p:spPr>
          <a:xfrm flipH="1" flipV="1">
            <a:off x="5918888" y="1584960"/>
            <a:ext cx="710512" cy="1903663"/>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A607C37-29C7-49B8-BB83-2867C9511233}"/>
              </a:ext>
            </a:extLst>
          </p:cNvPr>
          <p:cNvCxnSpPr>
            <a:cxnSpLocks/>
          </p:cNvCxnSpPr>
          <p:nvPr/>
        </p:nvCxnSpPr>
        <p:spPr>
          <a:xfrm flipH="1" flipV="1">
            <a:off x="6056633" y="3993321"/>
            <a:ext cx="2577119" cy="624840"/>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1151E02-2958-428A-9E77-4C169AA9AC1F}"/>
              </a:ext>
            </a:extLst>
          </p:cNvPr>
          <p:cNvSpPr txBox="1"/>
          <p:nvPr/>
        </p:nvSpPr>
        <p:spPr>
          <a:xfrm>
            <a:off x="5343440" y="5528890"/>
            <a:ext cx="3589369" cy="830997"/>
          </a:xfrm>
          <a:prstGeom prst="rect">
            <a:avLst/>
          </a:prstGeom>
          <a:noFill/>
        </p:spPr>
        <p:txBody>
          <a:bodyPr wrap="square" rtlCol="0">
            <a:spAutoFit/>
          </a:bodyPr>
          <a:lstStyle/>
          <a:p>
            <a:r>
              <a:rPr lang="en-CA" sz="2400" dirty="0"/>
              <a:t>All lines higher on the </a:t>
            </a:r>
            <a:r>
              <a:rPr lang="en-CA" sz="2400" b="1" i="1" dirty="0">
                <a:latin typeface="Times New Roman" panose="02020603050405020304" pitchFamily="18" charset="0"/>
                <a:cs typeface="Times New Roman" panose="02020603050405020304" pitchFamily="18" charset="0"/>
              </a:rPr>
              <a:t>left</a:t>
            </a:r>
          </a:p>
          <a:p>
            <a:r>
              <a:rPr lang="en-CA" sz="2400" dirty="0"/>
              <a:t>will </a:t>
            </a:r>
            <a:r>
              <a:rPr lang="en-CA" sz="2400"/>
              <a:t>have </a:t>
            </a:r>
            <a:r>
              <a:rPr lang="en-CA" sz="2400" b="1" i="1">
                <a:latin typeface="Times New Roman" panose="02020603050405020304" pitchFamily="18" charset="0"/>
                <a:cs typeface="Times New Roman" panose="02020603050405020304" pitchFamily="18" charset="0"/>
              </a:rPr>
              <a:t>negative</a:t>
            </a:r>
            <a:r>
              <a:rPr lang="en-CA" sz="2400"/>
              <a:t> </a:t>
            </a:r>
            <a:r>
              <a:rPr lang="en-CA" sz="2400" dirty="0"/>
              <a:t>slopes</a:t>
            </a:r>
          </a:p>
        </p:txBody>
      </p:sp>
      <p:sp>
        <p:nvSpPr>
          <p:cNvPr id="2" name="Slide Number Placeholder 1">
            <a:extLst>
              <a:ext uri="{FF2B5EF4-FFF2-40B4-BE49-F238E27FC236}">
                <a16:creationId xmlns:a16="http://schemas.microsoft.com/office/drawing/2014/main" id="{746392AC-B722-46DF-B081-B2A6271E03B0}"/>
              </a:ext>
            </a:extLst>
          </p:cNvPr>
          <p:cNvSpPr>
            <a:spLocks noGrp="1"/>
          </p:cNvSpPr>
          <p:nvPr>
            <p:ph type="sldNum" sz="quarter" idx="12"/>
          </p:nvPr>
        </p:nvSpPr>
        <p:spPr/>
        <p:txBody>
          <a:bodyPr/>
          <a:lstStyle/>
          <a:p>
            <a:fld id="{914CA522-1688-4E7E-A401-39BA881FF08A}" type="slidenum">
              <a:rPr lang="en-CA" smtClean="0"/>
              <a:t>11</a:t>
            </a:fld>
            <a:endParaRPr lang="en-CA"/>
          </a:p>
        </p:txBody>
      </p:sp>
    </p:spTree>
    <p:extLst>
      <p:ext uri="{BB962C8B-B14F-4D97-AF65-F5344CB8AC3E}">
        <p14:creationId xmlns:p14="http://schemas.microsoft.com/office/powerpoint/2010/main" val="2489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2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20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down)">
                                      <p:cBhvr>
                                        <p:cTn id="36" dur="20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115" y="308084"/>
            <a:ext cx="2247603" cy="461665"/>
          </a:xfrm>
          <a:prstGeom prst="rect">
            <a:avLst/>
          </a:prstGeom>
          <a:noFill/>
        </p:spPr>
        <p:txBody>
          <a:bodyPr wrap="none" rtlCol="0">
            <a:spAutoFit/>
          </a:bodyPr>
          <a:lstStyle/>
          <a:p>
            <a:r>
              <a:rPr lang="en-US" sz="2400" dirty="0"/>
              <a:t>Classifying Slope</a:t>
            </a:r>
            <a:endParaRPr lang="en-CA" sz="2400" dirty="0"/>
          </a:p>
        </p:txBody>
      </p:sp>
      <p:sp>
        <p:nvSpPr>
          <p:cNvPr id="5" name="TextBox 4"/>
          <p:cNvSpPr txBox="1"/>
          <p:nvPr/>
        </p:nvSpPr>
        <p:spPr>
          <a:xfrm>
            <a:off x="406115" y="956989"/>
            <a:ext cx="1479892" cy="461665"/>
          </a:xfrm>
          <a:prstGeom prst="rect">
            <a:avLst/>
          </a:prstGeom>
          <a:noFill/>
        </p:spPr>
        <p:txBody>
          <a:bodyPr wrap="none" rtlCol="0">
            <a:spAutoFit/>
          </a:bodyPr>
          <a:lstStyle/>
          <a:p>
            <a:r>
              <a:rPr lang="en-US" sz="2400" dirty="0"/>
              <a:t>Zero slope</a:t>
            </a:r>
            <a:endParaRPr lang="en-CA" sz="2400" dirty="0"/>
          </a:p>
        </p:txBody>
      </p:sp>
      <p:sp>
        <p:nvSpPr>
          <p:cNvPr id="8" name="TextBox 7"/>
          <p:cNvSpPr txBox="1"/>
          <p:nvPr/>
        </p:nvSpPr>
        <p:spPr>
          <a:xfrm>
            <a:off x="5836515" y="956989"/>
            <a:ext cx="2237023" cy="461665"/>
          </a:xfrm>
          <a:prstGeom prst="rect">
            <a:avLst/>
          </a:prstGeom>
          <a:noFill/>
        </p:spPr>
        <p:txBody>
          <a:bodyPr wrap="none" rtlCol="0">
            <a:spAutoFit/>
          </a:bodyPr>
          <a:lstStyle/>
          <a:p>
            <a:r>
              <a:rPr lang="en-US" sz="2400" dirty="0"/>
              <a:t>Undefined slope</a:t>
            </a:r>
            <a:endParaRPr lang="en-CA" sz="2400" dirty="0"/>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248" y="1359031"/>
            <a:ext cx="4114998" cy="4139938"/>
          </a:xfrm>
          <a:prstGeom prst="rect">
            <a:avLst/>
          </a:prstGeom>
          <a:noFill/>
        </p:spPr>
      </p:pic>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7905" y="1418654"/>
            <a:ext cx="4114998" cy="4139938"/>
          </a:xfrm>
          <a:prstGeom prst="rect">
            <a:avLst/>
          </a:prstGeom>
          <a:noFill/>
        </p:spPr>
      </p:pic>
      <p:cxnSp>
        <p:nvCxnSpPr>
          <p:cNvPr id="3" name="Straight Arrow Connector 2">
            <a:extLst>
              <a:ext uri="{FF2B5EF4-FFF2-40B4-BE49-F238E27FC236}">
                <a16:creationId xmlns:a16="http://schemas.microsoft.com/office/drawing/2014/main" id="{DAB5DAFB-D211-4078-B85E-4240AA5918C8}"/>
              </a:ext>
            </a:extLst>
          </p:cNvPr>
          <p:cNvCxnSpPr>
            <a:cxnSpLocks/>
          </p:cNvCxnSpPr>
          <p:nvPr/>
        </p:nvCxnSpPr>
        <p:spPr>
          <a:xfrm>
            <a:off x="1025768" y="1910145"/>
            <a:ext cx="3255900"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04B8667-2B22-4203-89EA-E4F81BBA6FA0}"/>
              </a:ext>
            </a:extLst>
          </p:cNvPr>
          <p:cNvCxnSpPr>
            <a:cxnSpLocks/>
          </p:cNvCxnSpPr>
          <p:nvPr/>
        </p:nvCxnSpPr>
        <p:spPr>
          <a:xfrm>
            <a:off x="733880" y="3895597"/>
            <a:ext cx="2591076" cy="0"/>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06F5A85-1541-4531-8831-BF8E5BD8D4A8}"/>
              </a:ext>
            </a:extLst>
          </p:cNvPr>
          <p:cNvCxnSpPr>
            <a:cxnSpLocks/>
          </p:cNvCxnSpPr>
          <p:nvPr/>
        </p:nvCxnSpPr>
        <p:spPr>
          <a:xfrm>
            <a:off x="510248" y="4618161"/>
            <a:ext cx="3938154" cy="0"/>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588FDD1-9620-4F8C-8AA8-1F1CB349EB2A}"/>
              </a:ext>
            </a:extLst>
          </p:cNvPr>
          <p:cNvSpPr txBox="1"/>
          <p:nvPr/>
        </p:nvSpPr>
        <p:spPr>
          <a:xfrm>
            <a:off x="859033" y="5501694"/>
            <a:ext cx="3589369" cy="830997"/>
          </a:xfrm>
          <a:prstGeom prst="rect">
            <a:avLst/>
          </a:prstGeom>
          <a:noFill/>
        </p:spPr>
        <p:txBody>
          <a:bodyPr wrap="square" rtlCol="0">
            <a:spAutoFit/>
          </a:bodyPr>
          <a:lstStyle/>
          <a:p>
            <a:r>
              <a:rPr lang="en-CA" sz="2400" dirty="0"/>
              <a:t>All </a:t>
            </a:r>
            <a:r>
              <a:rPr lang="en-CA" sz="2400" b="1" i="1" dirty="0">
                <a:latin typeface="Times New Roman" panose="02020603050405020304" pitchFamily="18" charset="0"/>
                <a:cs typeface="Times New Roman" panose="02020603050405020304" pitchFamily="18" charset="0"/>
              </a:rPr>
              <a:t>horizontal </a:t>
            </a:r>
            <a:r>
              <a:rPr lang="en-CA" sz="2400" dirty="0"/>
              <a:t>lines will have a slope of  </a:t>
            </a:r>
            <a:r>
              <a:rPr lang="en-CA" sz="2400" b="1" i="1" dirty="0">
                <a:latin typeface="Times New Roman" panose="02020603050405020304" pitchFamily="18" charset="0"/>
                <a:cs typeface="Times New Roman" panose="02020603050405020304" pitchFamily="18" charset="0"/>
              </a:rPr>
              <a:t>zero</a:t>
            </a:r>
            <a:r>
              <a:rPr lang="en-CA" sz="2400" dirty="0"/>
              <a:t> </a:t>
            </a:r>
          </a:p>
        </p:txBody>
      </p:sp>
      <p:cxnSp>
        <p:nvCxnSpPr>
          <p:cNvPr id="14" name="Straight Arrow Connector 13">
            <a:extLst>
              <a:ext uri="{FF2B5EF4-FFF2-40B4-BE49-F238E27FC236}">
                <a16:creationId xmlns:a16="http://schemas.microsoft.com/office/drawing/2014/main" id="{F86119DC-1098-404C-AD7A-A75419E45051}"/>
              </a:ext>
            </a:extLst>
          </p:cNvPr>
          <p:cNvCxnSpPr>
            <a:cxnSpLocks/>
          </p:cNvCxnSpPr>
          <p:nvPr/>
        </p:nvCxnSpPr>
        <p:spPr>
          <a:xfrm flipV="1">
            <a:off x="6411547" y="1441957"/>
            <a:ext cx="1" cy="4086933"/>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D386F40-96F3-49C6-B2A5-69A52094086C}"/>
              </a:ext>
            </a:extLst>
          </p:cNvPr>
          <p:cNvCxnSpPr>
            <a:cxnSpLocks/>
          </p:cNvCxnSpPr>
          <p:nvPr/>
        </p:nvCxnSpPr>
        <p:spPr>
          <a:xfrm flipV="1">
            <a:off x="5836515" y="1418654"/>
            <a:ext cx="0" cy="4080315"/>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A607C37-29C7-49B8-BB83-2867C9511233}"/>
              </a:ext>
            </a:extLst>
          </p:cNvPr>
          <p:cNvCxnSpPr>
            <a:cxnSpLocks/>
          </p:cNvCxnSpPr>
          <p:nvPr/>
        </p:nvCxnSpPr>
        <p:spPr>
          <a:xfrm flipV="1">
            <a:off x="8633752" y="1441957"/>
            <a:ext cx="0" cy="4057013"/>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1610A0E-4BF0-43B0-944C-60958707ECD2}"/>
              </a:ext>
            </a:extLst>
          </p:cNvPr>
          <p:cNvSpPr txBox="1"/>
          <p:nvPr/>
        </p:nvSpPr>
        <p:spPr>
          <a:xfrm>
            <a:off x="5554631" y="5519070"/>
            <a:ext cx="3589369" cy="830997"/>
          </a:xfrm>
          <a:prstGeom prst="rect">
            <a:avLst/>
          </a:prstGeom>
          <a:noFill/>
        </p:spPr>
        <p:txBody>
          <a:bodyPr wrap="square" rtlCol="0">
            <a:spAutoFit/>
          </a:bodyPr>
          <a:lstStyle/>
          <a:p>
            <a:r>
              <a:rPr lang="en-CA" sz="2400" dirty="0"/>
              <a:t>All </a:t>
            </a:r>
            <a:r>
              <a:rPr lang="en-CA" sz="2400" b="1" i="1" dirty="0">
                <a:latin typeface="Times New Roman" panose="02020603050405020304" pitchFamily="18" charset="0"/>
                <a:cs typeface="Times New Roman" panose="02020603050405020304" pitchFamily="18" charset="0"/>
              </a:rPr>
              <a:t>vertical </a:t>
            </a:r>
            <a:r>
              <a:rPr lang="en-CA" sz="2400" dirty="0"/>
              <a:t>lines will have  slopes that are </a:t>
            </a:r>
            <a:r>
              <a:rPr lang="en-CA" sz="2400" b="1" i="1" dirty="0">
                <a:latin typeface="Times New Roman" panose="02020603050405020304" pitchFamily="18" charset="0"/>
                <a:cs typeface="Times New Roman" panose="02020603050405020304" pitchFamily="18" charset="0"/>
              </a:rPr>
              <a:t>undefined</a:t>
            </a:r>
            <a:r>
              <a:rPr lang="en-CA" sz="2400" dirty="0"/>
              <a:t> </a:t>
            </a:r>
          </a:p>
        </p:txBody>
      </p:sp>
      <p:sp>
        <p:nvSpPr>
          <p:cNvPr id="2" name="Slide Number Placeholder 1">
            <a:extLst>
              <a:ext uri="{FF2B5EF4-FFF2-40B4-BE49-F238E27FC236}">
                <a16:creationId xmlns:a16="http://schemas.microsoft.com/office/drawing/2014/main" id="{C5B515EA-466F-4C26-BB0E-4CA010B604A1}"/>
              </a:ext>
            </a:extLst>
          </p:cNvPr>
          <p:cNvSpPr>
            <a:spLocks noGrp="1"/>
          </p:cNvSpPr>
          <p:nvPr>
            <p:ph type="sldNum" sz="quarter" idx="12"/>
          </p:nvPr>
        </p:nvSpPr>
        <p:spPr/>
        <p:txBody>
          <a:bodyPr/>
          <a:lstStyle/>
          <a:p>
            <a:fld id="{914CA522-1688-4E7E-A401-39BA881FF08A}" type="slidenum">
              <a:rPr lang="en-CA" smtClean="0"/>
              <a:t>12</a:t>
            </a:fld>
            <a:endParaRPr lang="en-CA"/>
          </a:p>
        </p:txBody>
      </p:sp>
    </p:spTree>
    <p:extLst>
      <p:ext uri="{BB962C8B-B14F-4D97-AF65-F5344CB8AC3E}">
        <p14:creationId xmlns:p14="http://schemas.microsoft.com/office/powerpoint/2010/main" val="283574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2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20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down)">
                                      <p:cBhvr>
                                        <p:cTn id="36" dur="20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31223"/>
            <a:ext cx="9144000" cy="456663"/>
          </a:xfrm>
          <a:prstGeom prst="rect">
            <a:avLst/>
          </a:prstGeom>
        </p:spPr>
        <p:txBody>
          <a:bodyPr wrap="square">
            <a:spAutoFit/>
          </a:bodyPr>
          <a:lstStyle/>
          <a:p>
            <a:pPr>
              <a:lnSpc>
                <a:spcPct val="115000"/>
              </a:lnSpc>
            </a:pPr>
            <a:r>
              <a:rPr lang="en-CA" sz="2200" dirty="0">
                <a:latin typeface="Cambria" panose="02040503050406030204" pitchFamily="18" charset="0"/>
                <a:ea typeface="Times New Roman" panose="02020603050405020304" pitchFamily="18" charset="0"/>
                <a:cs typeface="Times New Roman" panose="02020603050405020304" pitchFamily="18" charset="0"/>
              </a:rPr>
              <a:t>Example #2: For each pair of points, graph the line and calculate the slope.</a:t>
            </a:r>
            <a:endParaRPr lang="en-CA" sz="2200" dirty="0">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1949344182"/>
                  </p:ext>
                </p:extLst>
              </p:nvPr>
            </p:nvGraphicFramePr>
            <p:xfrm>
              <a:off x="2037504" y="625869"/>
              <a:ext cx="5353896" cy="525780"/>
            </p:xfrm>
            <a:graphic>
              <a:graphicData uri="http://schemas.openxmlformats.org/drawingml/2006/table">
                <a:tbl>
                  <a:tblPr firstRow="1" firstCol="1" bandRow="1">
                    <a:tableStyleId>{5C22544A-7EE6-4342-B048-85BDC9FD1C3A}</a:tableStyleId>
                  </a:tblPr>
                  <a:tblGrid>
                    <a:gridCol w="5353896">
                      <a:extLst>
                        <a:ext uri="{9D8B030D-6E8A-4147-A177-3AD203B41FA5}">
                          <a16:colId xmlns:a16="http://schemas.microsoft.com/office/drawing/2014/main" val="3011735840"/>
                        </a:ext>
                      </a:extLst>
                    </a:gridCol>
                  </a:tblGrid>
                  <a:tr h="525780">
                    <a:tc>
                      <a:txBody>
                        <a:bodyPr/>
                        <a:lstStyle/>
                        <a:p>
                          <a:pPr marL="0" marR="0" algn="l">
                            <a:lnSpc>
                              <a:spcPct val="115000"/>
                            </a:lnSpc>
                            <a:spcBef>
                              <a:spcPts val="0"/>
                            </a:spcBef>
                            <a:spcAft>
                              <a:spcPts val="0"/>
                            </a:spcAft>
                          </a:pPr>
                          <a:r>
                            <a:rPr lang="en-CA" sz="2000" b="0" dirty="0">
                              <a:solidFill>
                                <a:schemeClr val="tx1"/>
                              </a:solidFill>
                              <a:effectLst/>
                              <a:latin typeface="Times New Roman" panose="02020603050405020304" pitchFamily="18" charset="0"/>
                              <a:cs typeface="Times New Roman" panose="02020603050405020304" pitchFamily="18" charset="0"/>
                            </a:rPr>
                            <a:t>A line passes through</a:t>
                          </a:r>
                          <a:r>
                            <a:rPr lang="en-CA" sz="2000" b="0" baseline="0" dirty="0">
                              <a:solidFill>
                                <a:schemeClr val="tx1"/>
                              </a:solidFill>
                              <a:effectLst/>
                              <a:latin typeface="Times New Roman" panose="02020603050405020304" pitchFamily="18" charset="0"/>
                              <a:cs typeface="Times New Roman" panose="02020603050405020304" pitchFamily="18" charset="0"/>
                            </a:rPr>
                            <a:t>     </a:t>
                          </a:r>
                          <a14:m>
                            <m:oMath xmlns:m="http://schemas.openxmlformats.org/officeDocument/2006/math">
                              <m:r>
                                <a:rPr lang="en-CA" sz="2000" i="1" dirty="0" smtClean="0">
                                  <a:solidFill>
                                    <a:schemeClr val="tx1"/>
                                  </a:solidFill>
                                  <a:effectLst/>
                                  <a:latin typeface="Cambria Math" panose="02040503050406030204" pitchFamily="18" charset="0"/>
                                  <a:cs typeface="Times New Roman" panose="02020603050405020304" pitchFamily="18" charset="0"/>
                                </a:rPr>
                                <m:t>(−3, 7) </m:t>
                              </m:r>
                              <m:r>
                                <a:rPr lang="en-CA" sz="2000" i="1" dirty="0" smtClean="0">
                                  <a:solidFill>
                                    <a:schemeClr val="tx1"/>
                                  </a:solidFill>
                                  <a:effectLst/>
                                  <a:latin typeface="Cambria Math" panose="02040503050406030204" pitchFamily="18" charset="0"/>
                                  <a:cs typeface="Times New Roman" panose="02020603050405020304" pitchFamily="18" charset="0"/>
                                </a:rPr>
                                <m:t>𝑎𝑛𝑑</m:t>
                              </m:r>
                              <m:r>
                                <a:rPr lang="en-CA" sz="2000" i="1" dirty="0" smtClean="0">
                                  <a:solidFill>
                                    <a:schemeClr val="tx1"/>
                                  </a:solidFill>
                                  <a:effectLst/>
                                  <a:latin typeface="Cambria Math" panose="02040503050406030204" pitchFamily="18" charset="0"/>
                                  <a:cs typeface="Times New Roman" panose="02020603050405020304" pitchFamily="18" charset="0"/>
                                </a:rPr>
                                <m:t> (9, −1)</m:t>
                              </m:r>
                            </m:oMath>
                          </a14:m>
                          <a:endParaRPr lang="en-C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noFill/>
                      </a:tcPr>
                    </a:tc>
                    <a:extLst>
                      <a:ext uri="{0D108BD9-81ED-4DB2-BD59-A6C34878D82A}">
                        <a16:rowId xmlns:a16="http://schemas.microsoft.com/office/drawing/2014/main" val="1747233500"/>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949344182"/>
                  </p:ext>
                </p:extLst>
              </p:nvPr>
            </p:nvGraphicFramePr>
            <p:xfrm>
              <a:off x="2037504" y="625869"/>
              <a:ext cx="5353896" cy="525780"/>
            </p:xfrm>
            <a:graphic>
              <a:graphicData uri="http://schemas.openxmlformats.org/drawingml/2006/table">
                <a:tbl>
                  <a:tblPr firstRow="1" firstCol="1" bandRow="1">
                    <a:tableStyleId>{5C22544A-7EE6-4342-B048-85BDC9FD1C3A}</a:tableStyleId>
                  </a:tblPr>
                  <a:tblGrid>
                    <a:gridCol w="5353896">
                      <a:extLst>
                        <a:ext uri="{9D8B030D-6E8A-4147-A177-3AD203B41FA5}">
                          <a16:colId xmlns:a16="http://schemas.microsoft.com/office/drawing/2014/main" val="3011735840"/>
                        </a:ext>
                      </a:extLst>
                    </a:gridCol>
                  </a:tblGrid>
                  <a:tr h="525780">
                    <a:tc>
                      <a:txBody>
                        <a:bodyPr/>
                        <a:lstStyle/>
                        <a:p>
                          <a:endParaRPr lang="en-US"/>
                        </a:p>
                      </a:txBody>
                      <a:tcPr marL="51435" marR="51435" marT="0" marB="0" anchor="ctr">
                        <a:blipFill>
                          <a:blip r:embed="rId2"/>
                          <a:stretch>
                            <a:fillRect l="-114" t="-1149" r="-455" b="-10345"/>
                          </a:stretch>
                        </a:blipFill>
                      </a:tcPr>
                    </a:tc>
                    <a:extLst>
                      <a:ext uri="{0D108BD9-81ED-4DB2-BD59-A6C34878D82A}">
                        <a16:rowId xmlns:a16="http://schemas.microsoft.com/office/drawing/2014/main" val="1747233500"/>
                      </a:ext>
                    </a:extLst>
                  </a:tr>
                </a:tbl>
              </a:graphicData>
            </a:graphic>
          </p:graphicFrame>
        </mc:Fallback>
      </mc:AlternateContent>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180" y="1451854"/>
            <a:ext cx="5143748" cy="5174923"/>
          </a:xfrm>
          <a:prstGeom prst="rect">
            <a:avLst/>
          </a:prstGeom>
          <a:noFill/>
        </p:spPr>
      </p:pic>
      <p:sp>
        <p:nvSpPr>
          <p:cNvPr id="10" name="Oval 9">
            <a:extLst>
              <a:ext uri="{FF2B5EF4-FFF2-40B4-BE49-F238E27FC236}">
                <a16:creationId xmlns:a16="http://schemas.microsoft.com/office/drawing/2014/main" id="{BB968B3D-DB01-4A0D-8E68-DF62AFD1D998}"/>
              </a:ext>
            </a:extLst>
          </p:cNvPr>
          <p:cNvSpPr>
            <a:spLocks noChangeAspect="1"/>
          </p:cNvSpPr>
          <p:nvPr/>
        </p:nvSpPr>
        <p:spPr>
          <a:xfrm>
            <a:off x="5001848" y="4115515"/>
            <a:ext cx="182880" cy="18288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Oval 10">
            <a:extLst>
              <a:ext uri="{FF2B5EF4-FFF2-40B4-BE49-F238E27FC236}">
                <a16:creationId xmlns:a16="http://schemas.microsoft.com/office/drawing/2014/main" id="{501C2B64-DB3A-4947-97FD-CE0D24C771F6}"/>
              </a:ext>
            </a:extLst>
          </p:cNvPr>
          <p:cNvSpPr>
            <a:spLocks noChangeAspect="1"/>
          </p:cNvSpPr>
          <p:nvPr/>
        </p:nvSpPr>
        <p:spPr>
          <a:xfrm>
            <a:off x="2212928" y="2229722"/>
            <a:ext cx="182880" cy="18288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2" name="Straight Arrow Connector 11">
            <a:extLst>
              <a:ext uri="{FF2B5EF4-FFF2-40B4-BE49-F238E27FC236}">
                <a16:creationId xmlns:a16="http://schemas.microsoft.com/office/drawing/2014/main" id="{77D3D076-74E6-4958-BCA1-410AA021A20D}"/>
              </a:ext>
            </a:extLst>
          </p:cNvPr>
          <p:cNvCxnSpPr>
            <a:cxnSpLocks/>
          </p:cNvCxnSpPr>
          <p:nvPr/>
        </p:nvCxnSpPr>
        <p:spPr>
          <a:xfrm>
            <a:off x="1008670" y="1435295"/>
            <a:ext cx="4434840" cy="2979985"/>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0F3B184-EFC7-4C0F-B8F2-277C9D0A5C82}"/>
                  </a:ext>
                </a:extLst>
              </p:cNvPr>
              <p:cNvSpPr txBox="1"/>
              <p:nvPr/>
            </p:nvSpPr>
            <p:spPr>
              <a:xfrm>
                <a:off x="5782320" y="1198635"/>
                <a:ext cx="1724466" cy="69531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400" b="1" i="1" smtClean="0">
                          <a:solidFill>
                            <a:srgbClr val="0000FF"/>
                          </a:solidFill>
                          <a:latin typeface="Cambria Math" panose="02040503050406030204" pitchFamily="18" charset="0"/>
                        </a:rPr>
                        <m:t>𝒎</m:t>
                      </m:r>
                      <m:r>
                        <a:rPr lang="en-CA" sz="2400" b="1" i="1" smtClean="0">
                          <a:solidFill>
                            <a:srgbClr val="0000FF"/>
                          </a:solidFill>
                          <a:latin typeface="Cambria Math" panose="02040503050406030204" pitchFamily="18" charset="0"/>
                        </a:rPr>
                        <m:t>=</m:t>
                      </m:r>
                      <m:f>
                        <m:fPr>
                          <m:ctrlPr>
                            <a:rPr lang="en-CA" sz="2400" b="1" i="1" smtClean="0">
                              <a:solidFill>
                                <a:srgbClr val="0000FF"/>
                              </a:solidFill>
                              <a:latin typeface="Cambria Math" panose="02040503050406030204" pitchFamily="18" charset="0"/>
                            </a:rPr>
                          </m:ctrlPr>
                        </m:fPr>
                        <m:num>
                          <m:r>
                            <a:rPr lang="en-CA" sz="2400" b="1" i="1" smtClean="0">
                              <a:solidFill>
                                <a:srgbClr val="0000FF"/>
                              </a:solidFill>
                              <a:latin typeface="Cambria Math" panose="02040503050406030204" pitchFamily="18" charset="0"/>
                            </a:rPr>
                            <m:t>𝒓𝒊𝒔𝒆</m:t>
                          </m:r>
                        </m:num>
                        <m:den>
                          <m:r>
                            <a:rPr lang="en-CA" sz="2400" b="1" i="1" smtClean="0">
                              <a:solidFill>
                                <a:srgbClr val="0000FF"/>
                              </a:solidFill>
                              <a:latin typeface="Cambria Math" panose="02040503050406030204" pitchFamily="18" charset="0"/>
                            </a:rPr>
                            <m:t>𝒓𝒖𝒏</m:t>
                          </m:r>
                        </m:den>
                      </m:f>
                    </m:oMath>
                  </m:oMathPara>
                </a14:m>
                <a:endParaRPr lang="en-CA" sz="2400" b="1" dirty="0"/>
              </a:p>
            </p:txBody>
          </p:sp>
        </mc:Choice>
        <mc:Fallback xmlns="">
          <p:sp>
            <p:nvSpPr>
              <p:cNvPr id="19" name="TextBox 18">
                <a:extLst>
                  <a:ext uri="{FF2B5EF4-FFF2-40B4-BE49-F238E27FC236}">
                    <a16:creationId xmlns:a16="http://schemas.microsoft.com/office/drawing/2014/main" id="{40F3B184-EFC7-4C0F-B8F2-277C9D0A5C82}"/>
                  </a:ext>
                </a:extLst>
              </p:cNvPr>
              <p:cNvSpPr txBox="1">
                <a:spLocks noRot="1" noChangeAspect="1" noMove="1" noResize="1" noEditPoints="1" noAdjustHandles="1" noChangeArrowheads="1" noChangeShapeType="1" noTextEdit="1"/>
              </p:cNvSpPr>
              <p:nvPr/>
            </p:nvSpPr>
            <p:spPr>
              <a:xfrm>
                <a:off x="5782320" y="1198635"/>
                <a:ext cx="1724466" cy="695319"/>
              </a:xfrm>
              <a:prstGeom prst="rect">
                <a:avLst/>
              </a:prstGeom>
              <a:blipFill>
                <a:blip r:embed="rId4"/>
                <a:stretch>
                  <a:fillRect/>
                </a:stretch>
              </a:blipFill>
            </p:spPr>
            <p:txBody>
              <a:bodyPr/>
              <a:lstStyle/>
              <a:p>
                <a:r>
                  <a:rPr lang="en-CA">
                    <a:noFill/>
                  </a:rPr>
                  <a:t> </a:t>
                </a:r>
              </a:p>
            </p:txBody>
          </p:sp>
        </mc:Fallback>
      </mc:AlternateContent>
      <p:cxnSp>
        <p:nvCxnSpPr>
          <p:cNvPr id="20" name="Straight Arrow Connector 19">
            <a:extLst>
              <a:ext uri="{FF2B5EF4-FFF2-40B4-BE49-F238E27FC236}">
                <a16:creationId xmlns:a16="http://schemas.microsoft.com/office/drawing/2014/main" id="{73903D78-3B93-42DC-A5CD-4E7F85F80C57}"/>
              </a:ext>
            </a:extLst>
          </p:cNvPr>
          <p:cNvCxnSpPr>
            <a:cxnSpLocks/>
          </p:cNvCxnSpPr>
          <p:nvPr/>
        </p:nvCxnSpPr>
        <p:spPr>
          <a:xfrm>
            <a:off x="2304368" y="4206955"/>
            <a:ext cx="2788920"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B192C44-EE81-42EB-A855-A8B82DC55B5F}"/>
              </a:ext>
            </a:extLst>
          </p:cNvPr>
          <p:cNvCxnSpPr>
            <a:cxnSpLocks/>
          </p:cNvCxnSpPr>
          <p:nvPr/>
        </p:nvCxnSpPr>
        <p:spPr>
          <a:xfrm>
            <a:off x="2278968" y="2341192"/>
            <a:ext cx="0" cy="1865763"/>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6ECB8D5-1DDE-4EAA-A067-E82072115254}"/>
                  </a:ext>
                </a:extLst>
              </p:cNvPr>
              <p:cNvSpPr txBox="1"/>
              <p:nvPr/>
            </p:nvSpPr>
            <p:spPr>
              <a:xfrm>
                <a:off x="807847" y="3021762"/>
                <a:ext cx="1413592" cy="369332"/>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rPr>
                        <m:t>𝑟𝑖𝑠𝑒</m:t>
                      </m:r>
                      <m:r>
                        <a:rPr lang="en-CA" sz="2400" b="0" i="1" smtClean="0">
                          <a:latin typeface="Cambria Math" panose="02040503050406030204" pitchFamily="18" charset="0"/>
                        </a:rPr>
                        <m:t>=−8</m:t>
                      </m:r>
                    </m:oMath>
                  </m:oMathPara>
                </a14:m>
                <a:endParaRPr lang="en-CA" sz="2400" dirty="0"/>
              </a:p>
            </p:txBody>
          </p:sp>
        </mc:Choice>
        <mc:Fallback xmlns="">
          <p:sp>
            <p:nvSpPr>
              <p:cNvPr id="23" name="TextBox 22">
                <a:extLst>
                  <a:ext uri="{FF2B5EF4-FFF2-40B4-BE49-F238E27FC236}">
                    <a16:creationId xmlns:a16="http://schemas.microsoft.com/office/drawing/2014/main" id="{86ECB8D5-1DDE-4EAA-A067-E82072115254}"/>
                  </a:ext>
                </a:extLst>
              </p:cNvPr>
              <p:cNvSpPr txBox="1">
                <a:spLocks noRot="1" noChangeAspect="1" noMove="1" noResize="1" noEditPoints="1" noAdjustHandles="1" noChangeArrowheads="1" noChangeShapeType="1" noTextEdit="1"/>
              </p:cNvSpPr>
              <p:nvPr/>
            </p:nvSpPr>
            <p:spPr>
              <a:xfrm>
                <a:off x="807847" y="3021762"/>
                <a:ext cx="1413592" cy="369332"/>
              </a:xfrm>
              <a:prstGeom prst="rect">
                <a:avLst/>
              </a:prstGeom>
              <a:blipFill>
                <a:blip r:embed="rId5"/>
                <a:stretch>
                  <a:fillRect l="-4762" r="-5195" b="-666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B1E4E1C-596A-4001-A68C-C406FEA5DD40}"/>
                  </a:ext>
                </a:extLst>
              </p:cNvPr>
              <p:cNvSpPr txBox="1"/>
              <p:nvPr/>
            </p:nvSpPr>
            <p:spPr>
              <a:xfrm>
                <a:off x="2700122" y="4490602"/>
                <a:ext cx="1312732" cy="369332"/>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rPr>
                        <m:t>𝑟𝑢𝑛</m:t>
                      </m:r>
                      <m:r>
                        <a:rPr lang="en-CA" sz="2400" b="0" i="1" smtClean="0">
                          <a:latin typeface="Cambria Math" panose="02040503050406030204" pitchFamily="18" charset="0"/>
                        </a:rPr>
                        <m:t>=12</m:t>
                      </m:r>
                    </m:oMath>
                  </m:oMathPara>
                </a14:m>
                <a:endParaRPr lang="en-CA" sz="2400" dirty="0"/>
              </a:p>
            </p:txBody>
          </p:sp>
        </mc:Choice>
        <mc:Fallback xmlns="">
          <p:sp>
            <p:nvSpPr>
              <p:cNvPr id="24" name="TextBox 23">
                <a:extLst>
                  <a:ext uri="{FF2B5EF4-FFF2-40B4-BE49-F238E27FC236}">
                    <a16:creationId xmlns:a16="http://schemas.microsoft.com/office/drawing/2014/main" id="{9B1E4E1C-596A-4001-A68C-C406FEA5DD40}"/>
                  </a:ext>
                </a:extLst>
              </p:cNvPr>
              <p:cNvSpPr txBox="1">
                <a:spLocks noRot="1" noChangeAspect="1" noMove="1" noResize="1" noEditPoints="1" noAdjustHandles="1" noChangeArrowheads="1" noChangeShapeType="1" noTextEdit="1"/>
              </p:cNvSpPr>
              <p:nvPr/>
            </p:nvSpPr>
            <p:spPr>
              <a:xfrm>
                <a:off x="2700122" y="4490602"/>
                <a:ext cx="1312732" cy="369332"/>
              </a:xfrm>
              <a:prstGeom prst="rect">
                <a:avLst/>
              </a:prstGeom>
              <a:blipFill>
                <a:blip r:embed="rId6"/>
                <a:stretch>
                  <a:fillRect l="-2791" r="-5116" b="-666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88B677D-5CEE-4003-8100-090F7B6B5D94}"/>
                  </a:ext>
                </a:extLst>
              </p:cNvPr>
              <p:cNvSpPr txBox="1"/>
              <p:nvPr/>
            </p:nvSpPr>
            <p:spPr>
              <a:xfrm>
                <a:off x="6097545" y="2158741"/>
                <a:ext cx="2280997" cy="693844"/>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CA" sz="2400" b="1" i="1" smtClean="0">
                          <a:solidFill>
                            <a:srgbClr val="0000FF"/>
                          </a:solidFill>
                          <a:latin typeface="Cambria Math" panose="02040503050406030204" pitchFamily="18" charset="0"/>
                        </a:rPr>
                        <m:t>𝒎</m:t>
                      </m:r>
                      <m:r>
                        <a:rPr lang="en-CA" sz="2400" b="1" i="1" smtClean="0">
                          <a:solidFill>
                            <a:srgbClr val="0000FF"/>
                          </a:solidFill>
                          <a:latin typeface="Cambria Math" panose="02040503050406030204" pitchFamily="18" charset="0"/>
                        </a:rPr>
                        <m:t>=</m:t>
                      </m:r>
                      <m:f>
                        <m:fPr>
                          <m:ctrlPr>
                            <a:rPr lang="en-CA" sz="2400" b="1" i="1" smtClean="0">
                              <a:solidFill>
                                <a:srgbClr val="0000FF"/>
                              </a:solidFill>
                              <a:latin typeface="Cambria Math" panose="02040503050406030204" pitchFamily="18" charset="0"/>
                            </a:rPr>
                          </m:ctrlPr>
                        </m:fPr>
                        <m:num>
                          <m:r>
                            <a:rPr lang="en-CA" sz="2400" b="1" i="1" smtClean="0">
                              <a:solidFill>
                                <a:srgbClr val="0000FF"/>
                              </a:solidFill>
                              <a:latin typeface="Cambria Math" panose="02040503050406030204" pitchFamily="18" charset="0"/>
                            </a:rPr>
                            <m:t>−</m:t>
                          </m:r>
                          <m:r>
                            <a:rPr lang="en-CA" sz="2400" b="1" i="1" smtClean="0">
                              <a:solidFill>
                                <a:srgbClr val="0000FF"/>
                              </a:solidFill>
                              <a:latin typeface="Cambria Math" panose="02040503050406030204" pitchFamily="18" charset="0"/>
                            </a:rPr>
                            <m:t>𝟖</m:t>
                          </m:r>
                        </m:num>
                        <m:den>
                          <m:r>
                            <a:rPr lang="en-CA" sz="2400" b="1" i="1" smtClean="0">
                              <a:solidFill>
                                <a:srgbClr val="0000FF"/>
                              </a:solidFill>
                              <a:latin typeface="Cambria Math" panose="02040503050406030204" pitchFamily="18" charset="0"/>
                            </a:rPr>
                            <m:t>𝟏𝟐</m:t>
                          </m:r>
                        </m:den>
                      </m:f>
                      <m:r>
                        <a:rPr lang="en-CA" sz="2400" b="1" i="1" smtClean="0">
                          <a:solidFill>
                            <a:srgbClr val="0000FF"/>
                          </a:solidFill>
                          <a:latin typeface="Cambria Math" panose="02040503050406030204" pitchFamily="18" charset="0"/>
                        </a:rPr>
                        <m:t>=−</m:t>
                      </m:r>
                      <m:f>
                        <m:fPr>
                          <m:ctrlPr>
                            <a:rPr lang="en-CA" sz="2400" b="1" i="1" smtClean="0">
                              <a:solidFill>
                                <a:srgbClr val="0000FF"/>
                              </a:solidFill>
                              <a:latin typeface="Cambria Math" panose="02040503050406030204" pitchFamily="18" charset="0"/>
                            </a:rPr>
                          </m:ctrlPr>
                        </m:fPr>
                        <m:num>
                          <m:r>
                            <a:rPr lang="en-CA" sz="2400" b="1" i="1" smtClean="0">
                              <a:solidFill>
                                <a:srgbClr val="0000FF"/>
                              </a:solidFill>
                              <a:latin typeface="Cambria Math" panose="02040503050406030204" pitchFamily="18" charset="0"/>
                            </a:rPr>
                            <m:t>𝟐</m:t>
                          </m:r>
                        </m:num>
                        <m:den>
                          <m:r>
                            <a:rPr lang="en-CA" sz="2400" b="1" i="1" smtClean="0">
                              <a:solidFill>
                                <a:srgbClr val="0000FF"/>
                              </a:solidFill>
                              <a:latin typeface="Cambria Math" panose="02040503050406030204" pitchFamily="18" charset="0"/>
                            </a:rPr>
                            <m:t>𝟑</m:t>
                          </m:r>
                        </m:den>
                      </m:f>
                    </m:oMath>
                  </m:oMathPara>
                </a14:m>
                <a:endParaRPr lang="en-CA" sz="2400" b="1" dirty="0"/>
              </a:p>
            </p:txBody>
          </p:sp>
        </mc:Choice>
        <mc:Fallback xmlns="">
          <p:sp>
            <p:nvSpPr>
              <p:cNvPr id="25" name="TextBox 24">
                <a:extLst>
                  <a:ext uri="{FF2B5EF4-FFF2-40B4-BE49-F238E27FC236}">
                    <a16:creationId xmlns:a16="http://schemas.microsoft.com/office/drawing/2014/main" id="{288B677D-5CEE-4003-8100-090F7B6B5D94}"/>
                  </a:ext>
                </a:extLst>
              </p:cNvPr>
              <p:cNvSpPr txBox="1">
                <a:spLocks noRot="1" noChangeAspect="1" noMove="1" noResize="1" noEditPoints="1" noAdjustHandles="1" noChangeArrowheads="1" noChangeShapeType="1" noTextEdit="1"/>
              </p:cNvSpPr>
              <p:nvPr/>
            </p:nvSpPr>
            <p:spPr>
              <a:xfrm>
                <a:off x="6097545" y="2158741"/>
                <a:ext cx="2280997" cy="693844"/>
              </a:xfrm>
              <a:prstGeom prst="rect">
                <a:avLst/>
              </a:prstGeom>
              <a:blipFill>
                <a:blip r:embed="rId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845B15B-78E5-4F5C-9755-EB36F2AD0927}"/>
                  </a:ext>
                </a:extLst>
              </p:cNvPr>
              <p:cNvSpPr txBox="1"/>
              <p:nvPr/>
            </p:nvSpPr>
            <p:spPr>
              <a:xfrm>
                <a:off x="6182264" y="3417247"/>
                <a:ext cx="1724466" cy="698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400" b="1" i="1" smtClean="0">
                          <a:solidFill>
                            <a:srgbClr val="0000FF"/>
                          </a:solidFill>
                          <a:latin typeface="Cambria Math" panose="02040503050406030204" pitchFamily="18" charset="0"/>
                        </a:rPr>
                        <m:t>𝒎</m:t>
                      </m:r>
                      <m:r>
                        <a:rPr lang="en-CA" sz="2400" b="1" i="1" smtClean="0">
                          <a:solidFill>
                            <a:srgbClr val="0000FF"/>
                          </a:solidFill>
                          <a:latin typeface="Cambria Math" panose="02040503050406030204" pitchFamily="18" charset="0"/>
                        </a:rPr>
                        <m:t>=</m:t>
                      </m:r>
                      <m:f>
                        <m:fPr>
                          <m:ctrlPr>
                            <a:rPr lang="en-CA" sz="2400" b="1" i="1" smtClean="0">
                              <a:solidFill>
                                <a:srgbClr val="0000FF"/>
                              </a:solidFill>
                              <a:latin typeface="Cambria Math" panose="02040503050406030204" pitchFamily="18" charset="0"/>
                            </a:rPr>
                          </m:ctrlPr>
                        </m:fPr>
                        <m:num>
                          <m:sSub>
                            <m:sSubPr>
                              <m:ctrlPr>
                                <a:rPr lang="en-CA" sz="2400" b="1" i="1" smtClean="0">
                                  <a:solidFill>
                                    <a:srgbClr val="0000FF"/>
                                  </a:solidFill>
                                  <a:latin typeface="Cambria Math" panose="02040503050406030204" pitchFamily="18" charset="0"/>
                                </a:rPr>
                              </m:ctrlPr>
                            </m:sSubPr>
                            <m:e>
                              <m:r>
                                <a:rPr lang="en-CA" sz="2400" b="1" i="1" smtClean="0">
                                  <a:solidFill>
                                    <a:srgbClr val="0000FF"/>
                                  </a:solidFill>
                                  <a:latin typeface="Cambria Math" panose="02040503050406030204" pitchFamily="18" charset="0"/>
                                </a:rPr>
                                <m:t>𝒚</m:t>
                              </m:r>
                            </m:e>
                            <m:sub>
                              <m:r>
                                <a:rPr lang="en-CA" sz="2400" b="1" i="1" smtClean="0">
                                  <a:solidFill>
                                    <a:srgbClr val="0000FF"/>
                                  </a:solidFill>
                                  <a:latin typeface="Cambria Math" panose="02040503050406030204" pitchFamily="18" charset="0"/>
                                </a:rPr>
                                <m:t>𝟐</m:t>
                              </m:r>
                            </m:sub>
                          </m:sSub>
                          <m:r>
                            <a:rPr lang="en-CA" sz="2400" b="1" i="1" smtClean="0">
                              <a:solidFill>
                                <a:srgbClr val="0000FF"/>
                              </a:solidFill>
                              <a:latin typeface="Cambria Math" panose="02040503050406030204" pitchFamily="18" charset="0"/>
                            </a:rPr>
                            <m:t>−</m:t>
                          </m:r>
                          <m:sSub>
                            <m:sSubPr>
                              <m:ctrlPr>
                                <a:rPr lang="en-CA" sz="2400" b="1" i="1" smtClean="0">
                                  <a:solidFill>
                                    <a:srgbClr val="0000FF"/>
                                  </a:solidFill>
                                  <a:latin typeface="Cambria Math" panose="02040503050406030204" pitchFamily="18" charset="0"/>
                                </a:rPr>
                              </m:ctrlPr>
                            </m:sSubPr>
                            <m:e>
                              <m:r>
                                <a:rPr lang="en-CA" sz="2400" b="1" i="1" smtClean="0">
                                  <a:solidFill>
                                    <a:srgbClr val="0000FF"/>
                                  </a:solidFill>
                                  <a:latin typeface="Cambria Math" panose="02040503050406030204" pitchFamily="18" charset="0"/>
                                </a:rPr>
                                <m:t>𝒚</m:t>
                              </m:r>
                            </m:e>
                            <m:sub>
                              <m:r>
                                <a:rPr lang="en-CA" sz="2400" b="1" i="1" smtClean="0">
                                  <a:solidFill>
                                    <a:srgbClr val="0000FF"/>
                                  </a:solidFill>
                                  <a:latin typeface="Cambria Math" panose="02040503050406030204" pitchFamily="18" charset="0"/>
                                </a:rPr>
                                <m:t>𝟏</m:t>
                              </m:r>
                            </m:sub>
                          </m:sSub>
                        </m:num>
                        <m:den>
                          <m:sSub>
                            <m:sSubPr>
                              <m:ctrlPr>
                                <a:rPr lang="en-CA" sz="2400" b="1" i="1">
                                  <a:solidFill>
                                    <a:srgbClr val="0000FF"/>
                                  </a:solidFill>
                                  <a:latin typeface="Cambria Math" panose="02040503050406030204" pitchFamily="18" charset="0"/>
                                </a:rPr>
                              </m:ctrlPr>
                            </m:sSubPr>
                            <m:e>
                              <m:r>
                                <a:rPr lang="en-CA" sz="2400" b="1" i="1" smtClean="0">
                                  <a:solidFill>
                                    <a:srgbClr val="0000FF"/>
                                  </a:solidFill>
                                  <a:latin typeface="Cambria Math" panose="02040503050406030204" pitchFamily="18" charset="0"/>
                                </a:rPr>
                                <m:t>𝒙</m:t>
                              </m:r>
                            </m:e>
                            <m:sub>
                              <m:r>
                                <a:rPr lang="en-CA" sz="2400" b="1" i="1">
                                  <a:solidFill>
                                    <a:srgbClr val="0000FF"/>
                                  </a:solidFill>
                                  <a:latin typeface="Cambria Math" panose="02040503050406030204" pitchFamily="18" charset="0"/>
                                </a:rPr>
                                <m:t>𝟐</m:t>
                              </m:r>
                            </m:sub>
                          </m:sSub>
                          <m:r>
                            <a:rPr lang="en-CA" sz="2400" b="1" i="1">
                              <a:solidFill>
                                <a:srgbClr val="0000FF"/>
                              </a:solidFill>
                              <a:latin typeface="Cambria Math" panose="02040503050406030204" pitchFamily="18" charset="0"/>
                            </a:rPr>
                            <m:t>−</m:t>
                          </m:r>
                          <m:sSub>
                            <m:sSubPr>
                              <m:ctrlPr>
                                <a:rPr lang="en-CA" sz="2400" b="1" i="1">
                                  <a:solidFill>
                                    <a:srgbClr val="0000FF"/>
                                  </a:solidFill>
                                  <a:latin typeface="Cambria Math" panose="02040503050406030204" pitchFamily="18" charset="0"/>
                                </a:rPr>
                              </m:ctrlPr>
                            </m:sSubPr>
                            <m:e>
                              <m:r>
                                <a:rPr lang="en-CA" sz="2400" b="1" i="1" smtClean="0">
                                  <a:solidFill>
                                    <a:srgbClr val="0000FF"/>
                                  </a:solidFill>
                                  <a:latin typeface="Cambria Math" panose="02040503050406030204" pitchFamily="18" charset="0"/>
                                </a:rPr>
                                <m:t>𝒙</m:t>
                              </m:r>
                            </m:e>
                            <m:sub>
                              <m:r>
                                <a:rPr lang="en-CA" sz="2400" b="1" i="1">
                                  <a:solidFill>
                                    <a:srgbClr val="0000FF"/>
                                  </a:solidFill>
                                  <a:latin typeface="Cambria Math" panose="02040503050406030204" pitchFamily="18" charset="0"/>
                                </a:rPr>
                                <m:t>𝟏</m:t>
                              </m:r>
                            </m:sub>
                          </m:sSub>
                        </m:den>
                      </m:f>
                    </m:oMath>
                  </m:oMathPara>
                </a14:m>
                <a:endParaRPr lang="en-CA" sz="2400" b="1" dirty="0"/>
              </a:p>
            </p:txBody>
          </p:sp>
        </mc:Choice>
        <mc:Fallback xmlns="">
          <p:sp>
            <p:nvSpPr>
              <p:cNvPr id="26" name="TextBox 25">
                <a:extLst>
                  <a:ext uri="{FF2B5EF4-FFF2-40B4-BE49-F238E27FC236}">
                    <a16:creationId xmlns:a16="http://schemas.microsoft.com/office/drawing/2014/main" id="{9845B15B-78E5-4F5C-9755-EB36F2AD0927}"/>
                  </a:ext>
                </a:extLst>
              </p:cNvPr>
              <p:cNvSpPr txBox="1">
                <a:spLocks noRot="1" noChangeAspect="1" noMove="1" noResize="1" noEditPoints="1" noAdjustHandles="1" noChangeArrowheads="1" noChangeShapeType="1" noTextEdit="1"/>
              </p:cNvSpPr>
              <p:nvPr/>
            </p:nvSpPr>
            <p:spPr>
              <a:xfrm>
                <a:off x="6182264" y="3417247"/>
                <a:ext cx="1724466" cy="698268"/>
              </a:xfrm>
              <a:prstGeom prst="rect">
                <a:avLst/>
              </a:prstGeom>
              <a:blipFill>
                <a:blip r:embed="rId8"/>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132312B-4712-49E4-A350-D6ADE86B2E5A}"/>
                  </a:ext>
                </a:extLst>
              </p:cNvPr>
              <p:cNvSpPr txBox="1"/>
              <p:nvPr/>
            </p:nvSpPr>
            <p:spPr>
              <a:xfrm>
                <a:off x="6244272" y="4323441"/>
                <a:ext cx="1987545" cy="703654"/>
              </a:xfrm>
              <a:prstGeom prst="rect">
                <a:avLst/>
              </a:prstGeom>
              <a:noFill/>
              <a:ln>
                <a:noFill/>
              </a:ln>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CA" sz="2400" b="1" i="1" smtClean="0">
                          <a:solidFill>
                            <a:srgbClr val="0000FF"/>
                          </a:solidFill>
                          <a:latin typeface="Cambria Math" panose="02040503050406030204" pitchFamily="18" charset="0"/>
                        </a:rPr>
                        <m:t>𝒎</m:t>
                      </m:r>
                      <m:r>
                        <a:rPr lang="en-CA" sz="2400" b="1" i="1" smtClean="0">
                          <a:solidFill>
                            <a:srgbClr val="0000FF"/>
                          </a:solidFill>
                          <a:latin typeface="Cambria Math" panose="02040503050406030204" pitchFamily="18" charset="0"/>
                        </a:rPr>
                        <m:t>=</m:t>
                      </m:r>
                      <m:f>
                        <m:fPr>
                          <m:ctrlPr>
                            <a:rPr lang="en-CA" sz="2400" b="1" i="1" smtClean="0">
                              <a:solidFill>
                                <a:srgbClr val="0000FF"/>
                              </a:solidFill>
                              <a:latin typeface="Cambria Math" panose="02040503050406030204" pitchFamily="18" charset="0"/>
                            </a:rPr>
                          </m:ctrlPr>
                        </m:fPr>
                        <m:num>
                          <m:r>
                            <a:rPr lang="en-CA" sz="2400" b="1" i="1" smtClean="0">
                              <a:solidFill>
                                <a:srgbClr val="0000FF"/>
                              </a:solidFill>
                              <a:latin typeface="Cambria Math" panose="02040503050406030204" pitchFamily="18" charset="0"/>
                            </a:rPr>
                            <m:t>𝟕</m:t>
                          </m:r>
                          <m:r>
                            <a:rPr lang="en-CA" sz="2400" b="1" i="1" smtClean="0">
                              <a:solidFill>
                                <a:srgbClr val="0000FF"/>
                              </a:solidFill>
                              <a:latin typeface="Cambria Math" panose="02040503050406030204" pitchFamily="18" charset="0"/>
                            </a:rPr>
                            <m:t>−(−</m:t>
                          </m:r>
                          <m:r>
                            <a:rPr lang="en-CA" sz="2400" b="1" i="1" smtClean="0">
                              <a:solidFill>
                                <a:srgbClr val="0000FF"/>
                              </a:solidFill>
                              <a:latin typeface="Cambria Math" panose="02040503050406030204" pitchFamily="18" charset="0"/>
                            </a:rPr>
                            <m:t>𝟏</m:t>
                          </m:r>
                          <m:r>
                            <a:rPr lang="en-CA" sz="2400" b="1" i="1" smtClean="0">
                              <a:solidFill>
                                <a:srgbClr val="0000FF"/>
                              </a:solidFill>
                              <a:latin typeface="Cambria Math" panose="02040503050406030204" pitchFamily="18" charset="0"/>
                            </a:rPr>
                            <m:t>)</m:t>
                          </m:r>
                        </m:num>
                        <m:den>
                          <m:r>
                            <a:rPr lang="en-CA" sz="2400" b="1" i="1" smtClean="0">
                              <a:solidFill>
                                <a:srgbClr val="0000FF"/>
                              </a:solidFill>
                              <a:latin typeface="Cambria Math" panose="02040503050406030204" pitchFamily="18" charset="0"/>
                            </a:rPr>
                            <m:t>−</m:t>
                          </m:r>
                          <m:r>
                            <a:rPr lang="en-CA" sz="2400" b="1" i="1" smtClean="0">
                              <a:solidFill>
                                <a:srgbClr val="0000FF"/>
                              </a:solidFill>
                              <a:latin typeface="Cambria Math" panose="02040503050406030204" pitchFamily="18" charset="0"/>
                            </a:rPr>
                            <m:t>𝟑</m:t>
                          </m:r>
                          <m:r>
                            <a:rPr lang="en-CA" sz="2400" b="1" i="1" smtClean="0">
                              <a:solidFill>
                                <a:srgbClr val="0000FF"/>
                              </a:solidFill>
                              <a:latin typeface="Cambria Math" panose="02040503050406030204" pitchFamily="18" charset="0"/>
                            </a:rPr>
                            <m:t>−</m:t>
                          </m:r>
                          <m:r>
                            <a:rPr lang="en-CA" sz="2400" b="1" i="1" smtClean="0">
                              <a:solidFill>
                                <a:srgbClr val="0000FF"/>
                              </a:solidFill>
                              <a:latin typeface="Cambria Math" panose="02040503050406030204" pitchFamily="18" charset="0"/>
                            </a:rPr>
                            <m:t>𝟗</m:t>
                          </m:r>
                        </m:den>
                      </m:f>
                    </m:oMath>
                  </m:oMathPara>
                </a14:m>
                <a:endParaRPr lang="en-CA" sz="2400" b="1" dirty="0"/>
              </a:p>
            </p:txBody>
          </p:sp>
        </mc:Choice>
        <mc:Fallback xmlns="">
          <p:sp>
            <p:nvSpPr>
              <p:cNvPr id="27" name="TextBox 26">
                <a:extLst>
                  <a:ext uri="{FF2B5EF4-FFF2-40B4-BE49-F238E27FC236}">
                    <a16:creationId xmlns:a16="http://schemas.microsoft.com/office/drawing/2014/main" id="{7132312B-4712-49E4-A350-D6ADE86B2E5A}"/>
                  </a:ext>
                </a:extLst>
              </p:cNvPr>
              <p:cNvSpPr txBox="1">
                <a:spLocks noRot="1" noChangeAspect="1" noMove="1" noResize="1" noEditPoints="1" noAdjustHandles="1" noChangeArrowheads="1" noChangeShapeType="1" noTextEdit="1"/>
              </p:cNvSpPr>
              <p:nvPr/>
            </p:nvSpPr>
            <p:spPr>
              <a:xfrm>
                <a:off x="6244272" y="4323441"/>
                <a:ext cx="1987545" cy="703654"/>
              </a:xfrm>
              <a:prstGeom prst="rect">
                <a:avLst/>
              </a:prstGeom>
              <a:blipFill>
                <a:blip r:embed="rId9"/>
                <a:stretch>
                  <a:fillRect/>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B2EFB870-A9BD-48C9-B273-E2626943B4BE}"/>
                  </a:ext>
                </a:extLst>
              </p:cNvPr>
              <p:cNvSpPr/>
              <p:nvPr/>
            </p:nvSpPr>
            <p:spPr>
              <a:xfrm>
                <a:off x="6644553" y="5024894"/>
                <a:ext cx="1166217"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400" b="1" i="1">
                          <a:solidFill>
                            <a:srgbClr val="0000FF"/>
                          </a:solidFill>
                          <a:latin typeface="Cambria Math" panose="02040503050406030204" pitchFamily="18" charset="0"/>
                        </a:rPr>
                        <m:t>=</m:t>
                      </m:r>
                      <m:f>
                        <m:fPr>
                          <m:ctrlPr>
                            <a:rPr lang="en-CA" sz="2400" b="1" i="1">
                              <a:solidFill>
                                <a:srgbClr val="0000FF"/>
                              </a:solidFill>
                              <a:latin typeface="Cambria Math" panose="02040503050406030204" pitchFamily="18" charset="0"/>
                            </a:rPr>
                          </m:ctrlPr>
                        </m:fPr>
                        <m:num>
                          <m:r>
                            <a:rPr lang="en-CA" sz="2400" b="1" i="1">
                              <a:solidFill>
                                <a:srgbClr val="0000FF"/>
                              </a:solidFill>
                              <a:latin typeface="Cambria Math" panose="02040503050406030204" pitchFamily="18" charset="0"/>
                            </a:rPr>
                            <m:t>𝟖</m:t>
                          </m:r>
                        </m:num>
                        <m:den>
                          <m:r>
                            <a:rPr lang="en-CA" sz="2400" b="1" i="1">
                              <a:solidFill>
                                <a:srgbClr val="0000FF"/>
                              </a:solidFill>
                              <a:latin typeface="Cambria Math" panose="02040503050406030204" pitchFamily="18" charset="0"/>
                            </a:rPr>
                            <m:t>−</m:t>
                          </m:r>
                          <m:r>
                            <a:rPr lang="en-CA" sz="2400" b="1" i="1">
                              <a:solidFill>
                                <a:srgbClr val="0000FF"/>
                              </a:solidFill>
                              <a:latin typeface="Cambria Math" panose="02040503050406030204" pitchFamily="18" charset="0"/>
                            </a:rPr>
                            <m:t>𝟏𝟐</m:t>
                          </m:r>
                        </m:den>
                      </m:f>
                    </m:oMath>
                  </m:oMathPara>
                </a14:m>
                <a:endParaRPr lang="en-CA" sz="2400" dirty="0"/>
              </a:p>
            </p:txBody>
          </p:sp>
        </mc:Choice>
        <mc:Fallback xmlns="">
          <p:sp>
            <p:nvSpPr>
              <p:cNvPr id="28" name="Rectangle 27">
                <a:extLst>
                  <a:ext uri="{FF2B5EF4-FFF2-40B4-BE49-F238E27FC236}">
                    <a16:creationId xmlns:a16="http://schemas.microsoft.com/office/drawing/2014/main" id="{B2EFB870-A9BD-48C9-B273-E2626943B4BE}"/>
                  </a:ext>
                </a:extLst>
              </p:cNvPr>
              <p:cNvSpPr>
                <a:spLocks noRot="1" noChangeAspect="1" noMove="1" noResize="1" noEditPoints="1" noAdjustHandles="1" noChangeArrowheads="1" noChangeShapeType="1" noTextEdit="1"/>
              </p:cNvSpPr>
              <p:nvPr/>
            </p:nvSpPr>
            <p:spPr>
              <a:xfrm>
                <a:off x="6644553" y="5024894"/>
                <a:ext cx="1166217" cy="783804"/>
              </a:xfrm>
              <a:prstGeom prst="rect">
                <a:avLst/>
              </a:prstGeom>
              <a:blipFill>
                <a:blip r:embed="rId10"/>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D5C6A6DE-C7C5-46A4-BD3F-E8FA1073B9E0}"/>
                  </a:ext>
                </a:extLst>
              </p:cNvPr>
              <p:cNvSpPr/>
              <p:nvPr/>
            </p:nvSpPr>
            <p:spPr>
              <a:xfrm>
                <a:off x="6654934" y="5808698"/>
                <a:ext cx="1033168" cy="7861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400" b="1" i="1" smtClean="0">
                          <a:solidFill>
                            <a:srgbClr val="0000FF"/>
                          </a:solidFill>
                          <a:latin typeface="Cambria Math" panose="02040503050406030204" pitchFamily="18" charset="0"/>
                        </a:rPr>
                        <m:t>=−</m:t>
                      </m:r>
                      <m:f>
                        <m:fPr>
                          <m:ctrlPr>
                            <a:rPr lang="en-CA" sz="2400" b="1" i="1">
                              <a:solidFill>
                                <a:srgbClr val="0000FF"/>
                              </a:solidFill>
                              <a:latin typeface="Cambria Math" panose="02040503050406030204" pitchFamily="18" charset="0"/>
                            </a:rPr>
                          </m:ctrlPr>
                        </m:fPr>
                        <m:num>
                          <m:r>
                            <a:rPr lang="en-CA" sz="2400" b="1" i="1" smtClean="0">
                              <a:solidFill>
                                <a:srgbClr val="0000FF"/>
                              </a:solidFill>
                              <a:latin typeface="Cambria Math" panose="02040503050406030204" pitchFamily="18" charset="0"/>
                            </a:rPr>
                            <m:t>𝟐</m:t>
                          </m:r>
                        </m:num>
                        <m:den>
                          <m:r>
                            <a:rPr lang="en-CA" sz="2400" b="1" i="1" smtClean="0">
                              <a:solidFill>
                                <a:srgbClr val="0000FF"/>
                              </a:solidFill>
                              <a:latin typeface="Cambria Math" panose="02040503050406030204" pitchFamily="18" charset="0"/>
                            </a:rPr>
                            <m:t>𝟑</m:t>
                          </m:r>
                        </m:den>
                      </m:f>
                    </m:oMath>
                  </m:oMathPara>
                </a14:m>
                <a:endParaRPr lang="en-CA" sz="2400" dirty="0"/>
              </a:p>
            </p:txBody>
          </p:sp>
        </mc:Choice>
        <mc:Fallback xmlns="">
          <p:sp>
            <p:nvSpPr>
              <p:cNvPr id="29" name="Rectangle 28">
                <a:extLst>
                  <a:ext uri="{FF2B5EF4-FFF2-40B4-BE49-F238E27FC236}">
                    <a16:creationId xmlns:a16="http://schemas.microsoft.com/office/drawing/2014/main" id="{D5C6A6DE-C7C5-46A4-BD3F-E8FA1073B9E0}"/>
                  </a:ext>
                </a:extLst>
              </p:cNvPr>
              <p:cNvSpPr>
                <a:spLocks noRot="1" noChangeAspect="1" noMove="1" noResize="1" noEditPoints="1" noAdjustHandles="1" noChangeArrowheads="1" noChangeShapeType="1" noTextEdit="1"/>
              </p:cNvSpPr>
              <p:nvPr/>
            </p:nvSpPr>
            <p:spPr>
              <a:xfrm>
                <a:off x="6654934" y="5808698"/>
                <a:ext cx="1033168" cy="786177"/>
              </a:xfrm>
              <a:prstGeom prst="rect">
                <a:avLst/>
              </a:prstGeom>
              <a:blipFill>
                <a:blip r:embed="rId11"/>
                <a:stretch>
                  <a:fillRect/>
                </a:stretch>
              </a:blipFill>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8FAFFFCD-D886-4A46-B094-DFCBCF34BD23}"/>
              </a:ext>
            </a:extLst>
          </p:cNvPr>
          <p:cNvSpPr>
            <a:spLocks noGrp="1"/>
          </p:cNvSpPr>
          <p:nvPr>
            <p:ph type="sldNum" sz="quarter" idx="12"/>
          </p:nvPr>
        </p:nvSpPr>
        <p:spPr/>
        <p:txBody>
          <a:bodyPr/>
          <a:lstStyle/>
          <a:p>
            <a:fld id="{914CA522-1688-4E7E-A401-39BA881FF08A}" type="slidenum">
              <a:rPr lang="en-CA" smtClean="0"/>
              <a:t>13</a:t>
            </a:fld>
            <a:endParaRPr lang="en-CA"/>
          </a:p>
        </p:txBody>
      </p:sp>
    </p:spTree>
    <p:extLst>
      <p:ext uri="{BB962C8B-B14F-4D97-AF65-F5344CB8AC3E}">
        <p14:creationId xmlns:p14="http://schemas.microsoft.com/office/powerpoint/2010/main" val="268188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up)">
                                      <p:cBhvr>
                                        <p:cTn id="20" dur="500"/>
                                        <p:tgtEl>
                                          <p:spTgt spid="21"/>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9" grpId="0"/>
      <p:bldP spid="23" grpId="0" animBg="1"/>
      <p:bldP spid="24" grpId="0" animBg="1"/>
      <p:bldP spid="25"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31223"/>
            <a:ext cx="9144000" cy="456663"/>
          </a:xfrm>
          <a:prstGeom prst="rect">
            <a:avLst/>
          </a:prstGeom>
        </p:spPr>
        <p:txBody>
          <a:bodyPr wrap="square">
            <a:spAutoFit/>
          </a:bodyPr>
          <a:lstStyle/>
          <a:p>
            <a:pPr>
              <a:lnSpc>
                <a:spcPct val="115000"/>
              </a:lnSpc>
            </a:pPr>
            <a:r>
              <a:rPr lang="en-CA" sz="2200" dirty="0">
                <a:latin typeface="Cambria" panose="02040503050406030204" pitchFamily="18" charset="0"/>
                <a:ea typeface="Times New Roman" panose="02020603050405020304" pitchFamily="18" charset="0"/>
                <a:cs typeface="Times New Roman" panose="02020603050405020304" pitchFamily="18" charset="0"/>
              </a:rPr>
              <a:t>Example #2: For each pair of points, graph the line and calculate the slope.</a:t>
            </a:r>
            <a:endParaRPr lang="en-CA" sz="2200" dirty="0">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927922468"/>
                  </p:ext>
                </p:extLst>
              </p:nvPr>
            </p:nvGraphicFramePr>
            <p:xfrm>
              <a:off x="2037504" y="625869"/>
              <a:ext cx="6466416" cy="525780"/>
            </p:xfrm>
            <a:graphic>
              <a:graphicData uri="http://schemas.openxmlformats.org/drawingml/2006/table">
                <a:tbl>
                  <a:tblPr firstRow="1" firstCol="1" bandRow="1">
                    <a:tableStyleId>{5C22544A-7EE6-4342-B048-85BDC9FD1C3A}</a:tableStyleId>
                  </a:tblPr>
                  <a:tblGrid>
                    <a:gridCol w="6466416">
                      <a:extLst>
                        <a:ext uri="{9D8B030D-6E8A-4147-A177-3AD203B41FA5}">
                          <a16:colId xmlns:a16="http://schemas.microsoft.com/office/drawing/2014/main" val="3011735840"/>
                        </a:ext>
                      </a:extLst>
                    </a:gridCol>
                  </a:tblGrid>
                  <a:tr h="525780">
                    <a:tc>
                      <a:txBody>
                        <a:bodyPr/>
                        <a:lstStyle/>
                        <a:p>
                          <a:pPr marL="0" marR="0" algn="l">
                            <a:lnSpc>
                              <a:spcPct val="115000"/>
                            </a:lnSpc>
                            <a:spcBef>
                              <a:spcPts val="0"/>
                            </a:spcBef>
                            <a:spcAft>
                              <a:spcPts val="0"/>
                            </a:spcAft>
                          </a:pPr>
                          <a:r>
                            <a:rPr lang="en-CA" sz="2000" b="0" dirty="0">
                              <a:solidFill>
                                <a:schemeClr val="tx1"/>
                              </a:solidFill>
                              <a:effectLst/>
                              <a:latin typeface="Times New Roman" panose="02020603050405020304" pitchFamily="18" charset="0"/>
                              <a:cs typeface="Times New Roman" panose="02020603050405020304" pitchFamily="18" charset="0"/>
                            </a:rPr>
                            <a:t>A line passes through</a:t>
                          </a:r>
                          <a:r>
                            <a:rPr lang="en-CA" sz="2000" b="0" baseline="0" dirty="0">
                              <a:solidFill>
                                <a:schemeClr val="tx1"/>
                              </a:solidFill>
                              <a:effectLst/>
                              <a:latin typeface="Times New Roman" panose="02020603050405020304" pitchFamily="18" charset="0"/>
                              <a:cs typeface="Times New Roman" panose="02020603050405020304" pitchFamily="18" charset="0"/>
                            </a:rPr>
                            <a:t>   </a:t>
                          </a:r>
                          <a14:m>
                            <m:oMath xmlns:m="http://schemas.openxmlformats.org/officeDocument/2006/math">
                              <m:r>
                                <a:rPr lang="en-CA" sz="2000" b="0" i="1" dirty="0" smtClean="0">
                                  <a:solidFill>
                                    <a:schemeClr val="tx1"/>
                                  </a:solidFill>
                                  <a:effectLst/>
                                  <a:latin typeface="Cambria Math" panose="02040503050406030204" pitchFamily="18" charset="0"/>
                                  <a:cs typeface="Times New Roman" panose="02020603050405020304" pitchFamily="18" charset="0"/>
                                </a:rPr>
                                <m:t>(−10, −10) </m:t>
                              </m:r>
                              <m:r>
                                <a:rPr lang="en-CA" sz="2000" b="0" i="1" dirty="0" smtClean="0">
                                  <a:solidFill>
                                    <a:schemeClr val="tx1"/>
                                  </a:solidFill>
                                  <a:effectLst/>
                                  <a:latin typeface="Cambria Math" panose="02040503050406030204" pitchFamily="18" charset="0"/>
                                  <a:cs typeface="Times New Roman" panose="02020603050405020304" pitchFamily="18" charset="0"/>
                                </a:rPr>
                                <m:t>𝑎𝑛𝑑</m:t>
                              </m:r>
                              <m:r>
                                <a:rPr lang="en-CA" sz="2000" b="0" i="1" dirty="0" smtClean="0">
                                  <a:solidFill>
                                    <a:schemeClr val="tx1"/>
                                  </a:solidFill>
                                  <a:effectLst/>
                                  <a:latin typeface="Cambria Math" panose="02040503050406030204" pitchFamily="18" charset="0"/>
                                  <a:cs typeface="Times New Roman" panose="02020603050405020304" pitchFamily="18" charset="0"/>
                                </a:rPr>
                                <m:t> (10, −10)</m:t>
                              </m:r>
                            </m:oMath>
                          </a14:m>
                          <a:endParaRPr lang="en-CA"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noFill/>
                      </a:tcPr>
                    </a:tc>
                    <a:extLst>
                      <a:ext uri="{0D108BD9-81ED-4DB2-BD59-A6C34878D82A}">
                        <a16:rowId xmlns:a16="http://schemas.microsoft.com/office/drawing/2014/main" val="1747233500"/>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927922468"/>
                  </p:ext>
                </p:extLst>
              </p:nvPr>
            </p:nvGraphicFramePr>
            <p:xfrm>
              <a:off x="2037504" y="625869"/>
              <a:ext cx="6466416" cy="525780"/>
            </p:xfrm>
            <a:graphic>
              <a:graphicData uri="http://schemas.openxmlformats.org/drawingml/2006/table">
                <a:tbl>
                  <a:tblPr firstRow="1" firstCol="1" bandRow="1">
                    <a:tableStyleId>{5C22544A-7EE6-4342-B048-85BDC9FD1C3A}</a:tableStyleId>
                  </a:tblPr>
                  <a:tblGrid>
                    <a:gridCol w="6466416">
                      <a:extLst>
                        <a:ext uri="{9D8B030D-6E8A-4147-A177-3AD203B41FA5}">
                          <a16:colId xmlns:a16="http://schemas.microsoft.com/office/drawing/2014/main" val="3011735840"/>
                        </a:ext>
                      </a:extLst>
                    </a:gridCol>
                  </a:tblGrid>
                  <a:tr h="525780">
                    <a:tc>
                      <a:txBody>
                        <a:bodyPr/>
                        <a:lstStyle/>
                        <a:p>
                          <a:endParaRPr lang="en-US"/>
                        </a:p>
                      </a:txBody>
                      <a:tcPr marL="51435" marR="51435" marT="0" marB="0" anchor="ctr">
                        <a:blipFill>
                          <a:blip r:embed="rId2"/>
                          <a:stretch>
                            <a:fillRect l="-94" t="-1149" r="-471" b="-10345"/>
                          </a:stretch>
                        </a:blipFill>
                      </a:tcPr>
                    </a:tc>
                    <a:extLst>
                      <a:ext uri="{0D108BD9-81ED-4DB2-BD59-A6C34878D82A}">
                        <a16:rowId xmlns:a16="http://schemas.microsoft.com/office/drawing/2014/main" val="1747233500"/>
                      </a:ext>
                    </a:extLst>
                  </a:tr>
                </a:tbl>
              </a:graphicData>
            </a:graphic>
          </p:graphicFrame>
        </mc:Fallback>
      </mc:AlternateContent>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180" y="1451854"/>
            <a:ext cx="5143748" cy="5174923"/>
          </a:xfrm>
          <a:prstGeom prst="rect">
            <a:avLst/>
          </a:prstGeom>
          <a:noFill/>
        </p:spPr>
      </p:pic>
      <p:sp>
        <p:nvSpPr>
          <p:cNvPr id="10" name="Oval 9">
            <a:extLst>
              <a:ext uri="{FF2B5EF4-FFF2-40B4-BE49-F238E27FC236}">
                <a16:creationId xmlns:a16="http://schemas.microsoft.com/office/drawing/2014/main" id="{BB968B3D-DB01-4A0D-8E68-DF62AFD1D998}"/>
              </a:ext>
            </a:extLst>
          </p:cNvPr>
          <p:cNvSpPr>
            <a:spLocks noChangeAspect="1"/>
          </p:cNvSpPr>
          <p:nvPr/>
        </p:nvSpPr>
        <p:spPr>
          <a:xfrm>
            <a:off x="5270712" y="6140691"/>
            <a:ext cx="182880" cy="18288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Oval 10">
            <a:extLst>
              <a:ext uri="{FF2B5EF4-FFF2-40B4-BE49-F238E27FC236}">
                <a16:creationId xmlns:a16="http://schemas.microsoft.com/office/drawing/2014/main" id="{501C2B64-DB3A-4947-97FD-CE0D24C771F6}"/>
              </a:ext>
            </a:extLst>
          </p:cNvPr>
          <p:cNvSpPr>
            <a:spLocks noChangeAspect="1"/>
          </p:cNvSpPr>
          <p:nvPr/>
        </p:nvSpPr>
        <p:spPr>
          <a:xfrm>
            <a:off x="644512" y="6178923"/>
            <a:ext cx="182880" cy="18288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0F3B184-EFC7-4C0F-B8F2-277C9D0A5C82}"/>
                  </a:ext>
                </a:extLst>
              </p:cNvPr>
              <p:cNvSpPr txBox="1"/>
              <p:nvPr/>
            </p:nvSpPr>
            <p:spPr>
              <a:xfrm>
                <a:off x="5782320" y="1198635"/>
                <a:ext cx="1724466" cy="69531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400" b="1" i="1" smtClean="0">
                          <a:solidFill>
                            <a:srgbClr val="0000FF"/>
                          </a:solidFill>
                          <a:latin typeface="Cambria Math" panose="02040503050406030204" pitchFamily="18" charset="0"/>
                        </a:rPr>
                        <m:t>𝒎</m:t>
                      </m:r>
                      <m:r>
                        <a:rPr lang="en-CA" sz="2400" b="1" i="1" smtClean="0">
                          <a:solidFill>
                            <a:srgbClr val="0000FF"/>
                          </a:solidFill>
                          <a:latin typeface="Cambria Math" panose="02040503050406030204" pitchFamily="18" charset="0"/>
                        </a:rPr>
                        <m:t>=</m:t>
                      </m:r>
                      <m:f>
                        <m:fPr>
                          <m:ctrlPr>
                            <a:rPr lang="en-CA" sz="2400" b="1" i="1" smtClean="0">
                              <a:solidFill>
                                <a:srgbClr val="0000FF"/>
                              </a:solidFill>
                              <a:latin typeface="Cambria Math" panose="02040503050406030204" pitchFamily="18" charset="0"/>
                            </a:rPr>
                          </m:ctrlPr>
                        </m:fPr>
                        <m:num>
                          <m:r>
                            <a:rPr lang="en-CA" sz="2400" b="1" i="1" smtClean="0">
                              <a:solidFill>
                                <a:srgbClr val="0000FF"/>
                              </a:solidFill>
                              <a:latin typeface="Cambria Math" panose="02040503050406030204" pitchFamily="18" charset="0"/>
                            </a:rPr>
                            <m:t>𝒓𝒊𝒔𝒆</m:t>
                          </m:r>
                        </m:num>
                        <m:den>
                          <m:r>
                            <a:rPr lang="en-CA" sz="2400" b="1" i="1" smtClean="0">
                              <a:solidFill>
                                <a:srgbClr val="0000FF"/>
                              </a:solidFill>
                              <a:latin typeface="Cambria Math" panose="02040503050406030204" pitchFamily="18" charset="0"/>
                            </a:rPr>
                            <m:t>𝒓𝒖𝒏</m:t>
                          </m:r>
                        </m:den>
                      </m:f>
                    </m:oMath>
                  </m:oMathPara>
                </a14:m>
                <a:endParaRPr lang="en-CA" sz="2400" b="1" dirty="0"/>
              </a:p>
            </p:txBody>
          </p:sp>
        </mc:Choice>
        <mc:Fallback xmlns="">
          <p:sp>
            <p:nvSpPr>
              <p:cNvPr id="19" name="TextBox 18">
                <a:extLst>
                  <a:ext uri="{FF2B5EF4-FFF2-40B4-BE49-F238E27FC236}">
                    <a16:creationId xmlns:a16="http://schemas.microsoft.com/office/drawing/2014/main" id="{40F3B184-EFC7-4C0F-B8F2-277C9D0A5C82}"/>
                  </a:ext>
                </a:extLst>
              </p:cNvPr>
              <p:cNvSpPr txBox="1">
                <a:spLocks noRot="1" noChangeAspect="1" noMove="1" noResize="1" noEditPoints="1" noAdjustHandles="1" noChangeArrowheads="1" noChangeShapeType="1" noTextEdit="1"/>
              </p:cNvSpPr>
              <p:nvPr/>
            </p:nvSpPr>
            <p:spPr>
              <a:xfrm>
                <a:off x="5782320" y="1198635"/>
                <a:ext cx="1724466" cy="695319"/>
              </a:xfrm>
              <a:prstGeom prst="rect">
                <a:avLst/>
              </a:prstGeom>
              <a:blipFill>
                <a:blip r:embed="rId4"/>
                <a:stretch>
                  <a:fillRect/>
                </a:stretch>
              </a:blipFill>
            </p:spPr>
            <p:txBody>
              <a:bodyPr/>
              <a:lstStyle/>
              <a:p>
                <a:r>
                  <a:rPr lang="en-CA">
                    <a:noFill/>
                  </a:rPr>
                  <a:t> </a:t>
                </a:r>
              </a:p>
            </p:txBody>
          </p:sp>
        </mc:Fallback>
      </mc:AlternateContent>
      <p:cxnSp>
        <p:nvCxnSpPr>
          <p:cNvPr id="20" name="Straight Arrow Connector 19">
            <a:extLst>
              <a:ext uri="{FF2B5EF4-FFF2-40B4-BE49-F238E27FC236}">
                <a16:creationId xmlns:a16="http://schemas.microsoft.com/office/drawing/2014/main" id="{73903D78-3B93-42DC-A5CD-4E7F85F80C57}"/>
              </a:ext>
            </a:extLst>
          </p:cNvPr>
          <p:cNvCxnSpPr>
            <a:cxnSpLocks/>
          </p:cNvCxnSpPr>
          <p:nvPr/>
        </p:nvCxnSpPr>
        <p:spPr>
          <a:xfrm>
            <a:off x="320040" y="6277851"/>
            <a:ext cx="5462280" cy="0"/>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B1E4E1C-596A-4001-A68C-C406FEA5DD40}"/>
                  </a:ext>
                </a:extLst>
              </p:cNvPr>
              <p:cNvSpPr txBox="1"/>
              <p:nvPr/>
            </p:nvSpPr>
            <p:spPr>
              <a:xfrm>
                <a:off x="2303196" y="5771359"/>
                <a:ext cx="1312732" cy="369332"/>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rPr>
                        <m:t>𝑟𝑢𝑛</m:t>
                      </m:r>
                      <m:r>
                        <a:rPr lang="en-CA" sz="2400" b="0" i="1" smtClean="0">
                          <a:latin typeface="Cambria Math" panose="02040503050406030204" pitchFamily="18" charset="0"/>
                        </a:rPr>
                        <m:t>=20</m:t>
                      </m:r>
                    </m:oMath>
                  </m:oMathPara>
                </a14:m>
                <a:endParaRPr lang="en-CA" sz="2400" dirty="0"/>
              </a:p>
            </p:txBody>
          </p:sp>
        </mc:Choice>
        <mc:Fallback xmlns="">
          <p:sp>
            <p:nvSpPr>
              <p:cNvPr id="24" name="TextBox 23">
                <a:extLst>
                  <a:ext uri="{FF2B5EF4-FFF2-40B4-BE49-F238E27FC236}">
                    <a16:creationId xmlns:a16="http://schemas.microsoft.com/office/drawing/2014/main" id="{9B1E4E1C-596A-4001-A68C-C406FEA5DD40}"/>
                  </a:ext>
                </a:extLst>
              </p:cNvPr>
              <p:cNvSpPr txBox="1">
                <a:spLocks noRot="1" noChangeAspect="1" noMove="1" noResize="1" noEditPoints="1" noAdjustHandles="1" noChangeArrowheads="1" noChangeShapeType="1" noTextEdit="1"/>
              </p:cNvSpPr>
              <p:nvPr/>
            </p:nvSpPr>
            <p:spPr>
              <a:xfrm>
                <a:off x="2303196" y="5771359"/>
                <a:ext cx="1312732" cy="369332"/>
              </a:xfrm>
              <a:prstGeom prst="rect">
                <a:avLst/>
              </a:prstGeom>
              <a:blipFill>
                <a:blip r:embed="rId5"/>
                <a:stretch>
                  <a:fillRect l="-2791" r="-5116" b="-666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88B677D-5CEE-4003-8100-090F7B6B5D94}"/>
                  </a:ext>
                </a:extLst>
              </p:cNvPr>
              <p:cNvSpPr txBox="1"/>
              <p:nvPr/>
            </p:nvSpPr>
            <p:spPr>
              <a:xfrm>
                <a:off x="6097545" y="2158741"/>
                <a:ext cx="2280997" cy="693844"/>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CA" sz="2400" b="1" i="1" smtClean="0">
                          <a:solidFill>
                            <a:srgbClr val="0000FF"/>
                          </a:solidFill>
                          <a:latin typeface="Cambria Math" panose="02040503050406030204" pitchFamily="18" charset="0"/>
                        </a:rPr>
                        <m:t>𝒎</m:t>
                      </m:r>
                      <m:r>
                        <a:rPr lang="en-CA" sz="2400" b="1" i="1" smtClean="0">
                          <a:solidFill>
                            <a:srgbClr val="0000FF"/>
                          </a:solidFill>
                          <a:latin typeface="Cambria Math" panose="02040503050406030204" pitchFamily="18" charset="0"/>
                        </a:rPr>
                        <m:t>=</m:t>
                      </m:r>
                      <m:f>
                        <m:fPr>
                          <m:ctrlPr>
                            <a:rPr lang="en-CA" sz="2400" b="1" i="1" smtClean="0">
                              <a:solidFill>
                                <a:srgbClr val="0000FF"/>
                              </a:solidFill>
                              <a:latin typeface="Cambria Math" panose="02040503050406030204" pitchFamily="18" charset="0"/>
                            </a:rPr>
                          </m:ctrlPr>
                        </m:fPr>
                        <m:num>
                          <m:r>
                            <a:rPr lang="en-CA" sz="2400" b="1" i="1" smtClean="0">
                              <a:solidFill>
                                <a:srgbClr val="0000FF"/>
                              </a:solidFill>
                              <a:latin typeface="Cambria Math" panose="02040503050406030204" pitchFamily="18" charset="0"/>
                            </a:rPr>
                            <m:t>𝟎</m:t>
                          </m:r>
                        </m:num>
                        <m:den>
                          <m:r>
                            <a:rPr lang="en-CA" sz="2400" b="1" i="1" smtClean="0">
                              <a:solidFill>
                                <a:srgbClr val="0000FF"/>
                              </a:solidFill>
                              <a:latin typeface="Cambria Math" panose="02040503050406030204" pitchFamily="18" charset="0"/>
                            </a:rPr>
                            <m:t>𝟐𝟎</m:t>
                          </m:r>
                        </m:den>
                      </m:f>
                      <m:r>
                        <a:rPr lang="en-CA" sz="2400" b="1" i="1" smtClean="0">
                          <a:solidFill>
                            <a:srgbClr val="0000FF"/>
                          </a:solidFill>
                          <a:latin typeface="Cambria Math" panose="02040503050406030204" pitchFamily="18" charset="0"/>
                        </a:rPr>
                        <m:t>=</m:t>
                      </m:r>
                      <m:r>
                        <a:rPr lang="en-CA" sz="2400" b="1" i="1" smtClean="0">
                          <a:solidFill>
                            <a:srgbClr val="0000FF"/>
                          </a:solidFill>
                          <a:latin typeface="Cambria Math" panose="02040503050406030204" pitchFamily="18" charset="0"/>
                        </a:rPr>
                        <m:t>𝟎</m:t>
                      </m:r>
                    </m:oMath>
                  </m:oMathPara>
                </a14:m>
                <a:endParaRPr lang="en-CA" sz="2400" b="1" dirty="0"/>
              </a:p>
            </p:txBody>
          </p:sp>
        </mc:Choice>
        <mc:Fallback xmlns="">
          <p:sp>
            <p:nvSpPr>
              <p:cNvPr id="25" name="TextBox 24">
                <a:extLst>
                  <a:ext uri="{FF2B5EF4-FFF2-40B4-BE49-F238E27FC236}">
                    <a16:creationId xmlns:a16="http://schemas.microsoft.com/office/drawing/2014/main" id="{288B677D-5CEE-4003-8100-090F7B6B5D94}"/>
                  </a:ext>
                </a:extLst>
              </p:cNvPr>
              <p:cNvSpPr txBox="1">
                <a:spLocks noRot="1" noChangeAspect="1" noMove="1" noResize="1" noEditPoints="1" noAdjustHandles="1" noChangeArrowheads="1" noChangeShapeType="1" noTextEdit="1"/>
              </p:cNvSpPr>
              <p:nvPr/>
            </p:nvSpPr>
            <p:spPr>
              <a:xfrm>
                <a:off x="6097545" y="2158741"/>
                <a:ext cx="2280997" cy="693844"/>
              </a:xfrm>
              <a:prstGeom prst="rect">
                <a:avLst/>
              </a:prstGeom>
              <a:blipFill>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845B15B-78E5-4F5C-9755-EB36F2AD0927}"/>
                  </a:ext>
                </a:extLst>
              </p:cNvPr>
              <p:cNvSpPr txBox="1"/>
              <p:nvPr/>
            </p:nvSpPr>
            <p:spPr>
              <a:xfrm>
                <a:off x="6182264" y="3417247"/>
                <a:ext cx="1724466" cy="698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400" b="1" i="1" smtClean="0">
                          <a:solidFill>
                            <a:srgbClr val="0000FF"/>
                          </a:solidFill>
                          <a:latin typeface="Cambria Math" panose="02040503050406030204" pitchFamily="18" charset="0"/>
                        </a:rPr>
                        <m:t>𝒎</m:t>
                      </m:r>
                      <m:r>
                        <a:rPr lang="en-CA" sz="2400" b="1" i="1" smtClean="0">
                          <a:solidFill>
                            <a:srgbClr val="0000FF"/>
                          </a:solidFill>
                          <a:latin typeface="Cambria Math" panose="02040503050406030204" pitchFamily="18" charset="0"/>
                        </a:rPr>
                        <m:t>=</m:t>
                      </m:r>
                      <m:f>
                        <m:fPr>
                          <m:ctrlPr>
                            <a:rPr lang="en-CA" sz="2400" b="1" i="1" smtClean="0">
                              <a:solidFill>
                                <a:srgbClr val="0000FF"/>
                              </a:solidFill>
                              <a:latin typeface="Cambria Math" panose="02040503050406030204" pitchFamily="18" charset="0"/>
                            </a:rPr>
                          </m:ctrlPr>
                        </m:fPr>
                        <m:num>
                          <m:sSub>
                            <m:sSubPr>
                              <m:ctrlPr>
                                <a:rPr lang="en-CA" sz="2400" b="1" i="1" smtClean="0">
                                  <a:solidFill>
                                    <a:srgbClr val="0000FF"/>
                                  </a:solidFill>
                                  <a:latin typeface="Cambria Math" panose="02040503050406030204" pitchFamily="18" charset="0"/>
                                </a:rPr>
                              </m:ctrlPr>
                            </m:sSubPr>
                            <m:e>
                              <m:r>
                                <a:rPr lang="en-CA" sz="2400" b="1" i="1" smtClean="0">
                                  <a:solidFill>
                                    <a:srgbClr val="0000FF"/>
                                  </a:solidFill>
                                  <a:latin typeface="Cambria Math" panose="02040503050406030204" pitchFamily="18" charset="0"/>
                                </a:rPr>
                                <m:t>𝒚</m:t>
                              </m:r>
                            </m:e>
                            <m:sub>
                              <m:r>
                                <a:rPr lang="en-CA" sz="2400" b="1" i="1" smtClean="0">
                                  <a:solidFill>
                                    <a:srgbClr val="0000FF"/>
                                  </a:solidFill>
                                  <a:latin typeface="Cambria Math" panose="02040503050406030204" pitchFamily="18" charset="0"/>
                                </a:rPr>
                                <m:t>𝟐</m:t>
                              </m:r>
                            </m:sub>
                          </m:sSub>
                          <m:r>
                            <a:rPr lang="en-CA" sz="2400" b="1" i="1" smtClean="0">
                              <a:solidFill>
                                <a:srgbClr val="0000FF"/>
                              </a:solidFill>
                              <a:latin typeface="Cambria Math" panose="02040503050406030204" pitchFamily="18" charset="0"/>
                            </a:rPr>
                            <m:t>−</m:t>
                          </m:r>
                          <m:sSub>
                            <m:sSubPr>
                              <m:ctrlPr>
                                <a:rPr lang="en-CA" sz="2400" b="1" i="1" smtClean="0">
                                  <a:solidFill>
                                    <a:srgbClr val="0000FF"/>
                                  </a:solidFill>
                                  <a:latin typeface="Cambria Math" panose="02040503050406030204" pitchFamily="18" charset="0"/>
                                </a:rPr>
                              </m:ctrlPr>
                            </m:sSubPr>
                            <m:e>
                              <m:r>
                                <a:rPr lang="en-CA" sz="2400" b="1" i="1" smtClean="0">
                                  <a:solidFill>
                                    <a:srgbClr val="0000FF"/>
                                  </a:solidFill>
                                  <a:latin typeface="Cambria Math" panose="02040503050406030204" pitchFamily="18" charset="0"/>
                                </a:rPr>
                                <m:t>𝒚</m:t>
                              </m:r>
                            </m:e>
                            <m:sub>
                              <m:r>
                                <a:rPr lang="en-CA" sz="2400" b="1" i="1" smtClean="0">
                                  <a:solidFill>
                                    <a:srgbClr val="0000FF"/>
                                  </a:solidFill>
                                  <a:latin typeface="Cambria Math" panose="02040503050406030204" pitchFamily="18" charset="0"/>
                                </a:rPr>
                                <m:t>𝟏</m:t>
                              </m:r>
                            </m:sub>
                          </m:sSub>
                        </m:num>
                        <m:den>
                          <m:sSub>
                            <m:sSubPr>
                              <m:ctrlPr>
                                <a:rPr lang="en-CA" sz="2400" b="1" i="1">
                                  <a:solidFill>
                                    <a:srgbClr val="0000FF"/>
                                  </a:solidFill>
                                  <a:latin typeface="Cambria Math" panose="02040503050406030204" pitchFamily="18" charset="0"/>
                                </a:rPr>
                              </m:ctrlPr>
                            </m:sSubPr>
                            <m:e>
                              <m:r>
                                <a:rPr lang="en-CA" sz="2400" b="1" i="1" smtClean="0">
                                  <a:solidFill>
                                    <a:srgbClr val="0000FF"/>
                                  </a:solidFill>
                                  <a:latin typeface="Cambria Math" panose="02040503050406030204" pitchFamily="18" charset="0"/>
                                </a:rPr>
                                <m:t>𝒙</m:t>
                              </m:r>
                            </m:e>
                            <m:sub>
                              <m:r>
                                <a:rPr lang="en-CA" sz="2400" b="1" i="1">
                                  <a:solidFill>
                                    <a:srgbClr val="0000FF"/>
                                  </a:solidFill>
                                  <a:latin typeface="Cambria Math" panose="02040503050406030204" pitchFamily="18" charset="0"/>
                                </a:rPr>
                                <m:t>𝟐</m:t>
                              </m:r>
                            </m:sub>
                          </m:sSub>
                          <m:r>
                            <a:rPr lang="en-CA" sz="2400" b="1" i="1">
                              <a:solidFill>
                                <a:srgbClr val="0000FF"/>
                              </a:solidFill>
                              <a:latin typeface="Cambria Math" panose="02040503050406030204" pitchFamily="18" charset="0"/>
                            </a:rPr>
                            <m:t>−</m:t>
                          </m:r>
                          <m:sSub>
                            <m:sSubPr>
                              <m:ctrlPr>
                                <a:rPr lang="en-CA" sz="2400" b="1" i="1">
                                  <a:solidFill>
                                    <a:srgbClr val="0000FF"/>
                                  </a:solidFill>
                                  <a:latin typeface="Cambria Math" panose="02040503050406030204" pitchFamily="18" charset="0"/>
                                </a:rPr>
                              </m:ctrlPr>
                            </m:sSubPr>
                            <m:e>
                              <m:r>
                                <a:rPr lang="en-CA" sz="2400" b="1" i="1" smtClean="0">
                                  <a:solidFill>
                                    <a:srgbClr val="0000FF"/>
                                  </a:solidFill>
                                  <a:latin typeface="Cambria Math" panose="02040503050406030204" pitchFamily="18" charset="0"/>
                                </a:rPr>
                                <m:t>𝒙</m:t>
                              </m:r>
                            </m:e>
                            <m:sub>
                              <m:r>
                                <a:rPr lang="en-CA" sz="2400" b="1" i="1">
                                  <a:solidFill>
                                    <a:srgbClr val="0000FF"/>
                                  </a:solidFill>
                                  <a:latin typeface="Cambria Math" panose="02040503050406030204" pitchFamily="18" charset="0"/>
                                </a:rPr>
                                <m:t>𝟏</m:t>
                              </m:r>
                            </m:sub>
                          </m:sSub>
                        </m:den>
                      </m:f>
                    </m:oMath>
                  </m:oMathPara>
                </a14:m>
                <a:endParaRPr lang="en-CA" sz="2400" b="1" dirty="0"/>
              </a:p>
            </p:txBody>
          </p:sp>
        </mc:Choice>
        <mc:Fallback xmlns="">
          <p:sp>
            <p:nvSpPr>
              <p:cNvPr id="26" name="TextBox 25">
                <a:extLst>
                  <a:ext uri="{FF2B5EF4-FFF2-40B4-BE49-F238E27FC236}">
                    <a16:creationId xmlns:a16="http://schemas.microsoft.com/office/drawing/2014/main" id="{9845B15B-78E5-4F5C-9755-EB36F2AD0927}"/>
                  </a:ext>
                </a:extLst>
              </p:cNvPr>
              <p:cNvSpPr txBox="1">
                <a:spLocks noRot="1" noChangeAspect="1" noMove="1" noResize="1" noEditPoints="1" noAdjustHandles="1" noChangeArrowheads="1" noChangeShapeType="1" noTextEdit="1"/>
              </p:cNvSpPr>
              <p:nvPr/>
            </p:nvSpPr>
            <p:spPr>
              <a:xfrm>
                <a:off x="6182264" y="3417247"/>
                <a:ext cx="1724466" cy="698268"/>
              </a:xfrm>
              <a:prstGeom prst="rect">
                <a:avLst/>
              </a:prstGeom>
              <a:blipFill>
                <a:blip r:embed="rId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132312B-4712-49E4-A350-D6ADE86B2E5A}"/>
                  </a:ext>
                </a:extLst>
              </p:cNvPr>
              <p:cNvSpPr txBox="1"/>
              <p:nvPr/>
            </p:nvSpPr>
            <p:spPr>
              <a:xfrm>
                <a:off x="6244272" y="4323441"/>
                <a:ext cx="2564448" cy="703462"/>
              </a:xfrm>
              <a:prstGeom prst="rect">
                <a:avLst/>
              </a:prstGeom>
              <a:noFill/>
              <a:ln>
                <a:noFill/>
              </a:ln>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CA" sz="2400" b="1" i="1" smtClean="0">
                          <a:solidFill>
                            <a:srgbClr val="0000FF"/>
                          </a:solidFill>
                          <a:latin typeface="Cambria Math" panose="02040503050406030204" pitchFamily="18" charset="0"/>
                        </a:rPr>
                        <m:t>𝒎</m:t>
                      </m:r>
                      <m:r>
                        <a:rPr lang="en-CA" sz="2400" b="1" i="1" smtClean="0">
                          <a:solidFill>
                            <a:srgbClr val="0000FF"/>
                          </a:solidFill>
                          <a:latin typeface="Cambria Math" panose="02040503050406030204" pitchFamily="18" charset="0"/>
                        </a:rPr>
                        <m:t>=</m:t>
                      </m:r>
                      <m:f>
                        <m:fPr>
                          <m:ctrlPr>
                            <a:rPr lang="en-CA" sz="2400" b="1" i="1" smtClean="0">
                              <a:solidFill>
                                <a:srgbClr val="0000FF"/>
                              </a:solidFill>
                              <a:latin typeface="Cambria Math" panose="02040503050406030204" pitchFamily="18" charset="0"/>
                            </a:rPr>
                          </m:ctrlPr>
                        </m:fPr>
                        <m:num>
                          <m:r>
                            <a:rPr lang="en-CA" sz="2400" b="1" i="1" smtClean="0">
                              <a:solidFill>
                                <a:srgbClr val="0000FF"/>
                              </a:solidFill>
                              <a:latin typeface="Cambria Math" panose="02040503050406030204" pitchFamily="18" charset="0"/>
                            </a:rPr>
                            <m:t>−</m:t>
                          </m:r>
                          <m:r>
                            <a:rPr lang="en-CA" sz="2400" b="1" i="1" smtClean="0">
                              <a:solidFill>
                                <a:srgbClr val="0000FF"/>
                              </a:solidFill>
                              <a:latin typeface="Cambria Math" panose="02040503050406030204" pitchFamily="18" charset="0"/>
                            </a:rPr>
                            <m:t>𝟏𝟎</m:t>
                          </m:r>
                          <m:r>
                            <a:rPr lang="en-CA" sz="2400" b="1" i="1" smtClean="0">
                              <a:solidFill>
                                <a:srgbClr val="0000FF"/>
                              </a:solidFill>
                              <a:latin typeface="Cambria Math" panose="02040503050406030204" pitchFamily="18" charset="0"/>
                            </a:rPr>
                            <m:t>−(−</m:t>
                          </m:r>
                          <m:r>
                            <a:rPr lang="en-CA" sz="2400" b="1" i="1" smtClean="0">
                              <a:solidFill>
                                <a:srgbClr val="0000FF"/>
                              </a:solidFill>
                              <a:latin typeface="Cambria Math" panose="02040503050406030204" pitchFamily="18" charset="0"/>
                            </a:rPr>
                            <m:t>𝟏𝟎</m:t>
                          </m:r>
                          <m:r>
                            <a:rPr lang="en-CA" sz="2400" b="1" i="1" smtClean="0">
                              <a:solidFill>
                                <a:srgbClr val="0000FF"/>
                              </a:solidFill>
                              <a:latin typeface="Cambria Math" panose="02040503050406030204" pitchFamily="18" charset="0"/>
                            </a:rPr>
                            <m:t>)</m:t>
                          </m:r>
                        </m:num>
                        <m:den>
                          <m:r>
                            <a:rPr lang="en-CA" sz="2400" b="1" i="1" smtClean="0">
                              <a:solidFill>
                                <a:srgbClr val="0000FF"/>
                              </a:solidFill>
                              <a:latin typeface="Cambria Math" panose="02040503050406030204" pitchFamily="18" charset="0"/>
                            </a:rPr>
                            <m:t>−</m:t>
                          </m:r>
                          <m:r>
                            <a:rPr lang="en-CA" sz="2400" b="1" i="1" smtClean="0">
                              <a:solidFill>
                                <a:srgbClr val="0000FF"/>
                              </a:solidFill>
                              <a:latin typeface="Cambria Math" panose="02040503050406030204" pitchFamily="18" charset="0"/>
                            </a:rPr>
                            <m:t>𝟏𝟎</m:t>
                          </m:r>
                          <m:r>
                            <a:rPr lang="en-CA" sz="2400" b="1" i="1" smtClean="0">
                              <a:solidFill>
                                <a:srgbClr val="0000FF"/>
                              </a:solidFill>
                              <a:latin typeface="Cambria Math" panose="02040503050406030204" pitchFamily="18" charset="0"/>
                            </a:rPr>
                            <m:t>−</m:t>
                          </m:r>
                          <m:r>
                            <a:rPr lang="en-CA" sz="2400" b="1" i="1" smtClean="0">
                              <a:solidFill>
                                <a:srgbClr val="0000FF"/>
                              </a:solidFill>
                              <a:latin typeface="Cambria Math" panose="02040503050406030204" pitchFamily="18" charset="0"/>
                            </a:rPr>
                            <m:t>𝟏𝟎</m:t>
                          </m:r>
                        </m:den>
                      </m:f>
                    </m:oMath>
                  </m:oMathPara>
                </a14:m>
                <a:endParaRPr lang="en-CA" sz="2400" b="1" dirty="0"/>
              </a:p>
            </p:txBody>
          </p:sp>
        </mc:Choice>
        <mc:Fallback xmlns="">
          <p:sp>
            <p:nvSpPr>
              <p:cNvPr id="27" name="TextBox 26">
                <a:extLst>
                  <a:ext uri="{FF2B5EF4-FFF2-40B4-BE49-F238E27FC236}">
                    <a16:creationId xmlns:a16="http://schemas.microsoft.com/office/drawing/2014/main" id="{7132312B-4712-49E4-A350-D6ADE86B2E5A}"/>
                  </a:ext>
                </a:extLst>
              </p:cNvPr>
              <p:cNvSpPr txBox="1">
                <a:spLocks noRot="1" noChangeAspect="1" noMove="1" noResize="1" noEditPoints="1" noAdjustHandles="1" noChangeArrowheads="1" noChangeShapeType="1" noTextEdit="1"/>
              </p:cNvSpPr>
              <p:nvPr/>
            </p:nvSpPr>
            <p:spPr>
              <a:xfrm>
                <a:off x="6244272" y="4323441"/>
                <a:ext cx="2564448" cy="703462"/>
              </a:xfrm>
              <a:prstGeom prst="rect">
                <a:avLst/>
              </a:prstGeom>
              <a:blipFill>
                <a:blip r:embed="rId8"/>
                <a:stretch>
                  <a:fillRect/>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B2EFB870-A9BD-48C9-B273-E2626943B4BE}"/>
                  </a:ext>
                </a:extLst>
              </p:cNvPr>
              <p:cNvSpPr/>
              <p:nvPr/>
            </p:nvSpPr>
            <p:spPr>
              <a:xfrm>
                <a:off x="6644553" y="5024894"/>
                <a:ext cx="1166217" cy="7861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400" b="1" i="1" smtClean="0">
                          <a:solidFill>
                            <a:srgbClr val="0000FF"/>
                          </a:solidFill>
                          <a:latin typeface="Cambria Math" panose="02040503050406030204" pitchFamily="18" charset="0"/>
                        </a:rPr>
                        <m:t>=</m:t>
                      </m:r>
                      <m:f>
                        <m:fPr>
                          <m:ctrlPr>
                            <a:rPr lang="en-CA" sz="2400" b="1" i="1">
                              <a:solidFill>
                                <a:srgbClr val="0000FF"/>
                              </a:solidFill>
                              <a:latin typeface="Cambria Math" panose="02040503050406030204" pitchFamily="18" charset="0"/>
                            </a:rPr>
                          </m:ctrlPr>
                        </m:fPr>
                        <m:num>
                          <m:r>
                            <a:rPr lang="en-CA" sz="2400" b="1" i="1" smtClean="0">
                              <a:solidFill>
                                <a:srgbClr val="0000FF"/>
                              </a:solidFill>
                              <a:latin typeface="Cambria Math" panose="02040503050406030204" pitchFamily="18" charset="0"/>
                            </a:rPr>
                            <m:t>𝟎</m:t>
                          </m:r>
                        </m:num>
                        <m:den>
                          <m:r>
                            <a:rPr lang="en-CA" sz="2400" b="1" i="1" smtClean="0">
                              <a:solidFill>
                                <a:srgbClr val="0000FF"/>
                              </a:solidFill>
                              <a:latin typeface="Cambria Math" panose="02040503050406030204" pitchFamily="18" charset="0"/>
                            </a:rPr>
                            <m:t>−</m:t>
                          </m:r>
                          <m:r>
                            <a:rPr lang="en-CA" sz="2400" b="1" i="1" smtClean="0">
                              <a:solidFill>
                                <a:srgbClr val="0000FF"/>
                              </a:solidFill>
                              <a:latin typeface="Cambria Math" panose="02040503050406030204" pitchFamily="18" charset="0"/>
                            </a:rPr>
                            <m:t>𝟐𝟎</m:t>
                          </m:r>
                        </m:den>
                      </m:f>
                    </m:oMath>
                  </m:oMathPara>
                </a14:m>
                <a:endParaRPr lang="en-CA" sz="2400" dirty="0"/>
              </a:p>
            </p:txBody>
          </p:sp>
        </mc:Choice>
        <mc:Fallback xmlns="">
          <p:sp>
            <p:nvSpPr>
              <p:cNvPr id="28" name="Rectangle 27">
                <a:extLst>
                  <a:ext uri="{FF2B5EF4-FFF2-40B4-BE49-F238E27FC236}">
                    <a16:creationId xmlns:a16="http://schemas.microsoft.com/office/drawing/2014/main" id="{B2EFB870-A9BD-48C9-B273-E2626943B4BE}"/>
                  </a:ext>
                </a:extLst>
              </p:cNvPr>
              <p:cNvSpPr>
                <a:spLocks noRot="1" noChangeAspect="1" noMove="1" noResize="1" noEditPoints="1" noAdjustHandles="1" noChangeArrowheads="1" noChangeShapeType="1" noTextEdit="1"/>
              </p:cNvSpPr>
              <p:nvPr/>
            </p:nvSpPr>
            <p:spPr>
              <a:xfrm>
                <a:off x="6644553" y="5024894"/>
                <a:ext cx="1166217" cy="786177"/>
              </a:xfrm>
              <a:prstGeom prst="rect">
                <a:avLst/>
              </a:prstGeom>
              <a:blipFill>
                <a:blip r:embed="rId9"/>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D5C6A6DE-C7C5-46A4-BD3F-E8FA1073B9E0}"/>
                  </a:ext>
                </a:extLst>
              </p:cNvPr>
              <p:cNvSpPr/>
              <p:nvPr/>
            </p:nvSpPr>
            <p:spPr>
              <a:xfrm>
                <a:off x="6654934" y="5808698"/>
                <a:ext cx="75264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400" b="1" i="1" smtClean="0">
                          <a:solidFill>
                            <a:srgbClr val="0000FF"/>
                          </a:solidFill>
                          <a:latin typeface="Cambria Math" panose="02040503050406030204" pitchFamily="18" charset="0"/>
                        </a:rPr>
                        <m:t>=</m:t>
                      </m:r>
                      <m:r>
                        <a:rPr lang="en-CA" sz="2400" b="1" i="1" smtClean="0">
                          <a:solidFill>
                            <a:srgbClr val="0000FF"/>
                          </a:solidFill>
                          <a:latin typeface="Cambria Math" panose="02040503050406030204" pitchFamily="18" charset="0"/>
                        </a:rPr>
                        <m:t>𝟎</m:t>
                      </m:r>
                    </m:oMath>
                  </m:oMathPara>
                </a14:m>
                <a:endParaRPr lang="en-CA" sz="2400" dirty="0"/>
              </a:p>
            </p:txBody>
          </p:sp>
        </mc:Choice>
        <mc:Fallback xmlns="">
          <p:sp>
            <p:nvSpPr>
              <p:cNvPr id="29" name="Rectangle 28">
                <a:extLst>
                  <a:ext uri="{FF2B5EF4-FFF2-40B4-BE49-F238E27FC236}">
                    <a16:creationId xmlns:a16="http://schemas.microsoft.com/office/drawing/2014/main" id="{D5C6A6DE-C7C5-46A4-BD3F-E8FA1073B9E0}"/>
                  </a:ext>
                </a:extLst>
              </p:cNvPr>
              <p:cNvSpPr>
                <a:spLocks noRot="1" noChangeAspect="1" noMove="1" noResize="1" noEditPoints="1" noAdjustHandles="1" noChangeArrowheads="1" noChangeShapeType="1" noTextEdit="1"/>
              </p:cNvSpPr>
              <p:nvPr/>
            </p:nvSpPr>
            <p:spPr>
              <a:xfrm>
                <a:off x="6654934" y="5808698"/>
                <a:ext cx="752642" cy="461665"/>
              </a:xfrm>
              <a:prstGeom prst="rect">
                <a:avLst/>
              </a:prstGeom>
              <a:blipFill>
                <a:blip r:embed="rId10"/>
                <a:stretch>
                  <a:fillRect/>
                </a:stretch>
              </a:blipFill>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F6B1487F-B330-477B-A191-EF14EB035139}"/>
              </a:ext>
            </a:extLst>
          </p:cNvPr>
          <p:cNvSpPr>
            <a:spLocks noGrp="1"/>
          </p:cNvSpPr>
          <p:nvPr>
            <p:ph type="sldNum" sz="quarter" idx="12"/>
          </p:nvPr>
        </p:nvSpPr>
        <p:spPr/>
        <p:txBody>
          <a:bodyPr/>
          <a:lstStyle/>
          <a:p>
            <a:fld id="{914CA522-1688-4E7E-A401-39BA881FF08A}" type="slidenum">
              <a:rPr lang="en-CA" smtClean="0"/>
              <a:t>14</a:t>
            </a:fld>
            <a:endParaRPr lang="en-CA"/>
          </a:p>
        </p:txBody>
      </p:sp>
    </p:spTree>
    <p:extLst>
      <p:ext uri="{BB962C8B-B14F-4D97-AF65-F5344CB8AC3E}">
        <p14:creationId xmlns:p14="http://schemas.microsoft.com/office/powerpoint/2010/main" val="146785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9" grpId="0"/>
      <p:bldP spid="24" grpId="0" animBg="1"/>
      <p:bldP spid="25" grpId="0"/>
      <p:bldP spid="26" grpId="0"/>
      <p:bldP spid="27"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31223"/>
            <a:ext cx="9144000" cy="456663"/>
          </a:xfrm>
          <a:prstGeom prst="rect">
            <a:avLst/>
          </a:prstGeom>
        </p:spPr>
        <p:txBody>
          <a:bodyPr wrap="square">
            <a:spAutoFit/>
          </a:bodyPr>
          <a:lstStyle/>
          <a:p>
            <a:pPr>
              <a:lnSpc>
                <a:spcPct val="115000"/>
              </a:lnSpc>
            </a:pPr>
            <a:r>
              <a:rPr lang="en-CA" sz="2200" dirty="0">
                <a:latin typeface="Cambria" panose="02040503050406030204" pitchFamily="18" charset="0"/>
                <a:ea typeface="Times New Roman" panose="02020603050405020304" pitchFamily="18" charset="0"/>
                <a:cs typeface="Times New Roman" panose="02020603050405020304" pitchFamily="18" charset="0"/>
              </a:rPr>
              <a:t>Example #2: For each pair of points, graph the line and calculate the slope.</a:t>
            </a:r>
            <a:endParaRPr lang="en-CA" sz="2200" dirty="0">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2280001714"/>
                  </p:ext>
                </p:extLst>
              </p:nvPr>
            </p:nvGraphicFramePr>
            <p:xfrm>
              <a:off x="2037504" y="625869"/>
              <a:ext cx="5353896" cy="525780"/>
            </p:xfrm>
            <a:graphic>
              <a:graphicData uri="http://schemas.openxmlformats.org/drawingml/2006/table">
                <a:tbl>
                  <a:tblPr firstRow="1" firstCol="1" bandRow="1">
                    <a:tableStyleId>{5C22544A-7EE6-4342-B048-85BDC9FD1C3A}</a:tableStyleId>
                  </a:tblPr>
                  <a:tblGrid>
                    <a:gridCol w="5353896">
                      <a:extLst>
                        <a:ext uri="{9D8B030D-6E8A-4147-A177-3AD203B41FA5}">
                          <a16:colId xmlns:a16="http://schemas.microsoft.com/office/drawing/2014/main" val="3011735840"/>
                        </a:ext>
                      </a:extLst>
                    </a:gridCol>
                  </a:tblGrid>
                  <a:tr h="525780">
                    <a:tc>
                      <a:txBody>
                        <a:bodyPr/>
                        <a:lstStyle/>
                        <a:p>
                          <a:pPr marL="0" marR="0" algn="l">
                            <a:lnSpc>
                              <a:spcPct val="115000"/>
                            </a:lnSpc>
                            <a:spcBef>
                              <a:spcPts val="0"/>
                            </a:spcBef>
                            <a:spcAft>
                              <a:spcPts val="0"/>
                            </a:spcAft>
                          </a:pPr>
                          <a:r>
                            <a:rPr lang="en-CA" sz="2000" b="0" dirty="0">
                              <a:solidFill>
                                <a:schemeClr val="tx1"/>
                              </a:solidFill>
                              <a:effectLst/>
                              <a:latin typeface="Times New Roman" panose="02020603050405020304" pitchFamily="18" charset="0"/>
                              <a:cs typeface="Times New Roman" panose="02020603050405020304" pitchFamily="18" charset="0"/>
                            </a:rPr>
                            <a:t>A line passes through</a:t>
                          </a:r>
                          <a:r>
                            <a:rPr lang="en-CA" sz="2000" b="0" baseline="0" dirty="0">
                              <a:solidFill>
                                <a:schemeClr val="tx1"/>
                              </a:solidFill>
                              <a:effectLst/>
                              <a:latin typeface="Times New Roman" panose="02020603050405020304" pitchFamily="18" charset="0"/>
                              <a:cs typeface="Times New Roman" panose="02020603050405020304" pitchFamily="18" charset="0"/>
                            </a:rPr>
                            <a:t>     </a:t>
                          </a:r>
                          <a14:m>
                            <m:oMath xmlns:m="http://schemas.openxmlformats.org/officeDocument/2006/math">
                              <m:r>
                                <a:rPr lang="en-CA" sz="2000" i="1" dirty="0" smtClean="0">
                                  <a:solidFill>
                                    <a:schemeClr val="tx1"/>
                                  </a:solidFill>
                                  <a:effectLst/>
                                  <a:latin typeface="Cambria Math" panose="02040503050406030204" pitchFamily="18" charset="0"/>
                                  <a:cs typeface="Times New Roman" panose="02020603050405020304" pitchFamily="18" charset="0"/>
                                </a:rPr>
                                <m:t>(−3, </m:t>
                              </m:r>
                              <m:r>
                                <a:rPr lang="en-CA" sz="2000" b="0" i="1" dirty="0" smtClean="0">
                                  <a:solidFill>
                                    <a:schemeClr val="tx1"/>
                                  </a:solidFill>
                                  <a:effectLst/>
                                  <a:latin typeface="Cambria Math" panose="02040503050406030204" pitchFamily="18" charset="0"/>
                                  <a:cs typeface="Times New Roman" panose="02020603050405020304" pitchFamily="18" charset="0"/>
                                </a:rPr>
                                <m:t>−5) </m:t>
                              </m:r>
                              <m:r>
                                <a:rPr lang="en-CA" sz="2000" b="0" i="1" dirty="0" smtClean="0">
                                  <a:solidFill>
                                    <a:schemeClr val="tx1"/>
                                  </a:solidFill>
                                  <a:effectLst/>
                                  <a:latin typeface="Cambria Math" panose="02040503050406030204" pitchFamily="18" charset="0"/>
                                  <a:cs typeface="Times New Roman" panose="02020603050405020304" pitchFamily="18" charset="0"/>
                                </a:rPr>
                                <m:t>𝑎𝑛𝑑</m:t>
                              </m:r>
                              <m:r>
                                <a:rPr lang="en-CA" sz="2000" b="0" i="1" dirty="0" smtClean="0">
                                  <a:solidFill>
                                    <a:schemeClr val="tx1"/>
                                  </a:solidFill>
                                  <a:effectLst/>
                                  <a:latin typeface="Cambria Math" panose="02040503050406030204" pitchFamily="18" charset="0"/>
                                  <a:cs typeface="Times New Roman" panose="02020603050405020304" pitchFamily="18" charset="0"/>
                                </a:rPr>
                                <m:t> (6, 7)</m:t>
                              </m:r>
                            </m:oMath>
                          </a14:m>
                          <a:endParaRPr lang="en-CA"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noFill/>
                      </a:tcPr>
                    </a:tc>
                    <a:extLst>
                      <a:ext uri="{0D108BD9-81ED-4DB2-BD59-A6C34878D82A}">
                        <a16:rowId xmlns:a16="http://schemas.microsoft.com/office/drawing/2014/main" val="1747233500"/>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280001714"/>
                  </p:ext>
                </p:extLst>
              </p:nvPr>
            </p:nvGraphicFramePr>
            <p:xfrm>
              <a:off x="2037504" y="625869"/>
              <a:ext cx="5353896" cy="525780"/>
            </p:xfrm>
            <a:graphic>
              <a:graphicData uri="http://schemas.openxmlformats.org/drawingml/2006/table">
                <a:tbl>
                  <a:tblPr firstRow="1" firstCol="1" bandRow="1">
                    <a:tableStyleId>{5C22544A-7EE6-4342-B048-85BDC9FD1C3A}</a:tableStyleId>
                  </a:tblPr>
                  <a:tblGrid>
                    <a:gridCol w="5353896">
                      <a:extLst>
                        <a:ext uri="{9D8B030D-6E8A-4147-A177-3AD203B41FA5}">
                          <a16:colId xmlns:a16="http://schemas.microsoft.com/office/drawing/2014/main" val="3011735840"/>
                        </a:ext>
                      </a:extLst>
                    </a:gridCol>
                  </a:tblGrid>
                  <a:tr h="525780">
                    <a:tc>
                      <a:txBody>
                        <a:bodyPr/>
                        <a:lstStyle/>
                        <a:p>
                          <a:endParaRPr lang="en-US"/>
                        </a:p>
                      </a:txBody>
                      <a:tcPr marL="51435" marR="51435" marT="0" marB="0" anchor="ctr">
                        <a:blipFill>
                          <a:blip r:embed="rId2"/>
                          <a:stretch>
                            <a:fillRect l="-114" t="-1149" r="-455" b="-10345"/>
                          </a:stretch>
                        </a:blipFill>
                      </a:tcPr>
                    </a:tc>
                    <a:extLst>
                      <a:ext uri="{0D108BD9-81ED-4DB2-BD59-A6C34878D82A}">
                        <a16:rowId xmlns:a16="http://schemas.microsoft.com/office/drawing/2014/main" val="1747233500"/>
                      </a:ext>
                    </a:extLst>
                  </a:tr>
                </a:tbl>
              </a:graphicData>
            </a:graphic>
          </p:graphicFrame>
        </mc:Fallback>
      </mc:AlternateContent>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180" y="1451854"/>
            <a:ext cx="5143748" cy="5174923"/>
          </a:xfrm>
          <a:prstGeom prst="rect">
            <a:avLst/>
          </a:prstGeom>
          <a:noFill/>
        </p:spPr>
      </p:pic>
      <p:sp>
        <p:nvSpPr>
          <p:cNvPr id="10" name="Oval 9">
            <a:extLst>
              <a:ext uri="{FF2B5EF4-FFF2-40B4-BE49-F238E27FC236}">
                <a16:creationId xmlns:a16="http://schemas.microsoft.com/office/drawing/2014/main" id="{BB968B3D-DB01-4A0D-8E68-DF62AFD1D998}"/>
              </a:ext>
            </a:extLst>
          </p:cNvPr>
          <p:cNvSpPr>
            <a:spLocks noChangeAspect="1"/>
          </p:cNvSpPr>
          <p:nvPr/>
        </p:nvSpPr>
        <p:spPr>
          <a:xfrm>
            <a:off x="4319597" y="2239640"/>
            <a:ext cx="182880" cy="18288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Oval 10">
            <a:extLst>
              <a:ext uri="{FF2B5EF4-FFF2-40B4-BE49-F238E27FC236}">
                <a16:creationId xmlns:a16="http://schemas.microsoft.com/office/drawing/2014/main" id="{501C2B64-DB3A-4947-97FD-CE0D24C771F6}"/>
              </a:ext>
            </a:extLst>
          </p:cNvPr>
          <p:cNvSpPr>
            <a:spLocks noChangeAspect="1"/>
          </p:cNvSpPr>
          <p:nvPr/>
        </p:nvSpPr>
        <p:spPr>
          <a:xfrm>
            <a:off x="2271936" y="5025221"/>
            <a:ext cx="182880" cy="18288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2" name="Straight Arrow Connector 11">
            <a:extLst>
              <a:ext uri="{FF2B5EF4-FFF2-40B4-BE49-F238E27FC236}">
                <a16:creationId xmlns:a16="http://schemas.microsoft.com/office/drawing/2014/main" id="{77D3D076-74E6-4958-BCA1-410AA021A20D}"/>
              </a:ext>
            </a:extLst>
          </p:cNvPr>
          <p:cNvCxnSpPr>
            <a:cxnSpLocks/>
          </p:cNvCxnSpPr>
          <p:nvPr/>
        </p:nvCxnSpPr>
        <p:spPr>
          <a:xfrm flipV="1">
            <a:off x="1621974" y="1546295"/>
            <a:ext cx="3346266" cy="4685836"/>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0F3B184-EFC7-4C0F-B8F2-277C9D0A5C82}"/>
                  </a:ext>
                </a:extLst>
              </p:cNvPr>
              <p:cNvSpPr txBox="1"/>
              <p:nvPr/>
            </p:nvSpPr>
            <p:spPr>
              <a:xfrm>
                <a:off x="5782320" y="1198635"/>
                <a:ext cx="1724466" cy="69531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400" b="1" i="1" smtClean="0">
                          <a:solidFill>
                            <a:srgbClr val="0000FF"/>
                          </a:solidFill>
                          <a:latin typeface="Cambria Math" panose="02040503050406030204" pitchFamily="18" charset="0"/>
                        </a:rPr>
                        <m:t>𝒎</m:t>
                      </m:r>
                      <m:r>
                        <a:rPr lang="en-CA" sz="2400" b="1" i="1" smtClean="0">
                          <a:solidFill>
                            <a:srgbClr val="0000FF"/>
                          </a:solidFill>
                          <a:latin typeface="Cambria Math" panose="02040503050406030204" pitchFamily="18" charset="0"/>
                        </a:rPr>
                        <m:t>=</m:t>
                      </m:r>
                      <m:f>
                        <m:fPr>
                          <m:ctrlPr>
                            <a:rPr lang="en-CA" sz="2400" b="1" i="1" smtClean="0">
                              <a:solidFill>
                                <a:srgbClr val="0000FF"/>
                              </a:solidFill>
                              <a:latin typeface="Cambria Math" panose="02040503050406030204" pitchFamily="18" charset="0"/>
                            </a:rPr>
                          </m:ctrlPr>
                        </m:fPr>
                        <m:num>
                          <m:r>
                            <a:rPr lang="en-CA" sz="2400" b="1" i="1" smtClean="0">
                              <a:solidFill>
                                <a:srgbClr val="0000FF"/>
                              </a:solidFill>
                              <a:latin typeface="Cambria Math" panose="02040503050406030204" pitchFamily="18" charset="0"/>
                            </a:rPr>
                            <m:t>𝒓𝒊𝒔𝒆</m:t>
                          </m:r>
                        </m:num>
                        <m:den>
                          <m:r>
                            <a:rPr lang="en-CA" sz="2400" b="1" i="1" smtClean="0">
                              <a:solidFill>
                                <a:srgbClr val="0000FF"/>
                              </a:solidFill>
                              <a:latin typeface="Cambria Math" panose="02040503050406030204" pitchFamily="18" charset="0"/>
                            </a:rPr>
                            <m:t>𝒓𝒖𝒏</m:t>
                          </m:r>
                        </m:den>
                      </m:f>
                    </m:oMath>
                  </m:oMathPara>
                </a14:m>
                <a:endParaRPr lang="en-CA" sz="2400" b="1" dirty="0"/>
              </a:p>
            </p:txBody>
          </p:sp>
        </mc:Choice>
        <mc:Fallback xmlns="">
          <p:sp>
            <p:nvSpPr>
              <p:cNvPr id="19" name="TextBox 18">
                <a:extLst>
                  <a:ext uri="{FF2B5EF4-FFF2-40B4-BE49-F238E27FC236}">
                    <a16:creationId xmlns:a16="http://schemas.microsoft.com/office/drawing/2014/main" id="{40F3B184-EFC7-4C0F-B8F2-277C9D0A5C82}"/>
                  </a:ext>
                </a:extLst>
              </p:cNvPr>
              <p:cNvSpPr txBox="1">
                <a:spLocks noRot="1" noChangeAspect="1" noMove="1" noResize="1" noEditPoints="1" noAdjustHandles="1" noChangeArrowheads="1" noChangeShapeType="1" noTextEdit="1"/>
              </p:cNvSpPr>
              <p:nvPr/>
            </p:nvSpPr>
            <p:spPr>
              <a:xfrm>
                <a:off x="5782320" y="1198635"/>
                <a:ext cx="1724466" cy="695319"/>
              </a:xfrm>
              <a:prstGeom prst="rect">
                <a:avLst/>
              </a:prstGeom>
              <a:blipFill>
                <a:blip r:embed="rId4"/>
                <a:stretch>
                  <a:fillRect/>
                </a:stretch>
              </a:blipFill>
            </p:spPr>
            <p:txBody>
              <a:bodyPr/>
              <a:lstStyle/>
              <a:p>
                <a:r>
                  <a:rPr lang="en-CA">
                    <a:noFill/>
                  </a:rPr>
                  <a:t> </a:t>
                </a:r>
              </a:p>
            </p:txBody>
          </p:sp>
        </mc:Fallback>
      </mc:AlternateContent>
      <p:cxnSp>
        <p:nvCxnSpPr>
          <p:cNvPr id="20" name="Straight Arrow Connector 19">
            <a:extLst>
              <a:ext uri="{FF2B5EF4-FFF2-40B4-BE49-F238E27FC236}">
                <a16:creationId xmlns:a16="http://schemas.microsoft.com/office/drawing/2014/main" id="{73903D78-3B93-42DC-A5CD-4E7F85F80C57}"/>
              </a:ext>
            </a:extLst>
          </p:cNvPr>
          <p:cNvCxnSpPr>
            <a:cxnSpLocks/>
          </p:cNvCxnSpPr>
          <p:nvPr/>
        </p:nvCxnSpPr>
        <p:spPr>
          <a:xfrm flipV="1">
            <a:off x="2409096" y="2331080"/>
            <a:ext cx="2047661" cy="716"/>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B192C44-EE81-42EB-A855-A8B82DC55B5F}"/>
              </a:ext>
            </a:extLst>
          </p:cNvPr>
          <p:cNvCxnSpPr>
            <a:cxnSpLocks/>
          </p:cNvCxnSpPr>
          <p:nvPr/>
        </p:nvCxnSpPr>
        <p:spPr>
          <a:xfrm flipV="1">
            <a:off x="2363376" y="2331080"/>
            <a:ext cx="0" cy="2808757"/>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6ECB8D5-1DDE-4EAA-A067-E82072115254}"/>
                  </a:ext>
                </a:extLst>
              </p:cNvPr>
              <p:cNvSpPr txBox="1"/>
              <p:nvPr/>
            </p:nvSpPr>
            <p:spPr>
              <a:xfrm>
                <a:off x="807847" y="3021762"/>
                <a:ext cx="1354282" cy="369332"/>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rPr>
                        <m:t>𝑟𝑖𝑠𝑒</m:t>
                      </m:r>
                      <m:r>
                        <a:rPr lang="en-CA" sz="2400" b="0" i="1" smtClean="0">
                          <a:latin typeface="Cambria Math" panose="02040503050406030204" pitchFamily="18" charset="0"/>
                        </a:rPr>
                        <m:t>=12</m:t>
                      </m:r>
                    </m:oMath>
                  </m:oMathPara>
                </a14:m>
                <a:endParaRPr lang="en-CA" sz="2400" dirty="0"/>
              </a:p>
            </p:txBody>
          </p:sp>
        </mc:Choice>
        <mc:Fallback xmlns="">
          <p:sp>
            <p:nvSpPr>
              <p:cNvPr id="23" name="TextBox 22">
                <a:extLst>
                  <a:ext uri="{FF2B5EF4-FFF2-40B4-BE49-F238E27FC236}">
                    <a16:creationId xmlns:a16="http://schemas.microsoft.com/office/drawing/2014/main" id="{86ECB8D5-1DDE-4EAA-A067-E82072115254}"/>
                  </a:ext>
                </a:extLst>
              </p:cNvPr>
              <p:cNvSpPr txBox="1">
                <a:spLocks noRot="1" noChangeAspect="1" noMove="1" noResize="1" noEditPoints="1" noAdjustHandles="1" noChangeArrowheads="1" noChangeShapeType="1" noTextEdit="1"/>
              </p:cNvSpPr>
              <p:nvPr/>
            </p:nvSpPr>
            <p:spPr>
              <a:xfrm>
                <a:off x="807847" y="3021762"/>
                <a:ext cx="1354282" cy="369332"/>
              </a:xfrm>
              <a:prstGeom prst="rect">
                <a:avLst/>
              </a:prstGeom>
              <a:blipFill>
                <a:blip r:embed="rId5"/>
                <a:stretch>
                  <a:fillRect l="-4955" r="-4955" b="-666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B1E4E1C-596A-4001-A68C-C406FEA5DD40}"/>
                  </a:ext>
                </a:extLst>
              </p:cNvPr>
              <p:cNvSpPr txBox="1"/>
              <p:nvPr/>
            </p:nvSpPr>
            <p:spPr>
              <a:xfrm>
                <a:off x="2685121" y="1893954"/>
                <a:ext cx="1142813" cy="369332"/>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rPr>
                        <m:t>𝑟𝑢𝑛</m:t>
                      </m:r>
                      <m:r>
                        <a:rPr lang="en-CA" sz="2400" b="0" i="1" smtClean="0">
                          <a:latin typeface="Cambria Math" panose="02040503050406030204" pitchFamily="18" charset="0"/>
                        </a:rPr>
                        <m:t>=9</m:t>
                      </m:r>
                    </m:oMath>
                  </m:oMathPara>
                </a14:m>
                <a:endParaRPr lang="en-CA" sz="2400" dirty="0"/>
              </a:p>
            </p:txBody>
          </p:sp>
        </mc:Choice>
        <mc:Fallback xmlns="">
          <p:sp>
            <p:nvSpPr>
              <p:cNvPr id="24" name="TextBox 23">
                <a:extLst>
                  <a:ext uri="{FF2B5EF4-FFF2-40B4-BE49-F238E27FC236}">
                    <a16:creationId xmlns:a16="http://schemas.microsoft.com/office/drawing/2014/main" id="{9B1E4E1C-596A-4001-A68C-C406FEA5DD40}"/>
                  </a:ext>
                </a:extLst>
              </p:cNvPr>
              <p:cNvSpPr txBox="1">
                <a:spLocks noRot="1" noChangeAspect="1" noMove="1" noResize="1" noEditPoints="1" noAdjustHandles="1" noChangeArrowheads="1" noChangeShapeType="1" noTextEdit="1"/>
              </p:cNvSpPr>
              <p:nvPr/>
            </p:nvSpPr>
            <p:spPr>
              <a:xfrm>
                <a:off x="2685121" y="1893954"/>
                <a:ext cx="1142813" cy="369332"/>
              </a:xfrm>
              <a:prstGeom prst="rect">
                <a:avLst/>
              </a:prstGeom>
              <a:blipFill>
                <a:blip r:embed="rId6"/>
                <a:stretch>
                  <a:fillRect l="-3191" r="-5851" b="-666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88B677D-5CEE-4003-8100-090F7B6B5D94}"/>
                  </a:ext>
                </a:extLst>
              </p:cNvPr>
              <p:cNvSpPr txBox="1"/>
              <p:nvPr/>
            </p:nvSpPr>
            <p:spPr>
              <a:xfrm>
                <a:off x="6097545" y="2158741"/>
                <a:ext cx="2280997" cy="693844"/>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CA" sz="2400" b="1" i="1" smtClean="0">
                          <a:solidFill>
                            <a:srgbClr val="0000FF"/>
                          </a:solidFill>
                          <a:latin typeface="Cambria Math" panose="02040503050406030204" pitchFamily="18" charset="0"/>
                        </a:rPr>
                        <m:t>𝒎</m:t>
                      </m:r>
                      <m:r>
                        <a:rPr lang="en-CA" sz="2400" b="1" i="1" smtClean="0">
                          <a:solidFill>
                            <a:srgbClr val="0000FF"/>
                          </a:solidFill>
                          <a:latin typeface="Cambria Math" panose="02040503050406030204" pitchFamily="18" charset="0"/>
                        </a:rPr>
                        <m:t>=</m:t>
                      </m:r>
                      <m:f>
                        <m:fPr>
                          <m:ctrlPr>
                            <a:rPr lang="en-CA" sz="2400" b="1" i="1" smtClean="0">
                              <a:solidFill>
                                <a:srgbClr val="0000FF"/>
                              </a:solidFill>
                              <a:latin typeface="Cambria Math" panose="02040503050406030204" pitchFamily="18" charset="0"/>
                            </a:rPr>
                          </m:ctrlPr>
                        </m:fPr>
                        <m:num>
                          <m:r>
                            <a:rPr lang="en-CA" sz="2400" b="1" i="1" smtClean="0">
                              <a:solidFill>
                                <a:srgbClr val="0000FF"/>
                              </a:solidFill>
                              <a:latin typeface="Cambria Math" panose="02040503050406030204" pitchFamily="18" charset="0"/>
                            </a:rPr>
                            <m:t>𝟏𝟐</m:t>
                          </m:r>
                        </m:num>
                        <m:den>
                          <m:r>
                            <a:rPr lang="en-CA" sz="2400" b="1" i="1" smtClean="0">
                              <a:solidFill>
                                <a:srgbClr val="0000FF"/>
                              </a:solidFill>
                              <a:latin typeface="Cambria Math" panose="02040503050406030204" pitchFamily="18" charset="0"/>
                            </a:rPr>
                            <m:t>𝟗</m:t>
                          </m:r>
                        </m:den>
                      </m:f>
                      <m:r>
                        <a:rPr lang="en-CA" sz="2400" b="1" i="1" smtClean="0">
                          <a:solidFill>
                            <a:srgbClr val="0000FF"/>
                          </a:solidFill>
                          <a:latin typeface="Cambria Math" panose="02040503050406030204" pitchFamily="18" charset="0"/>
                        </a:rPr>
                        <m:t>=</m:t>
                      </m:r>
                      <m:f>
                        <m:fPr>
                          <m:ctrlPr>
                            <a:rPr lang="en-CA" sz="2400" b="1" i="1" smtClean="0">
                              <a:solidFill>
                                <a:srgbClr val="0000FF"/>
                              </a:solidFill>
                              <a:latin typeface="Cambria Math" panose="02040503050406030204" pitchFamily="18" charset="0"/>
                            </a:rPr>
                          </m:ctrlPr>
                        </m:fPr>
                        <m:num>
                          <m:r>
                            <a:rPr lang="en-CA" sz="2400" b="1" i="1" smtClean="0">
                              <a:solidFill>
                                <a:srgbClr val="0000FF"/>
                              </a:solidFill>
                              <a:latin typeface="Cambria Math" panose="02040503050406030204" pitchFamily="18" charset="0"/>
                            </a:rPr>
                            <m:t>𝟒</m:t>
                          </m:r>
                        </m:num>
                        <m:den>
                          <m:r>
                            <a:rPr lang="en-CA" sz="2400" b="1" i="1" smtClean="0">
                              <a:solidFill>
                                <a:srgbClr val="0000FF"/>
                              </a:solidFill>
                              <a:latin typeface="Cambria Math" panose="02040503050406030204" pitchFamily="18" charset="0"/>
                            </a:rPr>
                            <m:t>𝟑</m:t>
                          </m:r>
                        </m:den>
                      </m:f>
                    </m:oMath>
                  </m:oMathPara>
                </a14:m>
                <a:endParaRPr lang="en-CA" sz="2400" b="1" dirty="0"/>
              </a:p>
            </p:txBody>
          </p:sp>
        </mc:Choice>
        <mc:Fallback xmlns="">
          <p:sp>
            <p:nvSpPr>
              <p:cNvPr id="25" name="TextBox 24">
                <a:extLst>
                  <a:ext uri="{FF2B5EF4-FFF2-40B4-BE49-F238E27FC236}">
                    <a16:creationId xmlns:a16="http://schemas.microsoft.com/office/drawing/2014/main" id="{288B677D-5CEE-4003-8100-090F7B6B5D94}"/>
                  </a:ext>
                </a:extLst>
              </p:cNvPr>
              <p:cNvSpPr txBox="1">
                <a:spLocks noRot="1" noChangeAspect="1" noMove="1" noResize="1" noEditPoints="1" noAdjustHandles="1" noChangeArrowheads="1" noChangeShapeType="1" noTextEdit="1"/>
              </p:cNvSpPr>
              <p:nvPr/>
            </p:nvSpPr>
            <p:spPr>
              <a:xfrm>
                <a:off x="6097545" y="2158741"/>
                <a:ext cx="2280997" cy="693844"/>
              </a:xfrm>
              <a:prstGeom prst="rect">
                <a:avLst/>
              </a:prstGeom>
              <a:blipFill>
                <a:blip r:embed="rId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845B15B-78E5-4F5C-9755-EB36F2AD0927}"/>
                  </a:ext>
                </a:extLst>
              </p:cNvPr>
              <p:cNvSpPr txBox="1"/>
              <p:nvPr/>
            </p:nvSpPr>
            <p:spPr>
              <a:xfrm>
                <a:off x="6182264" y="3417247"/>
                <a:ext cx="1724466" cy="698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400" b="1" i="1" smtClean="0">
                          <a:solidFill>
                            <a:srgbClr val="0000FF"/>
                          </a:solidFill>
                          <a:latin typeface="Cambria Math" panose="02040503050406030204" pitchFamily="18" charset="0"/>
                        </a:rPr>
                        <m:t>𝒎</m:t>
                      </m:r>
                      <m:r>
                        <a:rPr lang="en-CA" sz="2400" b="1" i="1" smtClean="0">
                          <a:solidFill>
                            <a:srgbClr val="0000FF"/>
                          </a:solidFill>
                          <a:latin typeface="Cambria Math" panose="02040503050406030204" pitchFamily="18" charset="0"/>
                        </a:rPr>
                        <m:t>=</m:t>
                      </m:r>
                      <m:f>
                        <m:fPr>
                          <m:ctrlPr>
                            <a:rPr lang="en-CA" sz="2400" b="1" i="1" smtClean="0">
                              <a:solidFill>
                                <a:srgbClr val="0000FF"/>
                              </a:solidFill>
                              <a:latin typeface="Cambria Math" panose="02040503050406030204" pitchFamily="18" charset="0"/>
                            </a:rPr>
                          </m:ctrlPr>
                        </m:fPr>
                        <m:num>
                          <m:sSub>
                            <m:sSubPr>
                              <m:ctrlPr>
                                <a:rPr lang="en-CA" sz="2400" b="1" i="1" smtClean="0">
                                  <a:solidFill>
                                    <a:srgbClr val="0000FF"/>
                                  </a:solidFill>
                                  <a:latin typeface="Cambria Math" panose="02040503050406030204" pitchFamily="18" charset="0"/>
                                </a:rPr>
                              </m:ctrlPr>
                            </m:sSubPr>
                            <m:e>
                              <m:r>
                                <a:rPr lang="en-CA" sz="2400" b="1" i="1" smtClean="0">
                                  <a:solidFill>
                                    <a:srgbClr val="0000FF"/>
                                  </a:solidFill>
                                  <a:latin typeface="Cambria Math" panose="02040503050406030204" pitchFamily="18" charset="0"/>
                                </a:rPr>
                                <m:t>𝒚</m:t>
                              </m:r>
                            </m:e>
                            <m:sub>
                              <m:r>
                                <a:rPr lang="en-CA" sz="2400" b="1" i="1" smtClean="0">
                                  <a:solidFill>
                                    <a:srgbClr val="0000FF"/>
                                  </a:solidFill>
                                  <a:latin typeface="Cambria Math" panose="02040503050406030204" pitchFamily="18" charset="0"/>
                                </a:rPr>
                                <m:t>𝟐</m:t>
                              </m:r>
                            </m:sub>
                          </m:sSub>
                          <m:r>
                            <a:rPr lang="en-CA" sz="2400" b="1" i="1" smtClean="0">
                              <a:solidFill>
                                <a:srgbClr val="0000FF"/>
                              </a:solidFill>
                              <a:latin typeface="Cambria Math" panose="02040503050406030204" pitchFamily="18" charset="0"/>
                            </a:rPr>
                            <m:t>−</m:t>
                          </m:r>
                          <m:sSub>
                            <m:sSubPr>
                              <m:ctrlPr>
                                <a:rPr lang="en-CA" sz="2400" b="1" i="1" smtClean="0">
                                  <a:solidFill>
                                    <a:srgbClr val="0000FF"/>
                                  </a:solidFill>
                                  <a:latin typeface="Cambria Math" panose="02040503050406030204" pitchFamily="18" charset="0"/>
                                </a:rPr>
                              </m:ctrlPr>
                            </m:sSubPr>
                            <m:e>
                              <m:r>
                                <a:rPr lang="en-CA" sz="2400" b="1" i="1" smtClean="0">
                                  <a:solidFill>
                                    <a:srgbClr val="0000FF"/>
                                  </a:solidFill>
                                  <a:latin typeface="Cambria Math" panose="02040503050406030204" pitchFamily="18" charset="0"/>
                                </a:rPr>
                                <m:t>𝒚</m:t>
                              </m:r>
                            </m:e>
                            <m:sub>
                              <m:r>
                                <a:rPr lang="en-CA" sz="2400" b="1" i="1" smtClean="0">
                                  <a:solidFill>
                                    <a:srgbClr val="0000FF"/>
                                  </a:solidFill>
                                  <a:latin typeface="Cambria Math" panose="02040503050406030204" pitchFamily="18" charset="0"/>
                                </a:rPr>
                                <m:t>𝟏</m:t>
                              </m:r>
                            </m:sub>
                          </m:sSub>
                        </m:num>
                        <m:den>
                          <m:sSub>
                            <m:sSubPr>
                              <m:ctrlPr>
                                <a:rPr lang="en-CA" sz="2400" b="1" i="1">
                                  <a:solidFill>
                                    <a:srgbClr val="0000FF"/>
                                  </a:solidFill>
                                  <a:latin typeface="Cambria Math" panose="02040503050406030204" pitchFamily="18" charset="0"/>
                                </a:rPr>
                              </m:ctrlPr>
                            </m:sSubPr>
                            <m:e>
                              <m:r>
                                <a:rPr lang="en-CA" sz="2400" b="1" i="1" smtClean="0">
                                  <a:solidFill>
                                    <a:srgbClr val="0000FF"/>
                                  </a:solidFill>
                                  <a:latin typeface="Cambria Math" panose="02040503050406030204" pitchFamily="18" charset="0"/>
                                </a:rPr>
                                <m:t>𝒙</m:t>
                              </m:r>
                            </m:e>
                            <m:sub>
                              <m:r>
                                <a:rPr lang="en-CA" sz="2400" b="1" i="1">
                                  <a:solidFill>
                                    <a:srgbClr val="0000FF"/>
                                  </a:solidFill>
                                  <a:latin typeface="Cambria Math" panose="02040503050406030204" pitchFamily="18" charset="0"/>
                                </a:rPr>
                                <m:t>𝟐</m:t>
                              </m:r>
                            </m:sub>
                          </m:sSub>
                          <m:r>
                            <a:rPr lang="en-CA" sz="2400" b="1" i="1">
                              <a:solidFill>
                                <a:srgbClr val="0000FF"/>
                              </a:solidFill>
                              <a:latin typeface="Cambria Math" panose="02040503050406030204" pitchFamily="18" charset="0"/>
                            </a:rPr>
                            <m:t>−</m:t>
                          </m:r>
                          <m:sSub>
                            <m:sSubPr>
                              <m:ctrlPr>
                                <a:rPr lang="en-CA" sz="2400" b="1" i="1">
                                  <a:solidFill>
                                    <a:srgbClr val="0000FF"/>
                                  </a:solidFill>
                                  <a:latin typeface="Cambria Math" panose="02040503050406030204" pitchFamily="18" charset="0"/>
                                </a:rPr>
                              </m:ctrlPr>
                            </m:sSubPr>
                            <m:e>
                              <m:r>
                                <a:rPr lang="en-CA" sz="2400" b="1" i="1" smtClean="0">
                                  <a:solidFill>
                                    <a:srgbClr val="0000FF"/>
                                  </a:solidFill>
                                  <a:latin typeface="Cambria Math" panose="02040503050406030204" pitchFamily="18" charset="0"/>
                                </a:rPr>
                                <m:t>𝒙</m:t>
                              </m:r>
                            </m:e>
                            <m:sub>
                              <m:r>
                                <a:rPr lang="en-CA" sz="2400" b="1" i="1">
                                  <a:solidFill>
                                    <a:srgbClr val="0000FF"/>
                                  </a:solidFill>
                                  <a:latin typeface="Cambria Math" panose="02040503050406030204" pitchFamily="18" charset="0"/>
                                </a:rPr>
                                <m:t>𝟏</m:t>
                              </m:r>
                            </m:sub>
                          </m:sSub>
                        </m:den>
                      </m:f>
                    </m:oMath>
                  </m:oMathPara>
                </a14:m>
                <a:endParaRPr lang="en-CA" sz="2400" b="1" dirty="0"/>
              </a:p>
            </p:txBody>
          </p:sp>
        </mc:Choice>
        <mc:Fallback xmlns="">
          <p:sp>
            <p:nvSpPr>
              <p:cNvPr id="26" name="TextBox 25">
                <a:extLst>
                  <a:ext uri="{FF2B5EF4-FFF2-40B4-BE49-F238E27FC236}">
                    <a16:creationId xmlns:a16="http://schemas.microsoft.com/office/drawing/2014/main" id="{9845B15B-78E5-4F5C-9755-EB36F2AD0927}"/>
                  </a:ext>
                </a:extLst>
              </p:cNvPr>
              <p:cNvSpPr txBox="1">
                <a:spLocks noRot="1" noChangeAspect="1" noMove="1" noResize="1" noEditPoints="1" noAdjustHandles="1" noChangeArrowheads="1" noChangeShapeType="1" noTextEdit="1"/>
              </p:cNvSpPr>
              <p:nvPr/>
            </p:nvSpPr>
            <p:spPr>
              <a:xfrm>
                <a:off x="6182264" y="3417247"/>
                <a:ext cx="1724466" cy="698268"/>
              </a:xfrm>
              <a:prstGeom prst="rect">
                <a:avLst/>
              </a:prstGeom>
              <a:blipFill>
                <a:blip r:embed="rId8"/>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132312B-4712-49E4-A350-D6ADE86B2E5A}"/>
                  </a:ext>
                </a:extLst>
              </p:cNvPr>
              <p:cNvSpPr txBox="1"/>
              <p:nvPr/>
            </p:nvSpPr>
            <p:spPr>
              <a:xfrm>
                <a:off x="6244272" y="4323441"/>
                <a:ext cx="1987545" cy="703462"/>
              </a:xfrm>
              <a:prstGeom prst="rect">
                <a:avLst/>
              </a:prstGeom>
              <a:noFill/>
              <a:ln>
                <a:noFill/>
              </a:ln>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CA" sz="2400" b="1" i="1" smtClean="0">
                          <a:solidFill>
                            <a:srgbClr val="0000FF"/>
                          </a:solidFill>
                          <a:latin typeface="Cambria Math" panose="02040503050406030204" pitchFamily="18" charset="0"/>
                        </a:rPr>
                        <m:t>𝒎</m:t>
                      </m:r>
                      <m:r>
                        <a:rPr lang="en-CA" sz="2400" b="1" i="1" smtClean="0">
                          <a:solidFill>
                            <a:srgbClr val="0000FF"/>
                          </a:solidFill>
                          <a:latin typeface="Cambria Math" panose="02040503050406030204" pitchFamily="18" charset="0"/>
                        </a:rPr>
                        <m:t>=</m:t>
                      </m:r>
                      <m:f>
                        <m:fPr>
                          <m:ctrlPr>
                            <a:rPr lang="en-CA" sz="2400" b="1" i="1" smtClean="0">
                              <a:solidFill>
                                <a:srgbClr val="0000FF"/>
                              </a:solidFill>
                              <a:latin typeface="Cambria Math" panose="02040503050406030204" pitchFamily="18" charset="0"/>
                            </a:rPr>
                          </m:ctrlPr>
                        </m:fPr>
                        <m:num>
                          <m:r>
                            <a:rPr lang="en-CA" sz="2400" b="1" i="1" smtClean="0">
                              <a:solidFill>
                                <a:srgbClr val="0000FF"/>
                              </a:solidFill>
                              <a:latin typeface="Cambria Math" panose="02040503050406030204" pitchFamily="18" charset="0"/>
                            </a:rPr>
                            <m:t>−</m:t>
                          </m:r>
                          <m:r>
                            <a:rPr lang="en-CA" sz="2400" b="1" i="1" smtClean="0">
                              <a:solidFill>
                                <a:srgbClr val="0000FF"/>
                              </a:solidFill>
                              <a:latin typeface="Cambria Math" panose="02040503050406030204" pitchFamily="18" charset="0"/>
                            </a:rPr>
                            <m:t>𝟓</m:t>
                          </m:r>
                          <m:r>
                            <a:rPr lang="en-CA" sz="2400" b="1" i="1" smtClean="0">
                              <a:solidFill>
                                <a:srgbClr val="0000FF"/>
                              </a:solidFill>
                              <a:latin typeface="Cambria Math" panose="02040503050406030204" pitchFamily="18" charset="0"/>
                            </a:rPr>
                            <m:t>−</m:t>
                          </m:r>
                          <m:r>
                            <a:rPr lang="en-CA" sz="2400" b="1" i="1" smtClean="0">
                              <a:solidFill>
                                <a:srgbClr val="0000FF"/>
                              </a:solidFill>
                              <a:latin typeface="Cambria Math" panose="02040503050406030204" pitchFamily="18" charset="0"/>
                            </a:rPr>
                            <m:t>𝟕</m:t>
                          </m:r>
                        </m:num>
                        <m:den>
                          <m:r>
                            <a:rPr lang="en-CA" sz="2400" b="1" i="1" smtClean="0">
                              <a:solidFill>
                                <a:srgbClr val="0000FF"/>
                              </a:solidFill>
                              <a:latin typeface="Cambria Math" panose="02040503050406030204" pitchFamily="18" charset="0"/>
                            </a:rPr>
                            <m:t>−</m:t>
                          </m:r>
                          <m:r>
                            <a:rPr lang="en-CA" sz="2400" b="1" i="1" smtClean="0">
                              <a:solidFill>
                                <a:srgbClr val="0000FF"/>
                              </a:solidFill>
                              <a:latin typeface="Cambria Math" panose="02040503050406030204" pitchFamily="18" charset="0"/>
                            </a:rPr>
                            <m:t>𝟑</m:t>
                          </m:r>
                          <m:r>
                            <a:rPr lang="en-CA" sz="2400" b="1" i="1" smtClean="0">
                              <a:solidFill>
                                <a:srgbClr val="0000FF"/>
                              </a:solidFill>
                              <a:latin typeface="Cambria Math" panose="02040503050406030204" pitchFamily="18" charset="0"/>
                            </a:rPr>
                            <m:t>−</m:t>
                          </m:r>
                          <m:r>
                            <a:rPr lang="en-CA" sz="2400" b="1" i="1" smtClean="0">
                              <a:solidFill>
                                <a:srgbClr val="0000FF"/>
                              </a:solidFill>
                              <a:latin typeface="Cambria Math" panose="02040503050406030204" pitchFamily="18" charset="0"/>
                            </a:rPr>
                            <m:t>𝟔</m:t>
                          </m:r>
                        </m:den>
                      </m:f>
                    </m:oMath>
                  </m:oMathPara>
                </a14:m>
                <a:endParaRPr lang="en-CA" sz="2400" b="1" dirty="0"/>
              </a:p>
            </p:txBody>
          </p:sp>
        </mc:Choice>
        <mc:Fallback xmlns="">
          <p:sp>
            <p:nvSpPr>
              <p:cNvPr id="27" name="TextBox 26">
                <a:extLst>
                  <a:ext uri="{FF2B5EF4-FFF2-40B4-BE49-F238E27FC236}">
                    <a16:creationId xmlns:a16="http://schemas.microsoft.com/office/drawing/2014/main" id="{7132312B-4712-49E4-A350-D6ADE86B2E5A}"/>
                  </a:ext>
                </a:extLst>
              </p:cNvPr>
              <p:cNvSpPr txBox="1">
                <a:spLocks noRot="1" noChangeAspect="1" noMove="1" noResize="1" noEditPoints="1" noAdjustHandles="1" noChangeArrowheads="1" noChangeShapeType="1" noTextEdit="1"/>
              </p:cNvSpPr>
              <p:nvPr/>
            </p:nvSpPr>
            <p:spPr>
              <a:xfrm>
                <a:off x="6244272" y="4323441"/>
                <a:ext cx="1987545" cy="703462"/>
              </a:xfrm>
              <a:prstGeom prst="rect">
                <a:avLst/>
              </a:prstGeom>
              <a:blipFill>
                <a:blip r:embed="rId9"/>
                <a:stretch>
                  <a:fillRect/>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B2EFB870-A9BD-48C9-B273-E2626943B4BE}"/>
                  </a:ext>
                </a:extLst>
              </p:cNvPr>
              <p:cNvSpPr/>
              <p:nvPr/>
            </p:nvSpPr>
            <p:spPr>
              <a:xfrm>
                <a:off x="6644553" y="5024894"/>
                <a:ext cx="1166217"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400" b="1" i="1" smtClean="0">
                          <a:solidFill>
                            <a:srgbClr val="0000FF"/>
                          </a:solidFill>
                          <a:latin typeface="Cambria Math" panose="02040503050406030204" pitchFamily="18" charset="0"/>
                        </a:rPr>
                        <m:t>=</m:t>
                      </m:r>
                      <m:f>
                        <m:fPr>
                          <m:ctrlPr>
                            <a:rPr lang="en-CA" sz="2400" b="1" i="1">
                              <a:solidFill>
                                <a:srgbClr val="0000FF"/>
                              </a:solidFill>
                              <a:latin typeface="Cambria Math" panose="02040503050406030204" pitchFamily="18" charset="0"/>
                            </a:rPr>
                          </m:ctrlPr>
                        </m:fPr>
                        <m:num>
                          <m:r>
                            <a:rPr lang="en-CA" sz="2400" b="1" i="1" smtClean="0">
                              <a:solidFill>
                                <a:srgbClr val="0000FF"/>
                              </a:solidFill>
                              <a:latin typeface="Cambria Math" panose="02040503050406030204" pitchFamily="18" charset="0"/>
                            </a:rPr>
                            <m:t>−</m:t>
                          </m:r>
                          <m:r>
                            <a:rPr lang="en-CA" sz="2400" b="1" i="1" smtClean="0">
                              <a:solidFill>
                                <a:srgbClr val="0000FF"/>
                              </a:solidFill>
                              <a:latin typeface="Cambria Math" panose="02040503050406030204" pitchFamily="18" charset="0"/>
                            </a:rPr>
                            <m:t>𝟏𝟐</m:t>
                          </m:r>
                        </m:num>
                        <m:den>
                          <m:r>
                            <a:rPr lang="en-CA" sz="2400" b="1" i="1">
                              <a:solidFill>
                                <a:srgbClr val="0000FF"/>
                              </a:solidFill>
                              <a:latin typeface="Cambria Math" panose="02040503050406030204" pitchFamily="18" charset="0"/>
                            </a:rPr>
                            <m:t>−</m:t>
                          </m:r>
                          <m:r>
                            <a:rPr lang="en-CA" sz="2400" b="1" i="1" smtClean="0">
                              <a:solidFill>
                                <a:srgbClr val="0000FF"/>
                              </a:solidFill>
                              <a:latin typeface="Cambria Math" panose="02040503050406030204" pitchFamily="18" charset="0"/>
                            </a:rPr>
                            <m:t>𝟗</m:t>
                          </m:r>
                        </m:den>
                      </m:f>
                    </m:oMath>
                  </m:oMathPara>
                </a14:m>
                <a:endParaRPr lang="en-CA" sz="2400" dirty="0"/>
              </a:p>
            </p:txBody>
          </p:sp>
        </mc:Choice>
        <mc:Fallback xmlns="">
          <p:sp>
            <p:nvSpPr>
              <p:cNvPr id="28" name="Rectangle 27">
                <a:extLst>
                  <a:ext uri="{FF2B5EF4-FFF2-40B4-BE49-F238E27FC236}">
                    <a16:creationId xmlns:a16="http://schemas.microsoft.com/office/drawing/2014/main" id="{B2EFB870-A9BD-48C9-B273-E2626943B4BE}"/>
                  </a:ext>
                </a:extLst>
              </p:cNvPr>
              <p:cNvSpPr>
                <a:spLocks noRot="1" noChangeAspect="1" noMove="1" noResize="1" noEditPoints="1" noAdjustHandles="1" noChangeArrowheads="1" noChangeShapeType="1" noTextEdit="1"/>
              </p:cNvSpPr>
              <p:nvPr/>
            </p:nvSpPr>
            <p:spPr>
              <a:xfrm>
                <a:off x="6644553" y="5024894"/>
                <a:ext cx="1166217" cy="783804"/>
              </a:xfrm>
              <a:prstGeom prst="rect">
                <a:avLst/>
              </a:prstGeom>
              <a:blipFill>
                <a:blip r:embed="rId10"/>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D5C6A6DE-C7C5-46A4-BD3F-E8FA1073B9E0}"/>
                  </a:ext>
                </a:extLst>
              </p:cNvPr>
              <p:cNvSpPr/>
              <p:nvPr/>
            </p:nvSpPr>
            <p:spPr>
              <a:xfrm>
                <a:off x="6654934" y="5808698"/>
                <a:ext cx="752642" cy="7848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400" b="1" i="1" smtClean="0">
                          <a:solidFill>
                            <a:srgbClr val="0000FF"/>
                          </a:solidFill>
                          <a:latin typeface="Cambria Math" panose="02040503050406030204" pitchFamily="18" charset="0"/>
                        </a:rPr>
                        <m:t>=</m:t>
                      </m:r>
                      <m:f>
                        <m:fPr>
                          <m:ctrlPr>
                            <a:rPr lang="en-CA" sz="2400" b="1" i="1">
                              <a:solidFill>
                                <a:srgbClr val="0000FF"/>
                              </a:solidFill>
                              <a:latin typeface="Cambria Math" panose="02040503050406030204" pitchFamily="18" charset="0"/>
                            </a:rPr>
                          </m:ctrlPr>
                        </m:fPr>
                        <m:num>
                          <m:r>
                            <a:rPr lang="en-CA" sz="2400" b="1" i="1" smtClean="0">
                              <a:solidFill>
                                <a:srgbClr val="0000FF"/>
                              </a:solidFill>
                              <a:latin typeface="Cambria Math" panose="02040503050406030204" pitchFamily="18" charset="0"/>
                            </a:rPr>
                            <m:t>𝟒</m:t>
                          </m:r>
                        </m:num>
                        <m:den>
                          <m:r>
                            <a:rPr lang="en-CA" sz="2400" b="1" i="1" smtClean="0">
                              <a:solidFill>
                                <a:srgbClr val="0000FF"/>
                              </a:solidFill>
                              <a:latin typeface="Cambria Math" panose="02040503050406030204" pitchFamily="18" charset="0"/>
                            </a:rPr>
                            <m:t>𝟑</m:t>
                          </m:r>
                        </m:den>
                      </m:f>
                    </m:oMath>
                  </m:oMathPara>
                </a14:m>
                <a:endParaRPr lang="en-CA" sz="2400" dirty="0"/>
              </a:p>
            </p:txBody>
          </p:sp>
        </mc:Choice>
        <mc:Fallback xmlns="">
          <p:sp>
            <p:nvSpPr>
              <p:cNvPr id="29" name="Rectangle 28">
                <a:extLst>
                  <a:ext uri="{FF2B5EF4-FFF2-40B4-BE49-F238E27FC236}">
                    <a16:creationId xmlns:a16="http://schemas.microsoft.com/office/drawing/2014/main" id="{D5C6A6DE-C7C5-46A4-BD3F-E8FA1073B9E0}"/>
                  </a:ext>
                </a:extLst>
              </p:cNvPr>
              <p:cNvSpPr>
                <a:spLocks noRot="1" noChangeAspect="1" noMove="1" noResize="1" noEditPoints="1" noAdjustHandles="1" noChangeArrowheads="1" noChangeShapeType="1" noTextEdit="1"/>
              </p:cNvSpPr>
              <p:nvPr/>
            </p:nvSpPr>
            <p:spPr>
              <a:xfrm>
                <a:off x="6654934" y="5808698"/>
                <a:ext cx="752642" cy="784830"/>
              </a:xfrm>
              <a:prstGeom prst="rect">
                <a:avLst/>
              </a:prstGeom>
              <a:blipFill>
                <a:blip r:embed="rId11"/>
                <a:stretch>
                  <a:fillRect/>
                </a:stretch>
              </a:blipFill>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F69A3216-7210-414E-A3FB-87379AF0636A}"/>
              </a:ext>
            </a:extLst>
          </p:cNvPr>
          <p:cNvSpPr>
            <a:spLocks noGrp="1"/>
          </p:cNvSpPr>
          <p:nvPr>
            <p:ph type="sldNum" sz="quarter" idx="12"/>
          </p:nvPr>
        </p:nvSpPr>
        <p:spPr/>
        <p:txBody>
          <a:bodyPr/>
          <a:lstStyle/>
          <a:p>
            <a:fld id="{914CA522-1688-4E7E-A401-39BA881FF08A}" type="slidenum">
              <a:rPr lang="en-CA" smtClean="0"/>
              <a:t>15</a:t>
            </a:fld>
            <a:endParaRPr lang="en-CA"/>
          </a:p>
        </p:txBody>
      </p:sp>
    </p:spTree>
    <p:extLst>
      <p:ext uri="{BB962C8B-B14F-4D97-AF65-F5344CB8AC3E}">
        <p14:creationId xmlns:p14="http://schemas.microsoft.com/office/powerpoint/2010/main" val="356573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1000"/>
                                        <p:tgtEl>
                                          <p:spTgt spid="21"/>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1000"/>
                                        <p:tgtEl>
                                          <p:spTgt spid="20"/>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9" grpId="0"/>
      <p:bldP spid="23" grpId="0" animBg="1"/>
      <p:bldP spid="24" grpId="0" animBg="1"/>
      <p:bldP spid="25" grpId="0"/>
      <p:bldP spid="26" grpId="0"/>
      <p:bldP spid="27" grpId="0"/>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340" y="134811"/>
            <a:ext cx="8275320" cy="1023806"/>
          </a:xfrm>
          <a:prstGeom prst="rect">
            <a:avLst/>
          </a:prstGeom>
        </p:spPr>
        <p:txBody>
          <a:bodyPr wrap="square">
            <a:spAutoFit/>
          </a:bodyPr>
          <a:lstStyle/>
          <a:p>
            <a:pPr>
              <a:lnSpc>
                <a:spcPct val="115000"/>
              </a:lnSpc>
            </a:pPr>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Example #3: Draw each of the following lines, given the slope and a point </a:t>
            </a:r>
          </a:p>
          <a:p>
            <a:pPr>
              <a:lnSpc>
                <a:spcPct val="115000"/>
              </a:lnSpc>
            </a:pPr>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                          on the line.</a:t>
            </a:r>
            <a:endParaRPr lang="en-CA"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1350" dirty="0">
                <a:solidFill>
                  <a:srgbClr val="000000"/>
                </a:solidFill>
                <a:latin typeface="Cambria" panose="02040503050406030204" pitchFamily="18" charset="0"/>
                <a:ea typeface="Times New Roman" panose="02020603050405020304" pitchFamily="18" charset="0"/>
                <a:cs typeface="Arial" panose="020B0604020202020204" pitchFamily="34" charset="0"/>
              </a:rPr>
              <a:t> </a:t>
            </a:r>
            <a:endParaRPr lang="en-CA" sz="1050" dirty="0">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246542" y="646714"/>
                <a:ext cx="2801458" cy="1166153"/>
              </a:xfrm>
              <a:prstGeom prst="rect">
                <a:avLst/>
              </a:prstGeom>
            </p:spPr>
            <p:txBody>
              <a:bodyPr wrap="square">
                <a:spAutoFit/>
              </a:bodyPr>
              <a:lstStyle/>
              <a:p>
                <a:pPr>
                  <a:lnSpc>
                    <a:spcPct val="115000"/>
                  </a:lnSpc>
                  <a:spcAft>
                    <a:spcPts val="750"/>
                  </a:spcAft>
                </a:pPr>
                <a:r>
                  <a:rPr lang="en-CA" sz="2400" dirty="0">
                    <a:latin typeface="Cambria" panose="02040503050406030204" pitchFamily="18" charset="0"/>
                    <a:ea typeface="Times New Roman" panose="02020603050405020304" pitchFamily="18" charset="0"/>
                    <a:cs typeface="Times New Roman" panose="02020603050405020304" pitchFamily="18" charset="0"/>
                  </a:rPr>
                  <a:t>Slope= </a:t>
                </a:r>
                <a14:m>
                  <m:oMath xmlns:m="http://schemas.openxmlformats.org/officeDocument/2006/math">
                    <m:f>
                      <m:fPr>
                        <m:ctrlPr>
                          <a:rPr lang="en-CA" sz="2400" i="1">
                            <a:latin typeface="Cambria Math" panose="02040503050406030204" pitchFamily="18" charset="0"/>
                            <a:ea typeface="Times New Roman" panose="02020603050405020304" pitchFamily="18" charset="0"/>
                            <a:cs typeface="Times New Roman" panose="02020603050405020304" pitchFamily="18" charset="0"/>
                          </a:rPr>
                        </m:ctrlPr>
                      </m:fPr>
                      <m:num>
                        <m:r>
                          <a:rPr lang="en-CA" sz="2400" i="1">
                            <a:latin typeface="Cambria Math" panose="02040503050406030204" pitchFamily="18" charset="0"/>
                            <a:ea typeface="Times New Roman" panose="02020603050405020304" pitchFamily="18" charset="0"/>
                            <a:cs typeface="Times New Roman" panose="02020603050405020304" pitchFamily="18" charset="0"/>
                          </a:rPr>
                          <m:t>1</m:t>
                        </m:r>
                      </m:num>
                      <m:den>
                        <m:r>
                          <a:rPr lang="en-CA" sz="2400" i="1">
                            <a:latin typeface="Cambria Math" panose="02040503050406030204" pitchFamily="18" charset="0"/>
                            <a:ea typeface="Times New Roman" panose="02020603050405020304" pitchFamily="18" charset="0"/>
                            <a:cs typeface="Times New Roman" panose="02020603050405020304" pitchFamily="18" charset="0"/>
                          </a:rPr>
                          <m:t>3</m:t>
                        </m:r>
                      </m:den>
                    </m:f>
                  </m:oMath>
                </a14:m>
                <a:endParaRPr lang="en-CA" sz="2400" dirty="0">
                  <a:latin typeface="Calibri" panose="020F0502020204030204" pitchFamily="34" charset="0"/>
                  <a:ea typeface="Times New Roman" panose="02020603050405020304" pitchFamily="18" charset="0"/>
                  <a:cs typeface="Times New Roman" panose="02020603050405020304" pitchFamily="18" charset="0"/>
                </a:endParaRPr>
              </a:p>
              <a:p>
                <a:r>
                  <a:rPr lang="en-CA" sz="2400" dirty="0">
                    <a:latin typeface="Cambria" panose="02040503050406030204" pitchFamily="18" charset="0"/>
                    <a:ea typeface="Times New Roman" panose="02020603050405020304" pitchFamily="18" charset="0"/>
                    <a:cs typeface="Times New Roman" panose="02020603050405020304" pitchFamily="18" charset="0"/>
                  </a:rPr>
                  <a:t>Point = </a:t>
                </a:r>
                <a14:m>
                  <m:oMath xmlns:m="http://schemas.openxmlformats.org/officeDocument/2006/math">
                    <m:r>
                      <a:rPr lang="en-CA" sz="2400" i="1" dirty="0">
                        <a:latin typeface="Cambria Math" panose="02040503050406030204" pitchFamily="18" charset="0"/>
                        <a:ea typeface="Times New Roman" panose="02020603050405020304" pitchFamily="18" charset="0"/>
                        <a:cs typeface="Times New Roman" panose="02020603050405020304" pitchFamily="18" charset="0"/>
                      </a:rPr>
                      <m:t>(−4, −5)</m:t>
                    </m:r>
                  </m:oMath>
                </a14:m>
                <a:endParaRPr lang="en-CA" sz="2400" dirty="0"/>
              </a:p>
            </p:txBody>
          </p:sp>
        </mc:Choice>
        <mc:Fallback xmlns="">
          <p:sp>
            <p:nvSpPr>
              <p:cNvPr id="3" name="Rectangle 2"/>
              <p:cNvSpPr>
                <a:spLocks noRot="1" noChangeAspect="1" noMove="1" noResize="1" noEditPoints="1" noAdjustHandles="1" noChangeArrowheads="1" noChangeShapeType="1" noTextEdit="1"/>
              </p:cNvSpPr>
              <p:nvPr/>
            </p:nvSpPr>
            <p:spPr>
              <a:xfrm>
                <a:off x="246542" y="646714"/>
                <a:ext cx="2801458" cy="1166153"/>
              </a:xfrm>
              <a:prstGeom prst="rect">
                <a:avLst/>
              </a:prstGeom>
              <a:blipFill>
                <a:blip r:embed="rId2"/>
                <a:stretch>
                  <a:fillRect l="-3261" b="-10471"/>
                </a:stretch>
              </a:blipFill>
            </p:spPr>
            <p:txBody>
              <a:bodyPr/>
              <a:lstStyle/>
              <a:p>
                <a:r>
                  <a:rPr lang="en-CA">
                    <a:noFill/>
                  </a:rPr>
                  <a:t> </a:t>
                </a:r>
              </a:p>
            </p:txBody>
          </p:sp>
        </mc:Fallback>
      </mc:AlternateContent>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126" y="1740654"/>
            <a:ext cx="5143748" cy="5174923"/>
          </a:xfrm>
          <a:prstGeom prst="rect">
            <a:avLst/>
          </a:prstGeom>
          <a:noFill/>
        </p:spPr>
      </p:pic>
      <p:cxnSp>
        <p:nvCxnSpPr>
          <p:cNvPr id="10" name="Straight Arrow Connector 9">
            <a:extLst>
              <a:ext uri="{FF2B5EF4-FFF2-40B4-BE49-F238E27FC236}">
                <a16:creationId xmlns:a16="http://schemas.microsoft.com/office/drawing/2014/main" id="{7087E69D-3A6B-4FB1-814A-BB401EA52C68}"/>
              </a:ext>
            </a:extLst>
          </p:cNvPr>
          <p:cNvCxnSpPr>
            <a:cxnSpLocks/>
          </p:cNvCxnSpPr>
          <p:nvPr/>
        </p:nvCxnSpPr>
        <p:spPr>
          <a:xfrm>
            <a:off x="3621946" y="5156372"/>
            <a:ext cx="652192"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57FEE59-11D9-4DB5-A9AE-8FB1D36FD412}"/>
              </a:ext>
            </a:extLst>
          </p:cNvPr>
          <p:cNvCxnSpPr>
            <a:cxnSpLocks/>
          </p:cNvCxnSpPr>
          <p:nvPr/>
        </p:nvCxnSpPr>
        <p:spPr>
          <a:xfrm flipV="1">
            <a:off x="3621946" y="5085629"/>
            <a:ext cx="0" cy="341048"/>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145761B-968C-40A8-8914-8700727E4B4A}"/>
              </a:ext>
            </a:extLst>
          </p:cNvPr>
          <p:cNvCxnSpPr>
            <a:cxnSpLocks/>
          </p:cNvCxnSpPr>
          <p:nvPr/>
        </p:nvCxnSpPr>
        <p:spPr>
          <a:xfrm flipV="1">
            <a:off x="2501649" y="4012394"/>
            <a:ext cx="4985001" cy="1860353"/>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6BB33971-24C7-436D-B42C-10686647D2D3}"/>
              </a:ext>
            </a:extLst>
          </p:cNvPr>
          <p:cNvSpPr>
            <a:spLocks noChangeAspect="1"/>
          </p:cNvSpPr>
          <p:nvPr/>
        </p:nvSpPr>
        <p:spPr>
          <a:xfrm>
            <a:off x="4199398" y="5123729"/>
            <a:ext cx="137401" cy="1374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a:extLst>
              <a:ext uri="{FF2B5EF4-FFF2-40B4-BE49-F238E27FC236}">
                <a16:creationId xmlns:a16="http://schemas.microsoft.com/office/drawing/2014/main" id="{FF21DA0D-0087-4317-8172-1E323265732D}"/>
              </a:ext>
            </a:extLst>
          </p:cNvPr>
          <p:cNvSpPr>
            <a:spLocks noChangeAspect="1"/>
          </p:cNvSpPr>
          <p:nvPr/>
        </p:nvSpPr>
        <p:spPr>
          <a:xfrm>
            <a:off x="3553246" y="5357977"/>
            <a:ext cx="137401" cy="137401"/>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a:extLst>
              <a:ext uri="{FF2B5EF4-FFF2-40B4-BE49-F238E27FC236}">
                <a16:creationId xmlns:a16="http://schemas.microsoft.com/office/drawing/2014/main" id="{75A02E7E-E542-451B-83FA-E169CB8A34C0}"/>
              </a:ext>
            </a:extLst>
          </p:cNvPr>
          <p:cNvSpPr>
            <a:spLocks noChangeAspect="1"/>
          </p:cNvSpPr>
          <p:nvPr/>
        </p:nvSpPr>
        <p:spPr>
          <a:xfrm>
            <a:off x="4925448" y="4874176"/>
            <a:ext cx="137401" cy="1374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Oval 20">
            <a:extLst>
              <a:ext uri="{FF2B5EF4-FFF2-40B4-BE49-F238E27FC236}">
                <a16:creationId xmlns:a16="http://schemas.microsoft.com/office/drawing/2014/main" id="{187FFF5C-1BFB-4064-B32D-EE5892B652A9}"/>
              </a:ext>
            </a:extLst>
          </p:cNvPr>
          <p:cNvSpPr>
            <a:spLocks noChangeAspect="1"/>
          </p:cNvSpPr>
          <p:nvPr/>
        </p:nvSpPr>
        <p:spPr>
          <a:xfrm>
            <a:off x="5610679" y="4650097"/>
            <a:ext cx="137401" cy="1374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D0BA186-A9CB-41C1-B7D0-C60A74835A0E}"/>
                  </a:ext>
                </a:extLst>
              </p:cNvPr>
              <p:cNvSpPr txBox="1"/>
              <p:nvPr/>
            </p:nvSpPr>
            <p:spPr>
              <a:xfrm>
                <a:off x="3376462" y="712906"/>
                <a:ext cx="3024333" cy="69531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400" b="1" i="1" smtClean="0">
                          <a:solidFill>
                            <a:srgbClr val="0000FF"/>
                          </a:solidFill>
                          <a:latin typeface="Cambria Math" panose="02040503050406030204" pitchFamily="18" charset="0"/>
                        </a:rPr>
                        <m:t>𝒎</m:t>
                      </m:r>
                      <m:r>
                        <a:rPr lang="en-CA" sz="2400" b="1" i="1" smtClean="0">
                          <a:solidFill>
                            <a:srgbClr val="0000FF"/>
                          </a:solidFill>
                          <a:latin typeface="Cambria Math" panose="02040503050406030204" pitchFamily="18" charset="0"/>
                        </a:rPr>
                        <m:t>=</m:t>
                      </m:r>
                      <m:f>
                        <m:fPr>
                          <m:ctrlPr>
                            <a:rPr lang="en-CA" sz="2400" b="1" i="1" smtClean="0">
                              <a:solidFill>
                                <a:srgbClr val="0000FF"/>
                              </a:solidFill>
                              <a:latin typeface="Cambria Math" panose="02040503050406030204" pitchFamily="18" charset="0"/>
                            </a:rPr>
                          </m:ctrlPr>
                        </m:fPr>
                        <m:num>
                          <m:r>
                            <a:rPr lang="en-CA" sz="2400" b="1" i="1" smtClean="0">
                              <a:solidFill>
                                <a:srgbClr val="0000FF"/>
                              </a:solidFill>
                              <a:latin typeface="Cambria Math" panose="02040503050406030204" pitchFamily="18" charset="0"/>
                            </a:rPr>
                            <m:t>𝒓𝒊𝒔𝒆</m:t>
                          </m:r>
                        </m:num>
                        <m:den>
                          <m:r>
                            <a:rPr lang="en-CA" sz="2400" b="1" i="1" smtClean="0">
                              <a:solidFill>
                                <a:srgbClr val="0000FF"/>
                              </a:solidFill>
                              <a:latin typeface="Cambria Math" panose="02040503050406030204" pitchFamily="18" charset="0"/>
                            </a:rPr>
                            <m:t>𝒓𝒖𝒏</m:t>
                          </m:r>
                        </m:den>
                      </m:f>
                      <m:r>
                        <a:rPr lang="en-CA" sz="2400" b="1" i="1" smtClean="0">
                          <a:solidFill>
                            <a:srgbClr val="0000FF"/>
                          </a:solidFill>
                          <a:latin typeface="Cambria Math" panose="02040503050406030204" pitchFamily="18" charset="0"/>
                        </a:rPr>
                        <m:t>=</m:t>
                      </m:r>
                      <m:f>
                        <m:fPr>
                          <m:ctrlPr>
                            <a:rPr lang="en-CA" sz="2400" b="1" i="1" smtClean="0">
                              <a:solidFill>
                                <a:srgbClr val="0000FF"/>
                              </a:solidFill>
                              <a:latin typeface="Cambria Math" panose="02040503050406030204" pitchFamily="18" charset="0"/>
                            </a:rPr>
                          </m:ctrlPr>
                        </m:fPr>
                        <m:num>
                          <m:r>
                            <a:rPr lang="en-CA" sz="2400" b="1" i="1" smtClean="0">
                              <a:solidFill>
                                <a:srgbClr val="0000FF"/>
                              </a:solidFill>
                              <a:latin typeface="Cambria Math" panose="02040503050406030204" pitchFamily="18" charset="0"/>
                            </a:rPr>
                            <m:t>𝟏</m:t>
                          </m:r>
                        </m:num>
                        <m:den>
                          <m:r>
                            <a:rPr lang="en-CA" sz="2400" b="1" i="1" smtClean="0">
                              <a:solidFill>
                                <a:srgbClr val="0000FF"/>
                              </a:solidFill>
                              <a:latin typeface="Cambria Math" panose="02040503050406030204" pitchFamily="18" charset="0"/>
                            </a:rPr>
                            <m:t>𝟑</m:t>
                          </m:r>
                        </m:den>
                      </m:f>
                    </m:oMath>
                  </m:oMathPara>
                </a14:m>
                <a:endParaRPr lang="en-CA" sz="2400" b="1" dirty="0"/>
              </a:p>
            </p:txBody>
          </p:sp>
        </mc:Choice>
        <mc:Fallback xmlns="">
          <p:sp>
            <p:nvSpPr>
              <p:cNvPr id="23" name="TextBox 22">
                <a:extLst>
                  <a:ext uri="{FF2B5EF4-FFF2-40B4-BE49-F238E27FC236}">
                    <a16:creationId xmlns:a16="http://schemas.microsoft.com/office/drawing/2014/main" id="{ED0BA186-A9CB-41C1-B7D0-C60A74835A0E}"/>
                  </a:ext>
                </a:extLst>
              </p:cNvPr>
              <p:cNvSpPr txBox="1">
                <a:spLocks noRot="1" noChangeAspect="1" noMove="1" noResize="1" noEditPoints="1" noAdjustHandles="1" noChangeArrowheads="1" noChangeShapeType="1" noTextEdit="1"/>
              </p:cNvSpPr>
              <p:nvPr/>
            </p:nvSpPr>
            <p:spPr>
              <a:xfrm>
                <a:off x="3376462" y="712906"/>
                <a:ext cx="3024333" cy="695319"/>
              </a:xfrm>
              <a:prstGeom prst="rect">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26D863F-483C-4F21-B1DB-B39EED49E54D}"/>
                  </a:ext>
                </a:extLst>
              </p:cNvPr>
              <p:cNvSpPr txBox="1"/>
              <p:nvPr/>
            </p:nvSpPr>
            <p:spPr>
              <a:xfrm>
                <a:off x="2410959" y="5173293"/>
                <a:ext cx="891526"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𝑟𝑖𝑠𝑒</m:t>
                      </m:r>
                      <m:r>
                        <a:rPr lang="en-CA" b="0" i="1" smtClean="0">
                          <a:latin typeface="Cambria Math" panose="02040503050406030204" pitchFamily="18" charset="0"/>
                        </a:rPr>
                        <m:t>=1</m:t>
                      </m:r>
                    </m:oMath>
                  </m:oMathPara>
                </a14:m>
                <a:endParaRPr lang="en-CA" dirty="0"/>
              </a:p>
            </p:txBody>
          </p:sp>
        </mc:Choice>
        <mc:Fallback xmlns="">
          <p:sp>
            <p:nvSpPr>
              <p:cNvPr id="24" name="TextBox 23">
                <a:extLst>
                  <a:ext uri="{FF2B5EF4-FFF2-40B4-BE49-F238E27FC236}">
                    <a16:creationId xmlns:a16="http://schemas.microsoft.com/office/drawing/2014/main" id="{926D863F-483C-4F21-B1DB-B39EED49E54D}"/>
                  </a:ext>
                </a:extLst>
              </p:cNvPr>
              <p:cNvSpPr txBox="1">
                <a:spLocks noRot="1" noChangeAspect="1" noMove="1" noResize="1" noEditPoints="1" noAdjustHandles="1" noChangeArrowheads="1" noChangeShapeType="1" noTextEdit="1"/>
              </p:cNvSpPr>
              <p:nvPr/>
            </p:nvSpPr>
            <p:spPr>
              <a:xfrm>
                <a:off x="2410959" y="5173293"/>
                <a:ext cx="891526" cy="276999"/>
              </a:xfrm>
              <a:prstGeom prst="rect">
                <a:avLst/>
              </a:prstGeom>
              <a:blipFill>
                <a:blip r:embed="rId5"/>
                <a:stretch>
                  <a:fillRect l="-6122" r="-5442" b="-888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DB9FC58-BEC7-4035-A339-5BB2A55B79CE}"/>
                  </a:ext>
                </a:extLst>
              </p:cNvPr>
              <p:cNvSpPr txBox="1"/>
              <p:nvPr/>
            </p:nvSpPr>
            <p:spPr>
              <a:xfrm>
                <a:off x="3511025" y="4714121"/>
                <a:ext cx="861582"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𝑟𝑢𝑛</m:t>
                      </m:r>
                      <m:r>
                        <a:rPr lang="en-CA" b="0" i="1" smtClean="0">
                          <a:latin typeface="Cambria Math" panose="02040503050406030204" pitchFamily="18" charset="0"/>
                        </a:rPr>
                        <m:t>=3</m:t>
                      </m:r>
                    </m:oMath>
                  </m:oMathPara>
                </a14:m>
                <a:endParaRPr lang="en-CA" dirty="0"/>
              </a:p>
            </p:txBody>
          </p:sp>
        </mc:Choice>
        <mc:Fallback xmlns="">
          <p:sp>
            <p:nvSpPr>
              <p:cNvPr id="25" name="TextBox 24">
                <a:extLst>
                  <a:ext uri="{FF2B5EF4-FFF2-40B4-BE49-F238E27FC236}">
                    <a16:creationId xmlns:a16="http://schemas.microsoft.com/office/drawing/2014/main" id="{1DB9FC58-BEC7-4035-A339-5BB2A55B79CE}"/>
                  </a:ext>
                </a:extLst>
              </p:cNvPr>
              <p:cNvSpPr txBox="1">
                <a:spLocks noRot="1" noChangeAspect="1" noMove="1" noResize="1" noEditPoints="1" noAdjustHandles="1" noChangeArrowheads="1" noChangeShapeType="1" noTextEdit="1"/>
              </p:cNvSpPr>
              <p:nvPr/>
            </p:nvSpPr>
            <p:spPr>
              <a:xfrm>
                <a:off x="3511025" y="4714121"/>
                <a:ext cx="861582" cy="276999"/>
              </a:xfrm>
              <a:prstGeom prst="rect">
                <a:avLst/>
              </a:prstGeom>
              <a:blipFill>
                <a:blip r:embed="rId6"/>
                <a:stretch>
                  <a:fillRect l="-3546" r="-5674" b="-6522"/>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A9985F03-DFF9-4E48-B8EB-7699C1F494B5}"/>
              </a:ext>
            </a:extLst>
          </p:cNvPr>
          <p:cNvSpPr>
            <a:spLocks noGrp="1"/>
          </p:cNvSpPr>
          <p:nvPr>
            <p:ph type="sldNum" sz="quarter" idx="12"/>
          </p:nvPr>
        </p:nvSpPr>
        <p:spPr/>
        <p:txBody>
          <a:bodyPr/>
          <a:lstStyle/>
          <a:p>
            <a:fld id="{914CA522-1688-4E7E-A401-39BA881FF08A}" type="slidenum">
              <a:rPr lang="en-CA" smtClean="0"/>
              <a:t>16</a:t>
            </a:fld>
            <a:endParaRPr lang="en-CA"/>
          </a:p>
        </p:txBody>
      </p:sp>
    </p:spTree>
    <p:extLst>
      <p:ext uri="{BB962C8B-B14F-4D97-AF65-F5344CB8AC3E}">
        <p14:creationId xmlns:p14="http://schemas.microsoft.com/office/powerpoint/2010/main" val="303134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20" grpId="0" animBg="1"/>
      <p:bldP spid="21" grpId="0" animBg="1"/>
      <p:bldP spid="23" grpId="0"/>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340" y="134811"/>
            <a:ext cx="8275320" cy="1023806"/>
          </a:xfrm>
          <a:prstGeom prst="rect">
            <a:avLst/>
          </a:prstGeom>
        </p:spPr>
        <p:txBody>
          <a:bodyPr wrap="square">
            <a:spAutoFit/>
          </a:bodyPr>
          <a:lstStyle/>
          <a:p>
            <a:pPr>
              <a:lnSpc>
                <a:spcPct val="115000"/>
              </a:lnSpc>
            </a:pPr>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Example #3: Draw each of the following lines, given the slope and a point </a:t>
            </a:r>
          </a:p>
          <a:p>
            <a:pPr>
              <a:lnSpc>
                <a:spcPct val="115000"/>
              </a:lnSpc>
            </a:pPr>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                          on the line.</a:t>
            </a:r>
            <a:endParaRPr lang="en-CA"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1350" dirty="0">
                <a:solidFill>
                  <a:srgbClr val="000000"/>
                </a:solidFill>
                <a:latin typeface="Cambria" panose="02040503050406030204" pitchFamily="18" charset="0"/>
                <a:ea typeface="Times New Roman" panose="02020603050405020304" pitchFamily="18" charset="0"/>
                <a:cs typeface="Arial" panose="020B0604020202020204" pitchFamily="34" charset="0"/>
              </a:rPr>
              <a:t> </a:t>
            </a:r>
            <a:endParaRPr lang="en-CA" sz="105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126" y="1740654"/>
            <a:ext cx="5143748" cy="5174923"/>
          </a:xfrm>
          <a:prstGeom prst="rect">
            <a:avLst/>
          </a:prstGeom>
          <a:noFill/>
        </p:spPr>
      </p:pic>
      <p:cxnSp>
        <p:nvCxnSpPr>
          <p:cNvPr id="15" name="Straight Arrow Connector 14">
            <a:extLst>
              <a:ext uri="{FF2B5EF4-FFF2-40B4-BE49-F238E27FC236}">
                <a16:creationId xmlns:a16="http://schemas.microsoft.com/office/drawing/2014/main" id="{0145761B-968C-40A8-8914-8700727E4B4A}"/>
              </a:ext>
            </a:extLst>
          </p:cNvPr>
          <p:cNvCxnSpPr>
            <a:cxnSpLocks/>
          </p:cNvCxnSpPr>
          <p:nvPr/>
        </p:nvCxnSpPr>
        <p:spPr>
          <a:xfrm flipV="1">
            <a:off x="5911789" y="1996440"/>
            <a:ext cx="0" cy="4120351"/>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FF21DA0D-0087-4317-8172-1E323265732D}"/>
              </a:ext>
            </a:extLst>
          </p:cNvPr>
          <p:cNvSpPr>
            <a:spLocks noChangeAspect="1"/>
          </p:cNvSpPr>
          <p:nvPr/>
        </p:nvSpPr>
        <p:spPr>
          <a:xfrm>
            <a:off x="5820349" y="4628482"/>
            <a:ext cx="182880" cy="18288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91165E82-4E76-4AD9-B251-B894EF87B5FD}"/>
                  </a:ext>
                </a:extLst>
              </p:cNvPr>
              <p:cNvSpPr/>
              <p:nvPr/>
            </p:nvSpPr>
            <p:spPr>
              <a:xfrm>
                <a:off x="4274820" y="741209"/>
                <a:ext cx="2604739" cy="988989"/>
              </a:xfrm>
              <a:prstGeom prst="rect">
                <a:avLst/>
              </a:prstGeom>
            </p:spPr>
            <p:txBody>
              <a:bodyPr wrap="square">
                <a:spAutoFit/>
              </a:bodyPr>
              <a:lstStyle/>
              <a:p>
                <a:pPr>
                  <a:lnSpc>
                    <a:spcPct val="115000"/>
                  </a:lnSpc>
                  <a:spcAft>
                    <a:spcPts val="750"/>
                  </a:spcAft>
                </a:pPr>
                <a:r>
                  <a:rPr lang="en-CA" sz="2400" dirty="0">
                    <a:latin typeface="Cambria" panose="02040503050406030204" pitchFamily="18" charset="0"/>
                    <a:ea typeface="Times New Roman" panose="02020603050405020304" pitchFamily="18" charset="0"/>
                    <a:cs typeface="Times New Roman" panose="02020603050405020304" pitchFamily="18" charset="0"/>
                  </a:rPr>
                  <a:t>Slope=  undefined</a:t>
                </a:r>
                <a:endParaRPr lang="en-CA" sz="2400" dirty="0">
                  <a:latin typeface="Calibri" panose="020F0502020204030204" pitchFamily="34" charset="0"/>
                  <a:ea typeface="Times New Roman" panose="02020603050405020304" pitchFamily="18" charset="0"/>
                  <a:cs typeface="Times New Roman" panose="02020603050405020304" pitchFamily="18" charset="0"/>
                </a:endParaRPr>
              </a:p>
              <a:p>
                <a:r>
                  <a:rPr lang="en-CA" sz="2400" dirty="0">
                    <a:latin typeface="Cambria" panose="02040503050406030204" pitchFamily="18" charset="0"/>
                    <a:ea typeface="Times New Roman" panose="02020603050405020304" pitchFamily="18" charset="0"/>
                    <a:cs typeface="Times New Roman" panose="02020603050405020304" pitchFamily="18" charset="0"/>
                  </a:rPr>
                  <a:t>Point = </a:t>
                </a:r>
                <a14:m>
                  <m:oMath xmlns:m="http://schemas.openxmlformats.org/officeDocument/2006/math">
                    <m:r>
                      <a:rPr lang="en-CA" sz="2400" i="1" dirty="0">
                        <a:latin typeface="Cambria Math" panose="02040503050406030204" pitchFamily="18" charset="0"/>
                        <a:ea typeface="Times New Roman" panose="02020603050405020304" pitchFamily="18" charset="0"/>
                        <a:cs typeface="Times New Roman" panose="02020603050405020304" pitchFamily="18" charset="0"/>
                      </a:rPr>
                      <m:t>(</m:t>
                    </m:r>
                    <m:r>
                      <a:rPr lang="en-US" sz="2400" i="1" dirty="0">
                        <a:latin typeface="Cambria Math" panose="02040503050406030204" pitchFamily="18" charset="0"/>
                        <a:ea typeface="Times New Roman" panose="02020603050405020304" pitchFamily="18" charset="0"/>
                        <a:cs typeface="Times New Roman" panose="02020603050405020304" pitchFamily="18" charset="0"/>
                      </a:rPr>
                      <m:t>6</m:t>
                    </m:r>
                    <m:r>
                      <a:rPr lang="en-CA" sz="2400" i="1" dirty="0">
                        <a:latin typeface="Cambria Math" panose="02040503050406030204" pitchFamily="18" charset="0"/>
                        <a:ea typeface="Times New Roman" panose="02020603050405020304" pitchFamily="18" charset="0"/>
                        <a:cs typeface="Times New Roman" panose="02020603050405020304" pitchFamily="18" charset="0"/>
                      </a:rPr>
                      <m:t>, −</m:t>
                    </m:r>
                    <m:r>
                      <a:rPr lang="en-US" sz="2400" i="1" dirty="0">
                        <a:latin typeface="Cambria Math" panose="02040503050406030204" pitchFamily="18" charset="0"/>
                        <a:ea typeface="Times New Roman" panose="02020603050405020304" pitchFamily="18" charset="0"/>
                        <a:cs typeface="Times New Roman" panose="02020603050405020304" pitchFamily="18" charset="0"/>
                      </a:rPr>
                      <m:t>2</m:t>
                    </m:r>
                    <m:r>
                      <a:rPr lang="en-CA" sz="2400" i="1" dirty="0">
                        <a:latin typeface="Cambria Math" panose="02040503050406030204" pitchFamily="18" charset="0"/>
                        <a:ea typeface="Times New Roman" panose="02020603050405020304" pitchFamily="18" charset="0"/>
                        <a:cs typeface="Times New Roman" panose="02020603050405020304" pitchFamily="18" charset="0"/>
                      </a:rPr>
                      <m:t>)</m:t>
                    </m:r>
                  </m:oMath>
                </a14:m>
                <a:endParaRPr lang="en-CA" sz="2400" dirty="0"/>
              </a:p>
            </p:txBody>
          </p:sp>
        </mc:Choice>
        <mc:Fallback xmlns="">
          <p:sp>
            <p:nvSpPr>
              <p:cNvPr id="16" name="Rectangle 15">
                <a:extLst>
                  <a:ext uri="{FF2B5EF4-FFF2-40B4-BE49-F238E27FC236}">
                    <a16:creationId xmlns:a16="http://schemas.microsoft.com/office/drawing/2014/main" id="{91165E82-4E76-4AD9-B251-B894EF87B5FD}"/>
                  </a:ext>
                </a:extLst>
              </p:cNvPr>
              <p:cNvSpPr>
                <a:spLocks noRot="1" noChangeAspect="1" noMove="1" noResize="1" noEditPoints="1" noAdjustHandles="1" noChangeArrowheads="1" noChangeShapeType="1" noTextEdit="1"/>
              </p:cNvSpPr>
              <p:nvPr/>
            </p:nvSpPr>
            <p:spPr>
              <a:xfrm>
                <a:off x="4274820" y="741209"/>
                <a:ext cx="2604739" cy="988989"/>
              </a:xfrm>
              <a:prstGeom prst="rect">
                <a:avLst/>
              </a:prstGeom>
              <a:blipFill>
                <a:blip r:embed="rId3"/>
                <a:stretch>
                  <a:fillRect l="-3505" t="-3086" r="-467" b="-12346"/>
                </a:stretch>
              </a:blipFill>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33C46605-60A6-465C-8361-892549FB143F}"/>
              </a:ext>
            </a:extLst>
          </p:cNvPr>
          <p:cNvSpPr>
            <a:spLocks noGrp="1"/>
          </p:cNvSpPr>
          <p:nvPr>
            <p:ph type="sldNum" sz="quarter" idx="12"/>
          </p:nvPr>
        </p:nvSpPr>
        <p:spPr/>
        <p:txBody>
          <a:bodyPr/>
          <a:lstStyle/>
          <a:p>
            <a:fld id="{914CA522-1688-4E7E-A401-39BA881FF08A}" type="slidenum">
              <a:rPr lang="en-CA" smtClean="0"/>
              <a:t>17</a:t>
            </a:fld>
            <a:endParaRPr lang="en-CA"/>
          </a:p>
        </p:txBody>
      </p:sp>
    </p:spTree>
    <p:extLst>
      <p:ext uri="{BB962C8B-B14F-4D97-AF65-F5344CB8AC3E}">
        <p14:creationId xmlns:p14="http://schemas.microsoft.com/office/powerpoint/2010/main" val="136853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340" y="134811"/>
            <a:ext cx="8275320" cy="1023806"/>
          </a:xfrm>
          <a:prstGeom prst="rect">
            <a:avLst/>
          </a:prstGeom>
        </p:spPr>
        <p:txBody>
          <a:bodyPr wrap="square">
            <a:spAutoFit/>
          </a:bodyPr>
          <a:lstStyle/>
          <a:p>
            <a:pPr>
              <a:lnSpc>
                <a:spcPct val="115000"/>
              </a:lnSpc>
            </a:pPr>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Example #3: Draw each of the following lines, given the slope and a point </a:t>
            </a:r>
          </a:p>
          <a:p>
            <a:pPr>
              <a:lnSpc>
                <a:spcPct val="115000"/>
              </a:lnSpc>
            </a:pPr>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                          on the line.</a:t>
            </a:r>
            <a:endParaRPr lang="en-CA"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1350" dirty="0">
                <a:solidFill>
                  <a:srgbClr val="000000"/>
                </a:solidFill>
                <a:latin typeface="Cambria" panose="02040503050406030204" pitchFamily="18" charset="0"/>
                <a:ea typeface="Times New Roman" panose="02020603050405020304" pitchFamily="18" charset="0"/>
                <a:cs typeface="Arial" panose="020B0604020202020204" pitchFamily="34" charset="0"/>
              </a:rPr>
              <a:t> </a:t>
            </a:r>
            <a:endParaRPr lang="en-CA" sz="105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126" y="1740654"/>
            <a:ext cx="5143748" cy="5174923"/>
          </a:xfrm>
          <a:prstGeom prst="rect">
            <a:avLst/>
          </a:prstGeom>
          <a:noFill/>
        </p:spPr>
      </p:pic>
      <p:cxnSp>
        <p:nvCxnSpPr>
          <p:cNvPr id="15" name="Straight Arrow Connector 14">
            <a:extLst>
              <a:ext uri="{FF2B5EF4-FFF2-40B4-BE49-F238E27FC236}">
                <a16:creationId xmlns:a16="http://schemas.microsoft.com/office/drawing/2014/main" id="{0145761B-968C-40A8-8914-8700727E4B4A}"/>
              </a:ext>
            </a:extLst>
          </p:cNvPr>
          <p:cNvCxnSpPr>
            <a:cxnSpLocks/>
          </p:cNvCxnSpPr>
          <p:nvPr/>
        </p:nvCxnSpPr>
        <p:spPr>
          <a:xfrm flipH="1">
            <a:off x="2214645" y="2159602"/>
            <a:ext cx="4929231"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FF21DA0D-0087-4317-8172-1E323265732D}"/>
              </a:ext>
            </a:extLst>
          </p:cNvPr>
          <p:cNvSpPr>
            <a:spLocks noChangeAspect="1"/>
          </p:cNvSpPr>
          <p:nvPr/>
        </p:nvSpPr>
        <p:spPr>
          <a:xfrm>
            <a:off x="2589469" y="2068162"/>
            <a:ext cx="182880" cy="18288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91165E82-4E76-4AD9-B251-B894EF87B5FD}"/>
                  </a:ext>
                </a:extLst>
              </p:cNvPr>
              <p:cNvSpPr/>
              <p:nvPr/>
            </p:nvSpPr>
            <p:spPr>
              <a:xfrm>
                <a:off x="4274820" y="741209"/>
                <a:ext cx="2604739" cy="988989"/>
              </a:xfrm>
              <a:prstGeom prst="rect">
                <a:avLst/>
              </a:prstGeom>
            </p:spPr>
            <p:txBody>
              <a:bodyPr wrap="square">
                <a:spAutoFit/>
              </a:bodyPr>
              <a:lstStyle/>
              <a:p>
                <a:pPr>
                  <a:lnSpc>
                    <a:spcPct val="115000"/>
                  </a:lnSpc>
                  <a:spcAft>
                    <a:spcPts val="750"/>
                  </a:spcAft>
                </a:pPr>
                <a:r>
                  <a:rPr lang="en-CA" sz="2400" dirty="0">
                    <a:latin typeface="Cambria" panose="02040503050406030204" pitchFamily="18" charset="0"/>
                    <a:ea typeface="Times New Roman" panose="02020603050405020304" pitchFamily="18" charset="0"/>
                    <a:cs typeface="Times New Roman" panose="02020603050405020304" pitchFamily="18" charset="0"/>
                  </a:rPr>
                  <a:t>Slope=  0</a:t>
                </a:r>
                <a:endParaRPr lang="en-CA" sz="2400" dirty="0">
                  <a:latin typeface="Calibri" panose="020F0502020204030204" pitchFamily="34" charset="0"/>
                  <a:ea typeface="Times New Roman" panose="02020603050405020304" pitchFamily="18" charset="0"/>
                  <a:cs typeface="Times New Roman" panose="02020603050405020304" pitchFamily="18" charset="0"/>
                </a:endParaRPr>
              </a:p>
              <a:p>
                <a:r>
                  <a:rPr lang="en-CA" sz="2400" dirty="0">
                    <a:latin typeface="Cambria" panose="02040503050406030204" pitchFamily="18" charset="0"/>
                    <a:ea typeface="Times New Roman" panose="02020603050405020304" pitchFamily="18" charset="0"/>
                    <a:cs typeface="Times New Roman" panose="02020603050405020304" pitchFamily="18" charset="0"/>
                  </a:rPr>
                  <a:t>Point = </a:t>
                </a:r>
                <a14:m>
                  <m:oMath xmlns:m="http://schemas.openxmlformats.org/officeDocument/2006/math">
                    <m:r>
                      <a:rPr lang="en-CA" sz="2400" i="1" dirty="0">
                        <a:latin typeface="Cambria Math" panose="02040503050406030204" pitchFamily="18" charset="0"/>
                        <a:ea typeface="Times New Roman" panose="02020603050405020304" pitchFamily="18" charset="0"/>
                        <a:cs typeface="Times New Roman" panose="02020603050405020304" pitchFamily="18" charset="0"/>
                      </a:rPr>
                      <m:t>(</m:t>
                    </m:r>
                    <m:r>
                      <a:rPr lang="en-CA" sz="2400" b="0" i="1" dirty="0" smtClean="0">
                        <a:latin typeface="Cambria Math" panose="02040503050406030204" pitchFamily="18" charset="0"/>
                        <a:ea typeface="Times New Roman" panose="02020603050405020304" pitchFamily="18" charset="0"/>
                        <a:cs typeface="Times New Roman" panose="02020603050405020304" pitchFamily="18" charset="0"/>
                      </a:rPr>
                      <m:t>−8</m:t>
                    </m:r>
                    <m:r>
                      <a:rPr lang="en-CA" sz="2400" i="1" dirty="0">
                        <a:latin typeface="Cambria Math" panose="02040503050406030204" pitchFamily="18" charset="0"/>
                        <a:ea typeface="Times New Roman" panose="02020603050405020304" pitchFamily="18" charset="0"/>
                        <a:cs typeface="Times New Roman" panose="02020603050405020304" pitchFamily="18" charset="0"/>
                      </a:rPr>
                      <m:t>, </m:t>
                    </m:r>
                    <m:r>
                      <a:rPr lang="en-CA" sz="2400" b="0" i="1" dirty="0" smtClean="0">
                        <a:latin typeface="Cambria Math" panose="02040503050406030204" pitchFamily="18" charset="0"/>
                        <a:ea typeface="Times New Roman" panose="02020603050405020304" pitchFamily="18" charset="0"/>
                        <a:cs typeface="Times New Roman" panose="02020603050405020304" pitchFamily="18" charset="0"/>
                      </a:rPr>
                      <m:t>9</m:t>
                    </m:r>
                    <m:r>
                      <a:rPr lang="en-CA" sz="2400" i="1" dirty="0">
                        <a:latin typeface="Cambria Math" panose="02040503050406030204" pitchFamily="18" charset="0"/>
                        <a:ea typeface="Times New Roman" panose="02020603050405020304" pitchFamily="18" charset="0"/>
                        <a:cs typeface="Times New Roman" panose="02020603050405020304" pitchFamily="18" charset="0"/>
                      </a:rPr>
                      <m:t>)</m:t>
                    </m:r>
                  </m:oMath>
                </a14:m>
                <a:endParaRPr lang="en-CA" sz="2400" dirty="0"/>
              </a:p>
            </p:txBody>
          </p:sp>
        </mc:Choice>
        <mc:Fallback xmlns="">
          <p:sp>
            <p:nvSpPr>
              <p:cNvPr id="16" name="Rectangle 15">
                <a:extLst>
                  <a:ext uri="{FF2B5EF4-FFF2-40B4-BE49-F238E27FC236}">
                    <a16:creationId xmlns:a16="http://schemas.microsoft.com/office/drawing/2014/main" id="{91165E82-4E76-4AD9-B251-B894EF87B5FD}"/>
                  </a:ext>
                </a:extLst>
              </p:cNvPr>
              <p:cNvSpPr>
                <a:spLocks noRot="1" noChangeAspect="1" noMove="1" noResize="1" noEditPoints="1" noAdjustHandles="1" noChangeArrowheads="1" noChangeShapeType="1" noTextEdit="1"/>
              </p:cNvSpPr>
              <p:nvPr/>
            </p:nvSpPr>
            <p:spPr>
              <a:xfrm>
                <a:off x="4274820" y="741209"/>
                <a:ext cx="2604739" cy="988989"/>
              </a:xfrm>
              <a:prstGeom prst="rect">
                <a:avLst/>
              </a:prstGeom>
              <a:blipFill>
                <a:blip r:embed="rId3"/>
                <a:stretch>
                  <a:fillRect l="-3505" t="-3086" b="-12346"/>
                </a:stretch>
              </a:blipFill>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5A58EE58-A4FB-4FF9-9A51-5CA5D773500F}"/>
              </a:ext>
            </a:extLst>
          </p:cNvPr>
          <p:cNvSpPr>
            <a:spLocks noGrp="1"/>
          </p:cNvSpPr>
          <p:nvPr>
            <p:ph type="sldNum" sz="quarter" idx="12"/>
          </p:nvPr>
        </p:nvSpPr>
        <p:spPr/>
        <p:txBody>
          <a:bodyPr/>
          <a:lstStyle/>
          <a:p>
            <a:fld id="{914CA522-1688-4E7E-A401-39BA881FF08A}" type="slidenum">
              <a:rPr lang="en-CA" smtClean="0"/>
              <a:t>18</a:t>
            </a:fld>
            <a:endParaRPr lang="en-CA"/>
          </a:p>
        </p:txBody>
      </p:sp>
    </p:spTree>
    <p:extLst>
      <p:ext uri="{BB962C8B-B14F-4D97-AF65-F5344CB8AC3E}">
        <p14:creationId xmlns:p14="http://schemas.microsoft.com/office/powerpoint/2010/main" val="169471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732" y="102076"/>
            <a:ext cx="8202535" cy="1839286"/>
          </a:xfrm>
          <a:prstGeom prst="rect">
            <a:avLst/>
          </a:prstGeom>
        </p:spPr>
        <p:txBody>
          <a:bodyPr wrap="square">
            <a:spAutoFit/>
          </a:bodyPr>
          <a:lstStyle/>
          <a:p>
            <a:pPr>
              <a:lnSpc>
                <a:spcPct val="115000"/>
              </a:lnSpc>
            </a:pPr>
            <a:r>
              <a:rPr lang="en-CA" sz="2000" dirty="0">
                <a:latin typeface="Cambria" panose="02040503050406030204" pitchFamily="18" charset="0"/>
                <a:ea typeface="Times New Roman" panose="02020603050405020304" pitchFamily="18" charset="0"/>
                <a:cs typeface="Times New Roman" panose="02020603050405020304" pitchFamily="18" charset="0"/>
              </a:rPr>
              <a:t>Example #4:</a:t>
            </a:r>
            <a:endParaRPr lang="en-CA"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In 1800, the wood bison population in North America was estimated at 168 000.  The population declined to only about 250 animals in 1893.  What was the average rate of change in the bison population from 1800 to 1893?</a:t>
            </a:r>
            <a:endParaRPr lang="en-CA" sz="2000" dirty="0">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74CFDE3-BE93-466E-8F00-0BCF5F795B2F}"/>
                  </a:ext>
                </a:extLst>
              </p:cNvPr>
              <p:cNvSpPr txBox="1"/>
              <p:nvPr/>
            </p:nvSpPr>
            <p:spPr>
              <a:xfrm>
                <a:off x="3469133" y="2216519"/>
                <a:ext cx="220573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rPr>
                        <m:t>(1800, 168 000)</m:t>
                      </m:r>
                    </m:oMath>
                  </m:oMathPara>
                </a14:m>
                <a:endParaRPr lang="en-CA" sz="2400" dirty="0"/>
              </a:p>
            </p:txBody>
          </p:sp>
        </mc:Choice>
        <mc:Fallback xmlns="">
          <p:sp>
            <p:nvSpPr>
              <p:cNvPr id="3" name="TextBox 2">
                <a:extLst>
                  <a:ext uri="{FF2B5EF4-FFF2-40B4-BE49-F238E27FC236}">
                    <a16:creationId xmlns:a16="http://schemas.microsoft.com/office/drawing/2014/main" id="{874CFDE3-BE93-466E-8F00-0BCF5F795B2F}"/>
                  </a:ext>
                </a:extLst>
              </p:cNvPr>
              <p:cNvSpPr txBox="1">
                <a:spLocks noRot="1" noChangeAspect="1" noMove="1" noResize="1" noEditPoints="1" noAdjustHandles="1" noChangeArrowheads="1" noChangeShapeType="1" noTextEdit="1"/>
              </p:cNvSpPr>
              <p:nvPr/>
            </p:nvSpPr>
            <p:spPr>
              <a:xfrm>
                <a:off x="3469133" y="2216519"/>
                <a:ext cx="2205732" cy="369332"/>
              </a:xfrm>
              <a:prstGeom prst="rect">
                <a:avLst/>
              </a:prstGeom>
              <a:blipFill>
                <a:blip r:embed="rId2"/>
                <a:stretch>
                  <a:fillRect l="-4420" r="-4696" b="-35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4BCF679-0E18-47CD-85FD-5574FBC5885A}"/>
                  </a:ext>
                </a:extLst>
              </p:cNvPr>
              <p:cNvSpPr txBox="1"/>
              <p:nvPr/>
            </p:nvSpPr>
            <p:spPr>
              <a:xfrm>
                <a:off x="6078213" y="2193985"/>
                <a:ext cx="162865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rPr>
                        <m:t>(1893, 250)</m:t>
                      </m:r>
                    </m:oMath>
                  </m:oMathPara>
                </a14:m>
                <a:endParaRPr lang="en-CA" sz="2400" dirty="0"/>
              </a:p>
            </p:txBody>
          </p:sp>
        </mc:Choice>
        <mc:Fallback xmlns="">
          <p:sp>
            <p:nvSpPr>
              <p:cNvPr id="4" name="TextBox 3">
                <a:extLst>
                  <a:ext uri="{FF2B5EF4-FFF2-40B4-BE49-F238E27FC236}">
                    <a16:creationId xmlns:a16="http://schemas.microsoft.com/office/drawing/2014/main" id="{B4BCF679-0E18-47CD-85FD-5574FBC5885A}"/>
                  </a:ext>
                </a:extLst>
              </p:cNvPr>
              <p:cNvSpPr txBox="1">
                <a:spLocks noRot="1" noChangeAspect="1" noMove="1" noResize="1" noEditPoints="1" noAdjustHandles="1" noChangeArrowheads="1" noChangeShapeType="1" noTextEdit="1"/>
              </p:cNvSpPr>
              <p:nvPr/>
            </p:nvSpPr>
            <p:spPr>
              <a:xfrm>
                <a:off x="6078213" y="2193985"/>
                <a:ext cx="1628651" cy="369332"/>
              </a:xfrm>
              <a:prstGeom prst="rect">
                <a:avLst/>
              </a:prstGeom>
              <a:blipFill>
                <a:blip r:embed="rId3"/>
                <a:stretch>
                  <a:fillRect l="-5993" r="-6742" b="-35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011CCC7-E18D-4B75-8E33-BC166DEB058B}"/>
                  </a:ext>
                </a:extLst>
              </p:cNvPr>
              <p:cNvSpPr txBox="1"/>
              <p:nvPr/>
            </p:nvSpPr>
            <p:spPr>
              <a:xfrm>
                <a:off x="3154474" y="2874851"/>
                <a:ext cx="1724466" cy="698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400" b="1" i="1" smtClean="0">
                          <a:solidFill>
                            <a:srgbClr val="0000FF"/>
                          </a:solidFill>
                          <a:latin typeface="Cambria Math" panose="02040503050406030204" pitchFamily="18" charset="0"/>
                        </a:rPr>
                        <m:t>𝒎</m:t>
                      </m:r>
                      <m:r>
                        <a:rPr lang="en-CA" sz="2400" b="1" i="1" smtClean="0">
                          <a:solidFill>
                            <a:srgbClr val="0000FF"/>
                          </a:solidFill>
                          <a:latin typeface="Cambria Math" panose="02040503050406030204" pitchFamily="18" charset="0"/>
                        </a:rPr>
                        <m:t>=</m:t>
                      </m:r>
                      <m:f>
                        <m:fPr>
                          <m:ctrlPr>
                            <a:rPr lang="en-CA" sz="2400" b="1" i="1" smtClean="0">
                              <a:solidFill>
                                <a:srgbClr val="0000FF"/>
                              </a:solidFill>
                              <a:latin typeface="Cambria Math" panose="02040503050406030204" pitchFamily="18" charset="0"/>
                            </a:rPr>
                          </m:ctrlPr>
                        </m:fPr>
                        <m:num>
                          <m:sSub>
                            <m:sSubPr>
                              <m:ctrlPr>
                                <a:rPr lang="en-CA" sz="2400" b="1" i="1" smtClean="0">
                                  <a:solidFill>
                                    <a:srgbClr val="0000FF"/>
                                  </a:solidFill>
                                  <a:latin typeface="Cambria Math" panose="02040503050406030204" pitchFamily="18" charset="0"/>
                                </a:rPr>
                              </m:ctrlPr>
                            </m:sSubPr>
                            <m:e>
                              <m:r>
                                <a:rPr lang="en-CA" sz="2400" b="1" i="1" smtClean="0">
                                  <a:solidFill>
                                    <a:srgbClr val="0000FF"/>
                                  </a:solidFill>
                                  <a:latin typeface="Cambria Math" panose="02040503050406030204" pitchFamily="18" charset="0"/>
                                </a:rPr>
                                <m:t>𝒚</m:t>
                              </m:r>
                            </m:e>
                            <m:sub>
                              <m:r>
                                <a:rPr lang="en-CA" sz="2400" b="1" i="1" smtClean="0">
                                  <a:solidFill>
                                    <a:srgbClr val="0000FF"/>
                                  </a:solidFill>
                                  <a:latin typeface="Cambria Math" panose="02040503050406030204" pitchFamily="18" charset="0"/>
                                </a:rPr>
                                <m:t>𝟐</m:t>
                              </m:r>
                            </m:sub>
                          </m:sSub>
                          <m:r>
                            <a:rPr lang="en-CA" sz="2400" b="1" i="1" smtClean="0">
                              <a:solidFill>
                                <a:srgbClr val="0000FF"/>
                              </a:solidFill>
                              <a:latin typeface="Cambria Math" panose="02040503050406030204" pitchFamily="18" charset="0"/>
                            </a:rPr>
                            <m:t>−</m:t>
                          </m:r>
                          <m:sSub>
                            <m:sSubPr>
                              <m:ctrlPr>
                                <a:rPr lang="en-CA" sz="2400" b="1" i="1" smtClean="0">
                                  <a:solidFill>
                                    <a:srgbClr val="0000FF"/>
                                  </a:solidFill>
                                  <a:latin typeface="Cambria Math" panose="02040503050406030204" pitchFamily="18" charset="0"/>
                                </a:rPr>
                              </m:ctrlPr>
                            </m:sSubPr>
                            <m:e>
                              <m:r>
                                <a:rPr lang="en-CA" sz="2400" b="1" i="1" smtClean="0">
                                  <a:solidFill>
                                    <a:srgbClr val="0000FF"/>
                                  </a:solidFill>
                                  <a:latin typeface="Cambria Math" panose="02040503050406030204" pitchFamily="18" charset="0"/>
                                </a:rPr>
                                <m:t>𝒚</m:t>
                              </m:r>
                            </m:e>
                            <m:sub>
                              <m:r>
                                <a:rPr lang="en-CA" sz="2400" b="1" i="1" smtClean="0">
                                  <a:solidFill>
                                    <a:srgbClr val="0000FF"/>
                                  </a:solidFill>
                                  <a:latin typeface="Cambria Math" panose="02040503050406030204" pitchFamily="18" charset="0"/>
                                </a:rPr>
                                <m:t>𝟏</m:t>
                              </m:r>
                            </m:sub>
                          </m:sSub>
                        </m:num>
                        <m:den>
                          <m:sSub>
                            <m:sSubPr>
                              <m:ctrlPr>
                                <a:rPr lang="en-CA" sz="2400" b="1" i="1">
                                  <a:solidFill>
                                    <a:srgbClr val="0000FF"/>
                                  </a:solidFill>
                                  <a:latin typeface="Cambria Math" panose="02040503050406030204" pitchFamily="18" charset="0"/>
                                </a:rPr>
                              </m:ctrlPr>
                            </m:sSubPr>
                            <m:e>
                              <m:r>
                                <a:rPr lang="en-CA" sz="2400" b="1" i="1" smtClean="0">
                                  <a:solidFill>
                                    <a:srgbClr val="0000FF"/>
                                  </a:solidFill>
                                  <a:latin typeface="Cambria Math" panose="02040503050406030204" pitchFamily="18" charset="0"/>
                                </a:rPr>
                                <m:t>𝒙</m:t>
                              </m:r>
                            </m:e>
                            <m:sub>
                              <m:r>
                                <a:rPr lang="en-CA" sz="2400" b="1" i="1">
                                  <a:solidFill>
                                    <a:srgbClr val="0000FF"/>
                                  </a:solidFill>
                                  <a:latin typeface="Cambria Math" panose="02040503050406030204" pitchFamily="18" charset="0"/>
                                </a:rPr>
                                <m:t>𝟐</m:t>
                              </m:r>
                            </m:sub>
                          </m:sSub>
                          <m:r>
                            <a:rPr lang="en-CA" sz="2400" b="1" i="1">
                              <a:solidFill>
                                <a:srgbClr val="0000FF"/>
                              </a:solidFill>
                              <a:latin typeface="Cambria Math" panose="02040503050406030204" pitchFamily="18" charset="0"/>
                            </a:rPr>
                            <m:t>−</m:t>
                          </m:r>
                          <m:sSub>
                            <m:sSubPr>
                              <m:ctrlPr>
                                <a:rPr lang="en-CA" sz="2400" b="1" i="1">
                                  <a:solidFill>
                                    <a:srgbClr val="0000FF"/>
                                  </a:solidFill>
                                  <a:latin typeface="Cambria Math" panose="02040503050406030204" pitchFamily="18" charset="0"/>
                                </a:rPr>
                              </m:ctrlPr>
                            </m:sSubPr>
                            <m:e>
                              <m:r>
                                <a:rPr lang="en-CA" sz="2400" b="1" i="1" smtClean="0">
                                  <a:solidFill>
                                    <a:srgbClr val="0000FF"/>
                                  </a:solidFill>
                                  <a:latin typeface="Cambria Math" panose="02040503050406030204" pitchFamily="18" charset="0"/>
                                </a:rPr>
                                <m:t>𝒙</m:t>
                              </m:r>
                            </m:e>
                            <m:sub>
                              <m:r>
                                <a:rPr lang="en-CA" sz="2400" b="1" i="1">
                                  <a:solidFill>
                                    <a:srgbClr val="0000FF"/>
                                  </a:solidFill>
                                  <a:latin typeface="Cambria Math" panose="02040503050406030204" pitchFamily="18" charset="0"/>
                                </a:rPr>
                                <m:t>𝟏</m:t>
                              </m:r>
                            </m:sub>
                          </m:sSub>
                        </m:den>
                      </m:f>
                    </m:oMath>
                  </m:oMathPara>
                </a14:m>
                <a:endParaRPr lang="en-CA" sz="2400" b="1" dirty="0"/>
              </a:p>
            </p:txBody>
          </p:sp>
        </mc:Choice>
        <mc:Fallback xmlns="">
          <p:sp>
            <p:nvSpPr>
              <p:cNvPr id="5" name="TextBox 4">
                <a:extLst>
                  <a:ext uri="{FF2B5EF4-FFF2-40B4-BE49-F238E27FC236}">
                    <a16:creationId xmlns:a16="http://schemas.microsoft.com/office/drawing/2014/main" id="{5011CCC7-E18D-4B75-8E33-BC166DEB058B}"/>
                  </a:ext>
                </a:extLst>
              </p:cNvPr>
              <p:cNvSpPr txBox="1">
                <a:spLocks noRot="1" noChangeAspect="1" noMove="1" noResize="1" noEditPoints="1" noAdjustHandles="1" noChangeArrowheads="1" noChangeShapeType="1" noTextEdit="1"/>
              </p:cNvSpPr>
              <p:nvPr/>
            </p:nvSpPr>
            <p:spPr>
              <a:xfrm>
                <a:off x="3154474" y="2874851"/>
                <a:ext cx="1724466" cy="698268"/>
              </a:xfrm>
              <a:prstGeom prst="rect">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8C58389-2BFA-4F61-A92D-BD16052B5EBA}"/>
                  </a:ext>
                </a:extLst>
              </p:cNvPr>
              <p:cNvSpPr txBox="1"/>
              <p:nvPr/>
            </p:nvSpPr>
            <p:spPr>
              <a:xfrm>
                <a:off x="1081844" y="4041569"/>
                <a:ext cx="2926249" cy="701539"/>
              </a:xfrm>
              <a:prstGeom prst="rect">
                <a:avLst/>
              </a:prstGeom>
              <a:noFill/>
              <a:ln>
                <a:noFill/>
              </a:ln>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CA" sz="2400" b="1" i="1" smtClean="0">
                          <a:solidFill>
                            <a:srgbClr val="0000FF"/>
                          </a:solidFill>
                          <a:latin typeface="Cambria Math" panose="02040503050406030204" pitchFamily="18" charset="0"/>
                        </a:rPr>
                        <m:t>𝒎</m:t>
                      </m:r>
                      <m:r>
                        <a:rPr lang="en-CA" sz="2400" b="1" i="1" smtClean="0">
                          <a:solidFill>
                            <a:srgbClr val="0000FF"/>
                          </a:solidFill>
                          <a:latin typeface="Cambria Math" panose="02040503050406030204" pitchFamily="18" charset="0"/>
                        </a:rPr>
                        <m:t>=</m:t>
                      </m:r>
                      <m:f>
                        <m:fPr>
                          <m:ctrlPr>
                            <a:rPr lang="en-CA" sz="2400" b="1" i="1" smtClean="0">
                              <a:solidFill>
                                <a:srgbClr val="0000FF"/>
                              </a:solidFill>
                              <a:latin typeface="Cambria Math" panose="02040503050406030204" pitchFamily="18" charset="0"/>
                            </a:rPr>
                          </m:ctrlPr>
                        </m:fPr>
                        <m:num>
                          <m:r>
                            <a:rPr lang="en-CA" sz="2400" b="1" i="1" smtClean="0">
                              <a:solidFill>
                                <a:srgbClr val="0000FF"/>
                              </a:solidFill>
                              <a:latin typeface="Cambria Math" panose="02040503050406030204" pitchFamily="18" charset="0"/>
                            </a:rPr>
                            <m:t>𝟏𝟔𝟖</m:t>
                          </m:r>
                          <m:r>
                            <a:rPr lang="en-CA" sz="2400" b="1" i="1" smtClean="0">
                              <a:solidFill>
                                <a:srgbClr val="0000FF"/>
                              </a:solidFill>
                              <a:latin typeface="Cambria Math" panose="02040503050406030204" pitchFamily="18" charset="0"/>
                            </a:rPr>
                            <m:t> </m:t>
                          </m:r>
                          <m:r>
                            <a:rPr lang="en-CA" sz="2400" b="1" i="1" smtClean="0">
                              <a:solidFill>
                                <a:srgbClr val="0000FF"/>
                              </a:solidFill>
                              <a:latin typeface="Cambria Math" panose="02040503050406030204" pitchFamily="18" charset="0"/>
                            </a:rPr>
                            <m:t>𝟎𝟎𝟎</m:t>
                          </m:r>
                          <m:r>
                            <a:rPr lang="en-CA" sz="2400" b="1" i="1" smtClean="0">
                              <a:solidFill>
                                <a:srgbClr val="0000FF"/>
                              </a:solidFill>
                              <a:latin typeface="Cambria Math" panose="02040503050406030204" pitchFamily="18" charset="0"/>
                            </a:rPr>
                            <m:t>−</m:t>
                          </m:r>
                          <m:r>
                            <a:rPr lang="en-CA" sz="2400" b="1" i="1" smtClean="0">
                              <a:solidFill>
                                <a:srgbClr val="0000FF"/>
                              </a:solidFill>
                              <a:latin typeface="Cambria Math" panose="02040503050406030204" pitchFamily="18" charset="0"/>
                            </a:rPr>
                            <m:t>𝟐𝟓𝟎</m:t>
                          </m:r>
                        </m:num>
                        <m:den>
                          <m:r>
                            <a:rPr lang="en-CA" sz="2400" b="1" i="1" smtClean="0">
                              <a:solidFill>
                                <a:srgbClr val="0000FF"/>
                              </a:solidFill>
                              <a:latin typeface="Cambria Math" panose="02040503050406030204" pitchFamily="18" charset="0"/>
                            </a:rPr>
                            <m:t>𝟏𝟖𝟎𝟎</m:t>
                          </m:r>
                          <m:r>
                            <a:rPr lang="en-CA" sz="2400" b="1" i="1" smtClean="0">
                              <a:solidFill>
                                <a:srgbClr val="0000FF"/>
                              </a:solidFill>
                              <a:latin typeface="Cambria Math" panose="02040503050406030204" pitchFamily="18" charset="0"/>
                            </a:rPr>
                            <m:t>−</m:t>
                          </m:r>
                          <m:r>
                            <a:rPr lang="en-CA" sz="2400" b="1" i="1" smtClean="0">
                              <a:solidFill>
                                <a:srgbClr val="0000FF"/>
                              </a:solidFill>
                              <a:latin typeface="Cambria Math" panose="02040503050406030204" pitchFamily="18" charset="0"/>
                            </a:rPr>
                            <m:t>𝟏𝟖𝟗𝟑</m:t>
                          </m:r>
                        </m:den>
                      </m:f>
                    </m:oMath>
                  </m:oMathPara>
                </a14:m>
                <a:endParaRPr lang="en-CA" sz="2400" b="1" dirty="0"/>
              </a:p>
            </p:txBody>
          </p:sp>
        </mc:Choice>
        <mc:Fallback xmlns="">
          <p:sp>
            <p:nvSpPr>
              <p:cNvPr id="6" name="TextBox 5">
                <a:extLst>
                  <a:ext uri="{FF2B5EF4-FFF2-40B4-BE49-F238E27FC236}">
                    <a16:creationId xmlns:a16="http://schemas.microsoft.com/office/drawing/2014/main" id="{B8C58389-2BFA-4F61-A92D-BD16052B5EBA}"/>
                  </a:ext>
                </a:extLst>
              </p:cNvPr>
              <p:cNvSpPr txBox="1">
                <a:spLocks noRot="1" noChangeAspect="1" noMove="1" noResize="1" noEditPoints="1" noAdjustHandles="1" noChangeArrowheads="1" noChangeShapeType="1" noTextEdit="1"/>
              </p:cNvSpPr>
              <p:nvPr/>
            </p:nvSpPr>
            <p:spPr>
              <a:xfrm>
                <a:off x="1081844" y="4041569"/>
                <a:ext cx="2926249" cy="701539"/>
              </a:xfrm>
              <a:prstGeom prst="rect">
                <a:avLst/>
              </a:prstGeom>
              <a:blipFill>
                <a:blip r:embed="rId5"/>
                <a:stretch>
                  <a:fillRect/>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4D14A01-FD6C-4337-8C0D-5974851DFAED}"/>
                  </a:ext>
                </a:extLst>
              </p:cNvPr>
              <p:cNvSpPr/>
              <p:nvPr/>
            </p:nvSpPr>
            <p:spPr>
              <a:xfrm>
                <a:off x="3872209" y="4010611"/>
                <a:ext cx="1741695" cy="7936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400" b="1" i="1" smtClean="0">
                          <a:solidFill>
                            <a:srgbClr val="0000FF"/>
                          </a:solidFill>
                          <a:latin typeface="Cambria Math" panose="02040503050406030204" pitchFamily="18" charset="0"/>
                        </a:rPr>
                        <m:t>=</m:t>
                      </m:r>
                      <m:f>
                        <m:fPr>
                          <m:ctrlPr>
                            <a:rPr lang="en-CA" sz="2400" b="1" i="1">
                              <a:solidFill>
                                <a:srgbClr val="0000FF"/>
                              </a:solidFill>
                              <a:latin typeface="Cambria Math" panose="02040503050406030204" pitchFamily="18" charset="0"/>
                            </a:rPr>
                          </m:ctrlPr>
                        </m:fPr>
                        <m:num>
                          <m:r>
                            <a:rPr lang="en-CA" sz="2400" b="1" i="1" smtClean="0">
                              <a:solidFill>
                                <a:srgbClr val="0000FF"/>
                              </a:solidFill>
                              <a:latin typeface="Cambria Math" panose="02040503050406030204" pitchFamily="18" charset="0"/>
                            </a:rPr>
                            <m:t>𝟏𝟔𝟕</m:t>
                          </m:r>
                          <m:r>
                            <a:rPr lang="en-CA" sz="2400" b="1" i="1" smtClean="0">
                              <a:solidFill>
                                <a:srgbClr val="0000FF"/>
                              </a:solidFill>
                              <a:latin typeface="Cambria Math" panose="02040503050406030204" pitchFamily="18" charset="0"/>
                            </a:rPr>
                            <m:t> </m:t>
                          </m:r>
                          <m:r>
                            <a:rPr lang="en-CA" sz="2400" b="1" i="1" smtClean="0">
                              <a:solidFill>
                                <a:srgbClr val="0000FF"/>
                              </a:solidFill>
                              <a:latin typeface="Cambria Math" panose="02040503050406030204" pitchFamily="18" charset="0"/>
                            </a:rPr>
                            <m:t>𝟕𝟓𝟎</m:t>
                          </m:r>
                        </m:num>
                        <m:den>
                          <m:r>
                            <a:rPr lang="en-CA" sz="2400" b="1" i="1">
                              <a:solidFill>
                                <a:srgbClr val="0000FF"/>
                              </a:solidFill>
                              <a:latin typeface="Cambria Math" panose="02040503050406030204" pitchFamily="18" charset="0"/>
                            </a:rPr>
                            <m:t>−</m:t>
                          </m:r>
                          <m:r>
                            <a:rPr lang="en-CA" sz="2400" b="1" i="1" smtClean="0">
                              <a:solidFill>
                                <a:srgbClr val="0000FF"/>
                              </a:solidFill>
                              <a:latin typeface="Cambria Math" panose="02040503050406030204" pitchFamily="18" charset="0"/>
                            </a:rPr>
                            <m:t>𝟗𝟑</m:t>
                          </m:r>
                        </m:den>
                      </m:f>
                    </m:oMath>
                  </m:oMathPara>
                </a14:m>
                <a:endParaRPr lang="en-CA" sz="2400" dirty="0"/>
              </a:p>
            </p:txBody>
          </p:sp>
        </mc:Choice>
        <mc:Fallback xmlns="">
          <p:sp>
            <p:nvSpPr>
              <p:cNvPr id="7" name="Rectangle 6">
                <a:extLst>
                  <a:ext uri="{FF2B5EF4-FFF2-40B4-BE49-F238E27FC236}">
                    <a16:creationId xmlns:a16="http://schemas.microsoft.com/office/drawing/2014/main" id="{A4D14A01-FD6C-4337-8C0D-5974851DFAED}"/>
                  </a:ext>
                </a:extLst>
              </p:cNvPr>
              <p:cNvSpPr>
                <a:spLocks noRot="1" noChangeAspect="1" noMove="1" noResize="1" noEditPoints="1" noAdjustHandles="1" noChangeArrowheads="1" noChangeShapeType="1" noTextEdit="1"/>
              </p:cNvSpPr>
              <p:nvPr/>
            </p:nvSpPr>
            <p:spPr>
              <a:xfrm>
                <a:off x="3872209" y="4010611"/>
                <a:ext cx="1741695" cy="793679"/>
              </a:xfrm>
              <a:prstGeom prst="rect">
                <a:avLst/>
              </a:prstGeom>
              <a:blipFill>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889A3DA-5947-4479-9EDC-9E5676573AFA}"/>
                  </a:ext>
                </a:extLst>
              </p:cNvPr>
              <p:cNvSpPr/>
              <p:nvPr/>
            </p:nvSpPr>
            <p:spPr>
              <a:xfrm>
                <a:off x="5674865" y="4176617"/>
                <a:ext cx="153170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400" b="1" i="1" smtClean="0">
                          <a:solidFill>
                            <a:srgbClr val="0000FF"/>
                          </a:solidFill>
                          <a:latin typeface="Cambria Math" panose="02040503050406030204" pitchFamily="18" charset="0"/>
                          <a:ea typeface="Cambria Math" panose="02040503050406030204" pitchFamily="18" charset="0"/>
                        </a:rPr>
                        <m:t>≈−</m:t>
                      </m:r>
                      <m:r>
                        <a:rPr lang="en-CA" sz="2400" b="1" i="1" smtClean="0">
                          <a:solidFill>
                            <a:srgbClr val="0000FF"/>
                          </a:solidFill>
                          <a:latin typeface="Cambria Math" panose="02040503050406030204" pitchFamily="18" charset="0"/>
                          <a:ea typeface="Cambria Math" panose="02040503050406030204" pitchFamily="18" charset="0"/>
                        </a:rPr>
                        <m:t>𝟏𝟖𝟎𝟒</m:t>
                      </m:r>
                    </m:oMath>
                  </m:oMathPara>
                </a14:m>
                <a:endParaRPr lang="en-CA" sz="2400" dirty="0"/>
              </a:p>
            </p:txBody>
          </p:sp>
        </mc:Choice>
        <mc:Fallback xmlns="">
          <p:sp>
            <p:nvSpPr>
              <p:cNvPr id="8" name="Rectangle 7">
                <a:extLst>
                  <a:ext uri="{FF2B5EF4-FFF2-40B4-BE49-F238E27FC236}">
                    <a16:creationId xmlns:a16="http://schemas.microsoft.com/office/drawing/2014/main" id="{6889A3DA-5947-4479-9EDC-9E5676573AFA}"/>
                  </a:ext>
                </a:extLst>
              </p:cNvPr>
              <p:cNvSpPr>
                <a:spLocks noRot="1" noChangeAspect="1" noMove="1" noResize="1" noEditPoints="1" noAdjustHandles="1" noChangeArrowheads="1" noChangeShapeType="1" noTextEdit="1"/>
              </p:cNvSpPr>
              <p:nvPr/>
            </p:nvSpPr>
            <p:spPr>
              <a:xfrm>
                <a:off x="5674865" y="4176617"/>
                <a:ext cx="1531701" cy="461665"/>
              </a:xfrm>
              <a:prstGeom prst="rect">
                <a:avLst/>
              </a:prstGeom>
              <a:blipFill>
                <a:blip r:embed="rId7"/>
                <a:stretch>
                  <a:fillRect/>
                </a:stretch>
              </a:blipFill>
            </p:spPr>
            <p:txBody>
              <a:bodyPr/>
              <a:lstStyle/>
              <a:p>
                <a:r>
                  <a:rPr lang="en-CA">
                    <a:noFill/>
                  </a:rPr>
                  <a:t> </a:t>
                </a:r>
              </a:p>
            </p:txBody>
          </p:sp>
        </mc:Fallback>
      </mc:AlternateContent>
      <p:sp>
        <p:nvSpPr>
          <p:cNvPr id="9" name="TextBox 8">
            <a:extLst>
              <a:ext uri="{FF2B5EF4-FFF2-40B4-BE49-F238E27FC236}">
                <a16:creationId xmlns:a16="http://schemas.microsoft.com/office/drawing/2014/main" id="{2CC56C70-A389-4412-990D-017AB44FBDB0}"/>
              </a:ext>
            </a:extLst>
          </p:cNvPr>
          <p:cNvSpPr txBox="1"/>
          <p:nvPr/>
        </p:nvSpPr>
        <p:spPr>
          <a:xfrm>
            <a:off x="1410873" y="5064897"/>
            <a:ext cx="5928360" cy="830997"/>
          </a:xfrm>
          <a:prstGeom prst="rect">
            <a:avLst/>
          </a:prstGeom>
          <a:noFill/>
        </p:spPr>
        <p:txBody>
          <a:bodyPr wrap="square" rtlCol="0">
            <a:spAutoFit/>
          </a:bodyPr>
          <a:lstStyle/>
          <a:p>
            <a:r>
              <a:rPr lang="en-CA" sz="2400" b="1" dirty="0">
                <a:solidFill>
                  <a:srgbClr val="FF0000"/>
                </a:solidFill>
                <a:latin typeface="Times New Roman" panose="02020603050405020304" pitchFamily="18" charset="0"/>
                <a:cs typeface="Times New Roman" panose="02020603050405020304" pitchFamily="18" charset="0"/>
              </a:rPr>
              <a:t>The wood bison population is decreasing by about 1804 buffalo per year </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DD9F755-ADBB-4D7F-AB23-CD1067D482F8}"/>
                  </a:ext>
                </a:extLst>
              </p:cNvPr>
              <p:cNvSpPr txBox="1"/>
              <p:nvPr/>
            </p:nvSpPr>
            <p:spPr>
              <a:xfrm>
                <a:off x="461739" y="2180459"/>
                <a:ext cx="260404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rPr>
                        <m:t>(</m:t>
                      </m:r>
                      <m:r>
                        <a:rPr lang="en-CA" sz="2400" b="0" i="1" smtClean="0">
                          <a:latin typeface="Cambria Math" panose="02040503050406030204" pitchFamily="18" charset="0"/>
                        </a:rPr>
                        <m:t>𝑦𝑒𝑎𝑟</m:t>
                      </m:r>
                      <m:r>
                        <a:rPr lang="en-CA" sz="2400" b="0" i="1" smtClean="0">
                          <a:latin typeface="Cambria Math" panose="02040503050406030204" pitchFamily="18" charset="0"/>
                        </a:rPr>
                        <m:t>, </m:t>
                      </m:r>
                      <m:r>
                        <a:rPr lang="en-CA" sz="2400" b="0" i="1" smtClean="0">
                          <a:latin typeface="Cambria Math" panose="02040503050406030204" pitchFamily="18" charset="0"/>
                        </a:rPr>
                        <m:t>𝑝𝑜𝑝𝑢𝑙𝑎𝑡𝑖𝑜𝑛</m:t>
                      </m:r>
                      <m:r>
                        <a:rPr lang="en-CA" sz="2400" b="0" i="1" smtClean="0">
                          <a:latin typeface="Cambria Math" panose="02040503050406030204" pitchFamily="18" charset="0"/>
                        </a:rPr>
                        <m:t>)</m:t>
                      </m:r>
                    </m:oMath>
                  </m:oMathPara>
                </a14:m>
                <a:endParaRPr lang="en-CA" sz="2400" dirty="0"/>
              </a:p>
            </p:txBody>
          </p:sp>
        </mc:Choice>
        <mc:Fallback xmlns="">
          <p:sp>
            <p:nvSpPr>
              <p:cNvPr id="10" name="TextBox 9">
                <a:extLst>
                  <a:ext uri="{FF2B5EF4-FFF2-40B4-BE49-F238E27FC236}">
                    <a16:creationId xmlns:a16="http://schemas.microsoft.com/office/drawing/2014/main" id="{9DD9F755-ADBB-4D7F-AB23-CD1067D482F8}"/>
                  </a:ext>
                </a:extLst>
              </p:cNvPr>
              <p:cNvSpPr txBox="1">
                <a:spLocks noRot="1" noChangeAspect="1" noMove="1" noResize="1" noEditPoints="1" noAdjustHandles="1" noChangeArrowheads="1" noChangeShapeType="1" noTextEdit="1"/>
              </p:cNvSpPr>
              <p:nvPr/>
            </p:nvSpPr>
            <p:spPr>
              <a:xfrm>
                <a:off x="461739" y="2180459"/>
                <a:ext cx="2604046" cy="369332"/>
              </a:xfrm>
              <a:prstGeom prst="rect">
                <a:avLst/>
              </a:prstGeom>
              <a:blipFill>
                <a:blip r:embed="rId8"/>
                <a:stretch>
                  <a:fillRect l="-3747" r="-3747" b="-35000"/>
                </a:stretch>
              </a:blipFill>
            </p:spPr>
            <p:txBody>
              <a:bodyPr/>
              <a:lstStyle/>
              <a:p>
                <a:r>
                  <a:rPr lang="en-CA">
                    <a:noFill/>
                  </a:rPr>
                  <a:t> </a:t>
                </a:r>
              </a:p>
            </p:txBody>
          </p:sp>
        </mc:Fallback>
      </mc:AlternateContent>
      <p:sp>
        <p:nvSpPr>
          <p:cNvPr id="11" name="Slide Number Placeholder 10">
            <a:extLst>
              <a:ext uri="{FF2B5EF4-FFF2-40B4-BE49-F238E27FC236}">
                <a16:creationId xmlns:a16="http://schemas.microsoft.com/office/drawing/2014/main" id="{221DD0FF-0A0B-4231-81EE-59D17174471A}"/>
              </a:ext>
            </a:extLst>
          </p:cNvPr>
          <p:cNvSpPr>
            <a:spLocks noGrp="1"/>
          </p:cNvSpPr>
          <p:nvPr>
            <p:ph type="sldNum" sz="quarter" idx="12"/>
          </p:nvPr>
        </p:nvSpPr>
        <p:spPr/>
        <p:txBody>
          <a:bodyPr/>
          <a:lstStyle/>
          <a:p>
            <a:fld id="{914CA522-1688-4E7E-A401-39BA881FF08A}" type="slidenum">
              <a:rPr lang="en-CA" smtClean="0"/>
              <a:t>19</a:t>
            </a:fld>
            <a:endParaRPr lang="en-CA"/>
          </a:p>
        </p:txBody>
      </p:sp>
    </p:spTree>
    <p:extLst>
      <p:ext uri="{BB962C8B-B14F-4D97-AF65-F5344CB8AC3E}">
        <p14:creationId xmlns:p14="http://schemas.microsoft.com/office/powerpoint/2010/main" val="322336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2139" y="189044"/>
            <a:ext cx="4572000" cy="793743"/>
          </a:xfrm>
          <a:prstGeom prst="rect">
            <a:avLst/>
          </a:prstGeom>
        </p:spPr>
        <p:txBody>
          <a:bodyPr>
            <a:spAutoFit/>
          </a:bodyPr>
          <a:lstStyle/>
          <a:p>
            <a:pPr>
              <a:lnSpc>
                <a:spcPct val="115000"/>
              </a:lnSpc>
            </a:pPr>
            <a:r>
              <a:rPr lang="en-CA" sz="1350" b="1" dirty="0">
                <a:solidFill>
                  <a:srgbClr val="FFFFFF"/>
                </a:solidFill>
                <a:highlight>
                  <a:srgbClr val="000000"/>
                </a:highlight>
                <a:latin typeface="Cambria" panose="02040503050406030204" pitchFamily="18" charset="0"/>
                <a:ea typeface="Times New Roman" panose="02020603050405020304" pitchFamily="18" charset="0"/>
                <a:cs typeface="Times New Roman" panose="02020603050405020304" pitchFamily="18" charset="0"/>
              </a:rPr>
              <a:t>Relations and Functions</a:t>
            </a:r>
            <a:endParaRPr lang="en-CA" sz="105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CA" sz="1350" b="1" dirty="0">
                <a:solidFill>
                  <a:srgbClr val="FFFFFF"/>
                </a:solidFill>
                <a:highlight>
                  <a:srgbClr val="000000"/>
                </a:highlight>
                <a:latin typeface="Cambria" panose="02040503050406030204" pitchFamily="18" charset="0"/>
                <a:ea typeface="Times New Roman" panose="02020603050405020304" pitchFamily="18" charset="0"/>
                <a:cs typeface="Times New Roman" panose="02020603050405020304" pitchFamily="18" charset="0"/>
              </a:rPr>
              <a:t>5.1: Slope of a Line </a:t>
            </a:r>
            <a:endParaRPr lang="en-CA" sz="105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CA" sz="1350" dirty="0">
                <a:latin typeface="Cambria" panose="02040503050406030204" pitchFamily="18" charset="0"/>
                <a:ea typeface="Times New Roman" panose="02020603050405020304" pitchFamily="18" charset="0"/>
                <a:cs typeface="Times New Roman" panose="02020603050405020304" pitchFamily="18" charset="0"/>
              </a:rPr>
              <a:t> </a:t>
            </a:r>
            <a:endParaRPr lang="en-CA" sz="105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91BD2E7-10C5-4CDB-BAD8-8113B3955080}"/>
              </a:ext>
            </a:extLst>
          </p:cNvPr>
          <p:cNvSpPr txBox="1"/>
          <p:nvPr/>
        </p:nvSpPr>
        <p:spPr>
          <a:xfrm>
            <a:off x="2149937" y="942648"/>
            <a:ext cx="6425043" cy="646331"/>
          </a:xfrm>
          <a:prstGeom prst="rect">
            <a:avLst/>
          </a:prstGeom>
          <a:noFill/>
        </p:spPr>
        <p:txBody>
          <a:bodyPr wrap="square" rtlCol="0">
            <a:spAutoFit/>
          </a:bodyPr>
          <a:lstStyle/>
          <a:p>
            <a:r>
              <a:rPr lang="en-CA" b="1" dirty="0">
                <a:solidFill>
                  <a:srgbClr val="FF0000"/>
                </a:solidFill>
              </a:rPr>
              <a:t>A relation that forms a straight line when the data are plotted on a graph</a:t>
            </a:r>
          </a:p>
        </p:txBody>
      </p:sp>
      <p:sp>
        <p:nvSpPr>
          <p:cNvPr id="3" name="Rectangle 2">
            <a:extLst>
              <a:ext uri="{FF2B5EF4-FFF2-40B4-BE49-F238E27FC236}">
                <a16:creationId xmlns:a16="http://schemas.microsoft.com/office/drawing/2014/main" id="{D912A64D-C793-43B6-A1E8-7C6ED75F02B4}"/>
              </a:ext>
            </a:extLst>
          </p:cNvPr>
          <p:cNvSpPr/>
          <p:nvPr/>
        </p:nvSpPr>
        <p:spPr>
          <a:xfrm>
            <a:off x="281396" y="846059"/>
            <a:ext cx="2107944" cy="383759"/>
          </a:xfrm>
          <a:prstGeom prst="rect">
            <a:avLst/>
          </a:prstGeom>
        </p:spPr>
        <p:txBody>
          <a:bodyPr wrap="square">
            <a:spAutoFit/>
          </a:bodyPr>
          <a:lstStyle/>
          <a:p>
            <a:pPr>
              <a:lnSpc>
                <a:spcPct val="115000"/>
              </a:lnSpc>
            </a:pPr>
            <a:r>
              <a:rPr lang="en-CA" dirty="0">
                <a:latin typeface="Cambria" panose="02040503050406030204" pitchFamily="18" charset="0"/>
                <a:ea typeface="Times New Roman" panose="02020603050405020304" pitchFamily="18" charset="0"/>
                <a:cs typeface="Times New Roman" panose="02020603050405020304" pitchFamily="18" charset="0"/>
              </a:rPr>
              <a:t>Linear Relation</a:t>
            </a:r>
            <a:r>
              <a:rPr lang="en-CA" sz="1350" dirty="0">
                <a:latin typeface="Cambria" panose="02040503050406030204" pitchFamily="18" charset="0"/>
                <a:ea typeface="Times New Roman" panose="02020603050405020304" pitchFamily="18" charset="0"/>
                <a:cs typeface="Times New Roman" panose="02020603050405020304" pitchFamily="18" charset="0"/>
              </a:rPr>
              <a:t>:</a:t>
            </a:r>
            <a:endParaRPr lang="en-CA" sz="105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9C2EAFA-045F-409F-A281-7201D495BA35}"/>
              </a:ext>
            </a:extLst>
          </p:cNvPr>
          <p:cNvPicPr/>
          <p:nvPr/>
        </p:nvPicPr>
        <p:blipFill rotWithShape="1">
          <a:blip r:embed="rId2"/>
          <a:srcRect l="13095" t="22193" r="17857" b="23953"/>
          <a:stretch/>
        </p:blipFill>
        <p:spPr bwMode="auto">
          <a:xfrm>
            <a:off x="298595" y="2294859"/>
            <a:ext cx="3292811" cy="2613591"/>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72F1CB96-C577-4BFB-B763-CA03E8ADA4A4}"/>
              </a:ext>
            </a:extLst>
          </p:cNvPr>
          <p:cNvPicPr/>
          <p:nvPr/>
        </p:nvPicPr>
        <p:blipFill rotWithShape="1">
          <a:blip r:embed="rId3"/>
          <a:srcRect l="17330" t="20000" r="18823" b="20000"/>
          <a:stretch/>
        </p:blipFill>
        <p:spPr bwMode="auto">
          <a:xfrm>
            <a:off x="3984506" y="2050514"/>
            <a:ext cx="2195017" cy="3157061"/>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7611ED86-6F0F-4350-997E-5FDA21D8E7DE}"/>
              </a:ext>
            </a:extLst>
          </p:cNvPr>
          <p:cNvPicPr/>
          <p:nvPr/>
        </p:nvPicPr>
        <p:blipFill rotWithShape="1">
          <a:blip r:embed="rId4"/>
          <a:srcRect l="15575" t="19154" r="19220" b="20398"/>
          <a:stretch/>
        </p:blipFill>
        <p:spPr bwMode="auto">
          <a:xfrm>
            <a:off x="6210332" y="2265020"/>
            <a:ext cx="2788412" cy="2451438"/>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C9A3E22C-C452-4D99-80EF-5BE466ABADF8}"/>
              </a:ext>
            </a:extLst>
          </p:cNvPr>
          <p:cNvSpPr txBox="1"/>
          <p:nvPr/>
        </p:nvSpPr>
        <p:spPr>
          <a:xfrm>
            <a:off x="1283928" y="1895688"/>
            <a:ext cx="1724511" cy="369332"/>
          </a:xfrm>
          <a:prstGeom prst="rect">
            <a:avLst/>
          </a:prstGeom>
          <a:noFill/>
        </p:spPr>
        <p:txBody>
          <a:bodyPr wrap="none" rtlCol="0">
            <a:spAutoFit/>
          </a:bodyPr>
          <a:lstStyle/>
          <a:p>
            <a:r>
              <a:rPr lang="en-CA" dirty="0"/>
              <a:t>Continuous data</a:t>
            </a:r>
          </a:p>
        </p:txBody>
      </p:sp>
      <p:sp>
        <p:nvSpPr>
          <p:cNvPr id="5" name="TextBox 4">
            <a:extLst>
              <a:ext uri="{FF2B5EF4-FFF2-40B4-BE49-F238E27FC236}">
                <a16:creationId xmlns:a16="http://schemas.microsoft.com/office/drawing/2014/main" id="{2C7F131E-B681-475F-89DE-9C8F50D151AC}"/>
              </a:ext>
            </a:extLst>
          </p:cNvPr>
          <p:cNvSpPr txBox="1"/>
          <p:nvPr/>
        </p:nvSpPr>
        <p:spPr>
          <a:xfrm>
            <a:off x="441835" y="1865848"/>
            <a:ext cx="763351" cy="369332"/>
          </a:xfrm>
          <a:prstGeom prst="rect">
            <a:avLst/>
          </a:prstGeom>
          <a:noFill/>
        </p:spPr>
        <p:txBody>
          <a:bodyPr wrap="none" rtlCol="0">
            <a:spAutoFit/>
          </a:bodyPr>
          <a:lstStyle/>
          <a:p>
            <a:r>
              <a:rPr lang="en-CA" dirty="0"/>
              <a:t>Linear</a:t>
            </a:r>
          </a:p>
        </p:txBody>
      </p:sp>
      <p:sp>
        <p:nvSpPr>
          <p:cNvPr id="11" name="TextBox 10">
            <a:extLst>
              <a:ext uri="{FF2B5EF4-FFF2-40B4-BE49-F238E27FC236}">
                <a16:creationId xmlns:a16="http://schemas.microsoft.com/office/drawing/2014/main" id="{BF0B1FD6-6535-41FE-8A82-DABBE0E6BD43}"/>
              </a:ext>
            </a:extLst>
          </p:cNvPr>
          <p:cNvSpPr txBox="1"/>
          <p:nvPr/>
        </p:nvSpPr>
        <p:spPr>
          <a:xfrm>
            <a:off x="3953697" y="1685568"/>
            <a:ext cx="763351" cy="369332"/>
          </a:xfrm>
          <a:prstGeom prst="rect">
            <a:avLst/>
          </a:prstGeom>
          <a:noFill/>
        </p:spPr>
        <p:txBody>
          <a:bodyPr wrap="none" rtlCol="0">
            <a:spAutoFit/>
          </a:bodyPr>
          <a:lstStyle/>
          <a:p>
            <a:r>
              <a:rPr lang="en-CA" dirty="0"/>
              <a:t>Linear</a:t>
            </a:r>
          </a:p>
        </p:txBody>
      </p:sp>
      <p:sp>
        <p:nvSpPr>
          <p:cNvPr id="12" name="TextBox 11">
            <a:extLst>
              <a:ext uri="{FF2B5EF4-FFF2-40B4-BE49-F238E27FC236}">
                <a16:creationId xmlns:a16="http://schemas.microsoft.com/office/drawing/2014/main" id="{1559BAEF-130A-4A00-A88E-751BA485B92E}"/>
              </a:ext>
            </a:extLst>
          </p:cNvPr>
          <p:cNvSpPr txBox="1"/>
          <p:nvPr/>
        </p:nvSpPr>
        <p:spPr>
          <a:xfrm>
            <a:off x="7155590" y="1839634"/>
            <a:ext cx="1226618" cy="369332"/>
          </a:xfrm>
          <a:prstGeom prst="rect">
            <a:avLst/>
          </a:prstGeom>
          <a:noFill/>
        </p:spPr>
        <p:txBody>
          <a:bodyPr wrap="none" rtlCol="0">
            <a:spAutoFit/>
          </a:bodyPr>
          <a:lstStyle/>
          <a:p>
            <a:r>
              <a:rPr lang="en-CA" dirty="0"/>
              <a:t>Non-Linear</a:t>
            </a:r>
          </a:p>
        </p:txBody>
      </p:sp>
      <p:sp>
        <p:nvSpPr>
          <p:cNvPr id="13" name="TextBox 12">
            <a:extLst>
              <a:ext uri="{FF2B5EF4-FFF2-40B4-BE49-F238E27FC236}">
                <a16:creationId xmlns:a16="http://schemas.microsoft.com/office/drawing/2014/main" id="{6F8FD1C8-7C71-4F5B-9BF1-33D5044C7122}"/>
              </a:ext>
            </a:extLst>
          </p:cNvPr>
          <p:cNvSpPr txBox="1"/>
          <p:nvPr/>
        </p:nvSpPr>
        <p:spPr>
          <a:xfrm>
            <a:off x="4734139" y="1760536"/>
            <a:ext cx="1416926" cy="369332"/>
          </a:xfrm>
          <a:prstGeom prst="rect">
            <a:avLst/>
          </a:prstGeom>
          <a:noFill/>
        </p:spPr>
        <p:txBody>
          <a:bodyPr wrap="none" rtlCol="0">
            <a:spAutoFit/>
          </a:bodyPr>
          <a:lstStyle/>
          <a:p>
            <a:r>
              <a:rPr lang="en-CA" dirty="0"/>
              <a:t>Discrete data</a:t>
            </a:r>
          </a:p>
        </p:txBody>
      </p:sp>
      <p:sp>
        <p:nvSpPr>
          <p:cNvPr id="8" name="Slide Number Placeholder 7">
            <a:extLst>
              <a:ext uri="{FF2B5EF4-FFF2-40B4-BE49-F238E27FC236}">
                <a16:creationId xmlns:a16="http://schemas.microsoft.com/office/drawing/2014/main" id="{D8C60032-7891-4F75-948C-EDD5AA9575CF}"/>
              </a:ext>
            </a:extLst>
          </p:cNvPr>
          <p:cNvSpPr>
            <a:spLocks noGrp="1"/>
          </p:cNvSpPr>
          <p:nvPr>
            <p:ph type="sldNum" sz="quarter" idx="12"/>
          </p:nvPr>
        </p:nvSpPr>
        <p:spPr/>
        <p:txBody>
          <a:bodyPr/>
          <a:lstStyle/>
          <a:p>
            <a:fld id="{914CA522-1688-4E7E-A401-39BA881FF08A}" type="slidenum">
              <a:rPr lang="en-CA" smtClean="0"/>
              <a:t>2</a:t>
            </a:fld>
            <a:endParaRPr lang="en-CA"/>
          </a:p>
        </p:txBody>
      </p:sp>
    </p:spTree>
    <p:extLst>
      <p:ext uri="{BB962C8B-B14F-4D97-AF65-F5344CB8AC3E}">
        <p14:creationId xmlns:p14="http://schemas.microsoft.com/office/powerpoint/2010/main" val="392661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191" y="278499"/>
            <a:ext cx="4356770" cy="461665"/>
          </a:xfrm>
          <a:prstGeom prst="rect">
            <a:avLst/>
          </a:prstGeom>
        </p:spPr>
        <p:txBody>
          <a:bodyPr wrap="none">
            <a:spAutoFit/>
          </a:bodyPr>
          <a:lstStyle/>
          <a:p>
            <a:r>
              <a:rPr lang="en-US" sz="2400" dirty="0">
                <a:solidFill>
                  <a:srgbClr val="000000"/>
                </a:solidFill>
                <a:latin typeface="Cambria" panose="02040503050406030204" pitchFamily="18" charset="0"/>
                <a:ea typeface="Times New Roman" panose="02020603050405020304" pitchFamily="18" charset="0"/>
                <a:cs typeface="Arial" panose="020B0604020202020204" pitchFamily="34" charset="0"/>
              </a:rPr>
              <a:t>Example #5: </a:t>
            </a:r>
            <a:r>
              <a:rPr lang="en-CA" sz="2400" dirty="0">
                <a:latin typeface="Cambria" panose="02040503050406030204" pitchFamily="18" charset="0"/>
                <a:ea typeface="Times New Roman" panose="02020603050405020304" pitchFamily="18" charset="0"/>
                <a:cs typeface="Times New Roman" panose="02020603050405020304" pitchFamily="18" charset="0"/>
              </a:rPr>
              <a:t>Calculate the slope</a:t>
            </a:r>
            <a:endParaRPr lang="en-CA" sz="2400" dirty="0"/>
          </a:p>
        </p:txBody>
      </p:sp>
      <p:pic>
        <p:nvPicPr>
          <p:cNvPr id="3" name="Picture 2"/>
          <p:cNvPicPr>
            <a:picLocks noChangeAspect="1"/>
          </p:cNvPicPr>
          <p:nvPr/>
        </p:nvPicPr>
        <p:blipFill rotWithShape="1">
          <a:blip r:embed="rId2"/>
          <a:srcRect l="15618" t="18965" r="18284" b="20443"/>
          <a:stretch/>
        </p:blipFill>
        <p:spPr bwMode="auto">
          <a:xfrm>
            <a:off x="320344" y="725639"/>
            <a:ext cx="5115365" cy="5309678"/>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1E68191-6421-4658-81A6-CB60FB9C0AB8}"/>
                  </a:ext>
                </a:extLst>
              </p:cNvPr>
              <p:cNvSpPr txBox="1"/>
              <p:nvPr/>
            </p:nvSpPr>
            <p:spPr>
              <a:xfrm>
                <a:off x="3738143" y="3142306"/>
                <a:ext cx="774186" cy="615553"/>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𝑟𝑖𝑠𝑒</m:t>
                      </m:r>
                      <m:r>
                        <a:rPr lang="en-CA" sz="2000" b="0" i="1" smtClean="0">
                          <a:latin typeface="Cambria Math" panose="02040503050406030204" pitchFamily="18" charset="0"/>
                        </a:rPr>
                        <m:t>=</m:t>
                      </m:r>
                    </m:oMath>
                  </m:oMathPara>
                </a14:m>
                <a:endParaRPr lang="en-CA"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6000</m:t>
                      </m:r>
                    </m:oMath>
                  </m:oMathPara>
                </a14:m>
                <a:endParaRPr lang="en-CA" sz="2000" dirty="0"/>
              </a:p>
            </p:txBody>
          </p:sp>
        </mc:Choice>
        <mc:Fallback xmlns="">
          <p:sp>
            <p:nvSpPr>
              <p:cNvPr id="5" name="TextBox 4">
                <a:extLst>
                  <a:ext uri="{FF2B5EF4-FFF2-40B4-BE49-F238E27FC236}">
                    <a16:creationId xmlns:a16="http://schemas.microsoft.com/office/drawing/2014/main" id="{21E68191-6421-4658-81A6-CB60FB9C0AB8}"/>
                  </a:ext>
                </a:extLst>
              </p:cNvPr>
              <p:cNvSpPr txBox="1">
                <a:spLocks noRot="1" noChangeAspect="1" noMove="1" noResize="1" noEditPoints="1" noAdjustHandles="1" noChangeArrowheads="1" noChangeShapeType="1" noTextEdit="1"/>
              </p:cNvSpPr>
              <p:nvPr/>
            </p:nvSpPr>
            <p:spPr>
              <a:xfrm>
                <a:off x="3738143" y="3142306"/>
                <a:ext cx="774186" cy="615553"/>
              </a:xfrm>
              <a:prstGeom prst="rect">
                <a:avLst/>
              </a:prstGeom>
              <a:blipFill>
                <a:blip r:embed="rId3"/>
                <a:stretch>
                  <a:fillRect l="-7087" r="-3150" b="-297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C5ED508-5EBA-4559-9B8A-55D9D207CBBB}"/>
                  </a:ext>
                </a:extLst>
              </p:cNvPr>
              <p:cNvSpPr txBox="1"/>
              <p:nvPr/>
            </p:nvSpPr>
            <p:spPr>
              <a:xfrm>
                <a:off x="2864827" y="4150810"/>
                <a:ext cx="1241687" cy="30777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𝑟𝑢𝑛</m:t>
                      </m:r>
                      <m:r>
                        <a:rPr lang="en-CA" sz="2000" b="0" i="1" smtClean="0">
                          <a:latin typeface="Cambria Math" panose="02040503050406030204" pitchFamily="18" charset="0"/>
                        </a:rPr>
                        <m:t>=120</m:t>
                      </m:r>
                    </m:oMath>
                  </m:oMathPara>
                </a14:m>
                <a:endParaRPr lang="en-CA" sz="2000" dirty="0"/>
              </a:p>
            </p:txBody>
          </p:sp>
        </mc:Choice>
        <mc:Fallback xmlns="">
          <p:sp>
            <p:nvSpPr>
              <p:cNvPr id="6" name="TextBox 5">
                <a:extLst>
                  <a:ext uri="{FF2B5EF4-FFF2-40B4-BE49-F238E27FC236}">
                    <a16:creationId xmlns:a16="http://schemas.microsoft.com/office/drawing/2014/main" id="{5C5ED508-5EBA-4559-9B8A-55D9D207CBBB}"/>
                  </a:ext>
                </a:extLst>
              </p:cNvPr>
              <p:cNvSpPr txBox="1">
                <a:spLocks noRot="1" noChangeAspect="1" noMove="1" noResize="1" noEditPoints="1" noAdjustHandles="1" noChangeArrowheads="1" noChangeShapeType="1" noTextEdit="1"/>
              </p:cNvSpPr>
              <p:nvPr/>
            </p:nvSpPr>
            <p:spPr>
              <a:xfrm>
                <a:off x="2864827" y="4150810"/>
                <a:ext cx="1241687" cy="307777"/>
              </a:xfrm>
              <a:prstGeom prst="rect">
                <a:avLst/>
              </a:prstGeom>
              <a:blipFill>
                <a:blip r:embed="rId4"/>
                <a:stretch>
                  <a:fillRect l="-2451" r="-3431" b="-6000"/>
                </a:stretch>
              </a:blipFill>
            </p:spPr>
            <p:txBody>
              <a:bodyPr/>
              <a:lstStyle/>
              <a:p>
                <a:r>
                  <a:rPr lang="en-CA">
                    <a:noFill/>
                  </a:rPr>
                  <a:t> </a:t>
                </a:r>
              </a:p>
            </p:txBody>
          </p:sp>
        </mc:Fallback>
      </mc:AlternateContent>
      <p:cxnSp>
        <p:nvCxnSpPr>
          <p:cNvPr id="7" name="Straight Arrow Connector 6">
            <a:extLst>
              <a:ext uri="{FF2B5EF4-FFF2-40B4-BE49-F238E27FC236}">
                <a16:creationId xmlns:a16="http://schemas.microsoft.com/office/drawing/2014/main" id="{CA71EC24-4582-45B8-882F-6C8832FEFC49}"/>
              </a:ext>
            </a:extLst>
          </p:cNvPr>
          <p:cNvCxnSpPr>
            <a:cxnSpLocks/>
          </p:cNvCxnSpPr>
          <p:nvPr/>
        </p:nvCxnSpPr>
        <p:spPr>
          <a:xfrm>
            <a:off x="2226455" y="4588811"/>
            <a:ext cx="2587672"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8D48860-5B39-4EB6-80BE-CBFDE998DD26}"/>
              </a:ext>
            </a:extLst>
          </p:cNvPr>
          <p:cNvCxnSpPr>
            <a:cxnSpLocks/>
          </p:cNvCxnSpPr>
          <p:nvPr/>
        </p:nvCxnSpPr>
        <p:spPr>
          <a:xfrm flipV="1">
            <a:off x="4783647" y="1982056"/>
            <a:ext cx="0" cy="2606755"/>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F4867E9-7B14-4406-8471-4AA1CB0D2082}"/>
                  </a:ext>
                </a:extLst>
              </p:cNvPr>
              <p:cNvSpPr txBox="1"/>
              <p:nvPr/>
            </p:nvSpPr>
            <p:spPr>
              <a:xfrm>
                <a:off x="5978417" y="421024"/>
                <a:ext cx="1724466" cy="69531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400" b="1" i="1" smtClean="0">
                          <a:solidFill>
                            <a:srgbClr val="0000FF"/>
                          </a:solidFill>
                          <a:latin typeface="Cambria Math" panose="02040503050406030204" pitchFamily="18" charset="0"/>
                        </a:rPr>
                        <m:t>𝒎</m:t>
                      </m:r>
                      <m:r>
                        <a:rPr lang="en-CA" sz="2400" b="1" i="1" smtClean="0">
                          <a:solidFill>
                            <a:srgbClr val="0000FF"/>
                          </a:solidFill>
                          <a:latin typeface="Cambria Math" panose="02040503050406030204" pitchFamily="18" charset="0"/>
                        </a:rPr>
                        <m:t>=</m:t>
                      </m:r>
                      <m:f>
                        <m:fPr>
                          <m:ctrlPr>
                            <a:rPr lang="en-CA" sz="2400" b="1" i="1" smtClean="0">
                              <a:solidFill>
                                <a:srgbClr val="0000FF"/>
                              </a:solidFill>
                              <a:latin typeface="Cambria Math" panose="02040503050406030204" pitchFamily="18" charset="0"/>
                            </a:rPr>
                          </m:ctrlPr>
                        </m:fPr>
                        <m:num>
                          <m:r>
                            <a:rPr lang="en-CA" sz="2400" b="1" i="1" smtClean="0">
                              <a:solidFill>
                                <a:srgbClr val="0000FF"/>
                              </a:solidFill>
                              <a:latin typeface="Cambria Math" panose="02040503050406030204" pitchFamily="18" charset="0"/>
                            </a:rPr>
                            <m:t>𝒓𝒊𝒔𝒆</m:t>
                          </m:r>
                        </m:num>
                        <m:den>
                          <m:r>
                            <a:rPr lang="en-CA" sz="2400" b="1" i="1" smtClean="0">
                              <a:solidFill>
                                <a:srgbClr val="0000FF"/>
                              </a:solidFill>
                              <a:latin typeface="Cambria Math" panose="02040503050406030204" pitchFamily="18" charset="0"/>
                            </a:rPr>
                            <m:t>𝒓𝒖𝒏</m:t>
                          </m:r>
                        </m:den>
                      </m:f>
                    </m:oMath>
                  </m:oMathPara>
                </a14:m>
                <a:endParaRPr lang="en-CA" sz="2400" b="1" dirty="0"/>
              </a:p>
            </p:txBody>
          </p:sp>
        </mc:Choice>
        <mc:Fallback xmlns="">
          <p:sp>
            <p:nvSpPr>
              <p:cNvPr id="11" name="TextBox 10">
                <a:extLst>
                  <a:ext uri="{FF2B5EF4-FFF2-40B4-BE49-F238E27FC236}">
                    <a16:creationId xmlns:a16="http://schemas.microsoft.com/office/drawing/2014/main" id="{9F4867E9-7B14-4406-8471-4AA1CB0D2082}"/>
                  </a:ext>
                </a:extLst>
              </p:cNvPr>
              <p:cNvSpPr txBox="1">
                <a:spLocks noRot="1" noChangeAspect="1" noMove="1" noResize="1" noEditPoints="1" noAdjustHandles="1" noChangeArrowheads="1" noChangeShapeType="1" noTextEdit="1"/>
              </p:cNvSpPr>
              <p:nvPr/>
            </p:nvSpPr>
            <p:spPr>
              <a:xfrm>
                <a:off x="5978417" y="421024"/>
                <a:ext cx="1724466" cy="695319"/>
              </a:xfrm>
              <a:prstGeom prst="rect">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53CEF1A-303B-410E-9C8B-472BC07C531B}"/>
                  </a:ext>
                </a:extLst>
              </p:cNvPr>
              <p:cNvSpPr txBox="1"/>
              <p:nvPr/>
            </p:nvSpPr>
            <p:spPr>
              <a:xfrm>
                <a:off x="5444720" y="1494610"/>
                <a:ext cx="3690301" cy="1432572"/>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CA" sz="2400" b="1" i="1" smtClean="0">
                          <a:solidFill>
                            <a:srgbClr val="0000FF"/>
                          </a:solidFill>
                          <a:latin typeface="Cambria Math" panose="02040503050406030204" pitchFamily="18" charset="0"/>
                        </a:rPr>
                        <m:t>𝒎</m:t>
                      </m:r>
                      <m:r>
                        <a:rPr lang="en-CA" sz="2400" b="1" i="1" smtClean="0">
                          <a:solidFill>
                            <a:srgbClr val="0000FF"/>
                          </a:solidFill>
                          <a:latin typeface="Cambria Math" panose="02040503050406030204" pitchFamily="18" charset="0"/>
                        </a:rPr>
                        <m:t>=</m:t>
                      </m:r>
                      <m:f>
                        <m:fPr>
                          <m:ctrlPr>
                            <a:rPr lang="en-CA" sz="2400" b="1" i="1" smtClean="0">
                              <a:solidFill>
                                <a:srgbClr val="0000FF"/>
                              </a:solidFill>
                              <a:latin typeface="Cambria Math" panose="02040503050406030204" pitchFamily="18" charset="0"/>
                            </a:rPr>
                          </m:ctrlPr>
                        </m:fPr>
                        <m:num>
                          <m:r>
                            <a:rPr lang="en-CA" sz="2400" b="1" i="1" smtClean="0">
                              <a:solidFill>
                                <a:srgbClr val="0000FF"/>
                              </a:solidFill>
                              <a:latin typeface="Cambria Math" panose="02040503050406030204" pitchFamily="18" charset="0"/>
                            </a:rPr>
                            <m:t>𝟔𝟎𝟎𝟎</m:t>
                          </m:r>
                          <m:r>
                            <a:rPr lang="en-CA" sz="2400" b="1" i="1" smtClean="0">
                              <a:solidFill>
                                <a:srgbClr val="0000FF"/>
                              </a:solidFill>
                              <a:latin typeface="Cambria Math" panose="02040503050406030204" pitchFamily="18" charset="0"/>
                            </a:rPr>
                            <m:t> </m:t>
                          </m:r>
                          <m:r>
                            <a:rPr lang="en-CA" sz="2400" b="1" i="1" smtClean="0">
                              <a:solidFill>
                                <a:schemeClr val="tx1"/>
                              </a:solidFill>
                              <a:latin typeface="Cambria Math" panose="02040503050406030204" pitchFamily="18" charset="0"/>
                            </a:rPr>
                            <m:t>𝑳</m:t>
                          </m:r>
                        </m:num>
                        <m:den>
                          <m:r>
                            <a:rPr lang="en-CA" sz="2400" b="1" i="1" smtClean="0">
                              <a:solidFill>
                                <a:srgbClr val="0000FF"/>
                              </a:solidFill>
                              <a:latin typeface="Cambria Math" panose="02040503050406030204" pitchFamily="18" charset="0"/>
                            </a:rPr>
                            <m:t>𝟏𝟐𝟎</m:t>
                          </m:r>
                          <m:r>
                            <a:rPr lang="en-CA" sz="2400" b="1" i="1" smtClean="0">
                              <a:solidFill>
                                <a:srgbClr val="0000FF"/>
                              </a:solidFill>
                              <a:latin typeface="Cambria Math" panose="02040503050406030204" pitchFamily="18" charset="0"/>
                            </a:rPr>
                            <m:t> </m:t>
                          </m:r>
                          <m:r>
                            <a:rPr lang="en-CA" sz="2400" b="1" i="1" smtClean="0">
                              <a:solidFill>
                                <a:schemeClr val="tx1"/>
                              </a:solidFill>
                              <a:latin typeface="Cambria Math" panose="02040503050406030204" pitchFamily="18" charset="0"/>
                            </a:rPr>
                            <m:t>𝒎𝒊𝒏</m:t>
                          </m:r>
                        </m:den>
                      </m:f>
                    </m:oMath>
                  </m:oMathPara>
                </a14:m>
                <a:endParaRPr lang="en-CA" sz="2400" b="1" i="1" dirty="0">
                  <a:solidFill>
                    <a:srgbClr val="0000FF"/>
                  </a:solidFill>
                  <a:latin typeface="Cambria Math" panose="02040503050406030204" pitchFamily="18" charset="0"/>
                </a:endParaRPr>
              </a:p>
              <a:p>
                <a:endParaRPr lang="en-CA" sz="2400" b="1" i="1" dirty="0">
                  <a:solidFill>
                    <a:srgbClr val="0000FF"/>
                  </a:solidFill>
                  <a:latin typeface="Cambria Math" panose="02040503050406030204" pitchFamily="18" charset="0"/>
                </a:endParaRPr>
              </a:p>
              <a:p>
                <a:r>
                  <a:rPr lang="en-CA" sz="2400" b="1" i="1" dirty="0">
                    <a:solidFill>
                      <a:srgbClr val="0000FF"/>
                    </a:solidFill>
                    <a:latin typeface="Cambria Math" panose="02040503050406030204" pitchFamily="18" charset="0"/>
                  </a:rPr>
                  <a:t>     </a:t>
                </a:r>
                <a14:m>
                  <m:oMath xmlns:m="http://schemas.openxmlformats.org/officeDocument/2006/math">
                    <m:r>
                      <a:rPr lang="en-CA" sz="2400" b="1" i="1" smtClean="0">
                        <a:solidFill>
                          <a:srgbClr val="0000FF"/>
                        </a:solidFill>
                        <a:latin typeface="Cambria Math" panose="02040503050406030204" pitchFamily="18" charset="0"/>
                      </a:rPr>
                      <m:t>=</m:t>
                    </m:r>
                    <m:r>
                      <a:rPr lang="en-CA" sz="2400" b="1" i="1" smtClean="0">
                        <a:solidFill>
                          <a:srgbClr val="0000FF"/>
                        </a:solidFill>
                        <a:latin typeface="Cambria Math" panose="02040503050406030204" pitchFamily="18" charset="0"/>
                      </a:rPr>
                      <m:t>𝟓𝟎</m:t>
                    </m:r>
                    <m:r>
                      <a:rPr lang="en-CA" sz="2400" b="1" i="1" smtClean="0">
                        <a:solidFill>
                          <a:srgbClr val="0000FF"/>
                        </a:solidFill>
                        <a:latin typeface="Cambria Math" panose="02040503050406030204" pitchFamily="18" charset="0"/>
                      </a:rPr>
                      <m:t> </m:t>
                    </m:r>
                    <m:r>
                      <a:rPr lang="en-CA" sz="2400" b="1" i="1" smtClean="0">
                        <a:solidFill>
                          <a:schemeClr val="tx1"/>
                        </a:solidFill>
                        <a:latin typeface="Cambria Math" panose="02040503050406030204" pitchFamily="18" charset="0"/>
                      </a:rPr>
                      <m:t>𝑳</m:t>
                    </m:r>
                    <m:r>
                      <a:rPr lang="en-CA" sz="2400" b="1" i="1" smtClean="0">
                        <a:solidFill>
                          <a:schemeClr val="tx1"/>
                        </a:solidFill>
                        <a:latin typeface="Cambria Math" panose="02040503050406030204" pitchFamily="18" charset="0"/>
                      </a:rPr>
                      <m:t>/</m:t>
                    </m:r>
                    <m:r>
                      <a:rPr lang="en-CA" sz="2400" b="1" i="1" smtClean="0">
                        <a:solidFill>
                          <a:schemeClr val="tx1"/>
                        </a:solidFill>
                        <a:latin typeface="Cambria Math" panose="02040503050406030204" pitchFamily="18" charset="0"/>
                      </a:rPr>
                      <m:t>𝒎𝒊𝒏</m:t>
                    </m:r>
                  </m:oMath>
                </a14:m>
                <a:endParaRPr lang="en-CA" sz="2400" b="1" dirty="0"/>
              </a:p>
            </p:txBody>
          </p:sp>
        </mc:Choice>
        <mc:Fallback xmlns="">
          <p:sp>
            <p:nvSpPr>
              <p:cNvPr id="12" name="TextBox 11">
                <a:extLst>
                  <a:ext uri="{FF2B5EF4-FFF2-40B4-BE49-F238E27FC236}">
                    <a16:creationId xmlns:a16="http://schemas.microsoft.com/office/drawing/2014/main" id="{153CEF1A-303B-410E-9C8B-472BC07C531B}"/>
                  </a:ext>
                </a:extLst>
              </p:cNvPr>
              <p:cNvSpPr txBox="1">
                <a:spLocks noRot="1" noChangeAspect="1" noMove="1" noResize="1" noEditPoints="1" noAdjustHandles="1" noChangeArrowheads="1" noChangeShapeType="1" noTextEdit="1"/>
              </p:cNvSpPr>
              <p:nvPr/>
            </p:nvSpPr>
            <p:spPr>
              <a:xfrm>
                <a:off x="5444720" y="1494610"/>
                <a:ext cx="3690301" cy="1432572"/>
              </a:xfrm>
              <a:prstGeom prst="rect">
                <a:avLst/>
              </a:prstGeom>
              <a:blipFill>
                <a:blip r:embed="rId6"/>
                <a:stretch>
                  <a:fillRect b="-851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0EF5281-5E67-4DCD-8407-17741E77D3B7}"/>
                  </a:ext>
                </a:extLst>
              </p:cNvPr>
              <p:cNvSpPr txBox="1"/>
              <p:nvPr/>
            </p:nvSpPr>
            <p:spPr>
              <a:xfrm>
                <a:off x="2878026" y="3927113"/>
                <a:ext cx="128830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1" i="1" smtClean="0">
                          <a:solidFill>
                            <a:srgbClr val="FF0000"/>
                          </a:solidFill>
                          <a:latin typeface="Cambria Math" panose="02040503050406030204" pitchFamily="18" charset="0"/>
                        </a:rPr>
                        <m:t>(</m:t>
                      </m:r>
                      <m:r>
                        <a:rPr lang="en-CA" sz="2000" b="1" i="1" smtClean="0">
                          <a:solidFill>
                            <a:srgbClr val="FF0000"/>
                          </a:solidFill>
                          <a:latin typeface="Cambria Math" panose="02040503050406030204" pitchFamily="18" charset="0"/>
                        </a:rPr>
                        <m:t>𝟐𝟎</m:t>
                      </m:r>
                      <m:r>
                        <a:rPr lang="en-CA" sz="2000" b="1" i="1" smtClean="0">
                          <a:solidFill>
                            <a:srgbClr val="FF0000"/>
                          </a:solidFill>
                          <a:latin typeface="Cambria Math" panose="02040503050406030204" pitchFamily="18" charset="0"/>
                        </a:rPr>
                        <m:t>, </m:t>
                      </m:r>
                      <m:r>
                        <a:rPr lang="en-CA" sz="2000" b="1" i="1" smtClean="0">
                          <a:solidFill>
                            <a:srgbClr val="FF0000"/>
                          </a:solidFill>
                          <a:latin typeface="Cambria Math" panose="02040503050406030204" pitchFamily="18" charset="0"/>
                        </a:rPr>
                        <m:t>𝟏𝟎𝟎𝟎</m:t>
                      </m:r>
                      <m:r>
                        <a:rPr lang="en-CA" sz="2000" b="1" i="1" smtClean="0">
                          <a:solidFill>
                            <a:srgbClr val="FF0000"/>
                          </a:solidFill>
                          <a:latin typeface="Cambria Math" panose="02040503050406030204" pitchFamily="18" charset="0"/>
                        </a:rPr>
                        <m:t>)</m:t>
                      </m:r>
                    </m:oMath>
                  </m:oMathPara>
                </a14:m>
                <a:endParaRPr lang="en-CA" sz="2000" b="1" dirty="0">
                  <a:solidFill>
                    <a:srgbClr val="FF0000"/>
                  </a:solidFill>
                </a:endParaRPr>
              </a:p>
            </p:txBody>
          </p:sp>
        </mc:Choice>
        <mc:Fallback xmlns="">
          <p:sp>
            <p:nvSpPr>
              <p:cNvPr id="13" name="TextBox 12">
                <a:extLst>
                  <a:ext uri="{FF2B5EF4-FFF2-40B4-BE49-F238E27FC236}">
                    <a16:creationId xmlns:a16="http://schemas.microsoft.com/office/drawing/2014/main" id="{40EF5281-5E67-4DCD-8407-17741E77D3B7}"/>
                  </a:ext>
                </a:extLst>
              </p:cNvPr>
              <p:cNvSpPr txBox="1">
                <a:spLocks noRot="1" noChangeAspect="1" noMove="1" noResize="1" noEditPoints="1" noAdjustHandles="1" noChangeArrowheads="1" noChangeShapeType="1" noTextEdit="1"/>
              </p:cNvSpPr>
              <p:nvPr/>
            </p:nvSpPr>
            <p:spPr>
              <a:xfrm>
                <a:off x="2878026" y="3927113"/>
                <a:ext cx="1288301" cy="307777"/>
              </a:xfrm>
              <a:prstGeom prst="rect">
                <a:avLst/>
              </a:prstGeom>
              <a:blipFill>
                <a:blip r:embed="rId7"/>
                <a:stretch>
                  <a:fillRect l="-6635" t="-1961" r="-6635" b="-3333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0D0585B-AE2F-4119-87C7-4AF1D0DEA102}"/>
                  </a:ext>
                </a:extLst>
              </p:cNvPr>
              <p:cNvSpPr txBox="1"/>
              <p:nvPr/>
            </p:nvSpPr>
            <p:spPr>
              <a:xfrm>
                <a:off x="2517576" y="2630725"/>
                <a:ext cx="128830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1" i="1" smtClean="0">
                          <a:solidFill>
                            <a:srgbClr val="FF0000"/>
                          </a:solidFill>
                          <a:latin typeface="Cambria Math" panose="02040503050406030204" pitchFamily="18" charset="0"/>
                        </a:rPr>
                        <m:t>(</m:t>
                      </m:r>
                      <m:r>
                        <a:rPr lang="en-CA" sz="2000" b="1" i="1" smtClean="0">
                          <a:solidFill>
                            <a:srgbClr val="FF0000"/>
                          </a:solidFill>
                          <a:latin typeface="Cambria Math" panose="02040503050406030204" pitchFamily="18" charset="0"/>
                        </a:rPr>
                        <m:t>𝟖𝟎</m:t>
                      </m:r>
                      <m:r>
                        <a:rPr lang="en-CA" sz="2000" b="1" i="1" smtClean="0">
                          <a:solidFill>
                            <a:srgbClr val="FF0000"/>
                          </a:solidFill>
                          <a:latin typeface="Cambria Math" panose="02040503050406030204" pitchFamily="18" charset="0"/>
                        </a:rPr>
                        <m:t>, </m:t>
                      </m:r>
                      <m:r>
                        <a:rPr lang="en-CA" sz="2000" b="1" i="1" smtClean="0">
                          <a:solidFill>
                            <a:srgbClr val="FF0000"/>
                          </a:solidFill>
                          <a:latin typeface="Cambria Math" panose="02040503050406030204" pitchFamily="18" charset="0"/>
                        </a:rPr>
                        <m:t>𝟒𝟎𝟎𝟎</m:t>
                      </m:r>
                      <m:r>
                        <a:rPr lang="en-CA" sz="2000" b="1" i="1" smtClean="0">
                          <a:solidFill>
                            <a:srgbClr val="FF0000"/>
                          </a:solidFill>
                          <a:latin typeface="Cambria Math" panose="02040503050406030204" pitchFamily="18" charset="0"/>
                        </a:rPr>
                        <m:t>)</m:t>
                      </m:r>
                    </m:oMath>
                  </m:oMathPara>
                </a14:m>
                <a:endParaRPr lang="en-CA" sz="2000" b="1" dirty="0">
                  <a:solidFill>
                    <a:srgbClr val="FF0000"/>
                  </a:solidFill>
                </a:endParaRPr>
              </a:p>
            </p:txBody>
          </p:sp>
        </mc:Choice>
        <mc:Fallback xmlns="">
          <p:sp>
            <p:nvSpPr>
              <p:cNvPr id="14" name="TextBox 13">
                <a:extLst>
                  <a:ext uri="{FF2B5EF4-FFF2-40B4-BE49-F238E27FC236}">
                    <a16:creationId xmlns:a16="http://schemas.microsoft.com/office/drawing/2014/main" id="{E0D0585B-AE2F-4119-87C7-4AF1D0DEA102}"/>
                  </a:ext>
                </a:extLst>
              </p:cNvPr>
              <p:cNvSpPr txBox="1">
                <a:spLocks noRot="1" noChangeAspect="1" noMove="1" noResize="1" noEditPoints="1" noAdjustHandles="1" noChangeArrowheads="1" noChangeShapeType="1" noTextEdit="1"/>
              </p:cNvSpPr>
              <p:nvPr/>
            </p:nvSpPr>
            <p:spPr>
              <a:xfrm>
                <a:off x="2517576" y="2630725"/>
                <a:ext cx="1288301" cy="307777"/>
              </a:xfrm>
              <a:prstGeom prst="rect">
                <a:avLst/>
              </a:prstGeom>
              <a:blipFill>
                <a:blip r:embed="rId8"/>
                <a:stretch>
                  <a:fillRect l="-6635" t="-4000" r="-6635" b="-36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4369349-037C-4010-A956-AAE3C972ED81}"/>
                  </a:ext>
                </a:extLst>
              </p:cNvPr>
              <p:cNvSpPr txBox="1"/>
              <p:nvPr/>
            </p:nvSpPr>
            <p:spPr>
              <a:xfrm>
                <a:off x="5871879" y="3182702"/>
                <a:ext cx="1724466" cy="698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400" b="1" i="1" smtClean="0">
                          <a:solidFill>
                            <a:srgbClr val="FF0000"/>
                          </a:solidFill>
                          <a:latin typeface="Cambria Math" panose="02040503050406030204" pitchFamily="18" charset="0"/>
                        </a:rPr>
                        <m:t>𝒎</m:t>
                      </m:r>
                      <m:r>
                        <a:rPr lang="en-CA" sz="2400" b="1" i="1" smtClean="0">
                          <a:solidFill>
                            <a:srgbClr val="FF0000"/>
                          </a:solidFill>
                          <a:latin typeface="Cambria Math" panose="02040503050406030204" pitchFamily="18" charset="0"/>
                        </a:rPr>
                        <m:t>=</m:t>
                      </m:r>
                      <m:f>
                        <m:fPr>
                          <m:ctrlPr>
                            <a:rPr lang="en-CA" sz="2400" b="1" i="1" smtClean="0">
                              <a:solidFill>
                                <a:srgbClr val="FF0000"/>
                              </a:solidFill>
                              <a:latin typeface="Cambria Math" panose="02040503050406030204" pitchFamily="18" charset="0"/>
                            </a:rPr>
                          </m:ctrlPr>
                        </m:fPr>
                        <m:num>
                          <m:sSub>
                            <m:sSubPr>
                              <m:ctrlPr>
                                <a:rPr lang="en-CA" sz="2400" b="1" i="1" smtClean="0">
                                  <a:solidFill>
                                    <a:srgbClr val="FF0000"/>
                                  </a:solidFill>
                                  <a:latin typeface="Cambria Math" panose="02040503050406030204" pitchFamily="18" charset="0"/>
                                </a:rPr>
                              </m:ctrlPr>
                            </m:sSubPr>
                            <m:e>
                              <m:r>
                                <a:rPr lang="en-CA" sz="2400" b="1" i="1" smtClean="0">
                                  <a:solidFill>
                                    <a:srgbClr val="FF0000"/>
                                  </a:solidFill>
                                  <a:latin typeface="Cambria Math" panose="02040503050406030204" pitchFamily="18" charset="0"/>
                                </a:rPr>
                                <m:t>𝒚</m:t>
                              </m:r>
                            </m:e>
                            <m:sub>
                              <m:r>
                                <a:rPr lang="en-CA" sz="2400" b="1" i="1" smtClean="0">
                                  <a:solidFill>
                                    <a:srgbClr val="FF0000"/>
                                  </a:solidFill>
                                  <a:latin typeface="Cambria Math" panose="02040503050406030204" pitchFamily="18" charset="0"/>
                                </a:rPr>
                                <m:t>𝟐</m:t>
                              </m:r>
                            </m:sub>
                          </m:sSub>
                          <m:r>
                            <a:rPr lang="en-CA" sz="2400" b="1" i="1" smtClean="0">
                              <a:solidFill>
                                <a:srgbClr val="FF0000"/>
                              </a:solidFill>
                              <a:latin typeface="Cambria Math" panose="02040503050406030204" pitchFamily="18" charset="0"/>
                            </a:rPr>
                            <m:t>−</m:t>
                          </m:r>
                          <m:sSub>
                            <m:sSubPr>
                              <m:ctrlPr>
                                <a:rPr lang="en-CA" sz="2400" b="1" i="1" smtClean="0">
                                  <a:solidFill>
                                    <a:srgbClr val="FF0000"/>
                                  </a:solidFill>
                                  <a:latin typeface="Cambria Math" panose="02040503050406030204" pitchFamily="18" charset="0"/>
                                </a:rPr>
                              </m:ctrlPr>
                            </m:sSubPr>
                            <m:e>
                              <m:r>
                                <a:rPr lang="en-CA" sz="2400" b="1" i="1" smtClean="0">
                                  <a:solidFill>
                                    <a:srgbClr val="FF0000"/>
                                  </a:solidFill>
                                  <a:latin typeface="Cambria Math" panose="02040503050406030204" pitchFamily="18" charset="0"/>
                                </a:rPr>
                                <m:t>𝒚</m:t>
                              </m:r>
                            </m:e>
                            <m:sub>
                              <m:r>
                                <a:rPr lang="en-CA" sz="2400" b="1" i="1" smtClean="0">
                                  <a:solidFill>
                                    <a:srgbClr val="FF0000"/>
                                  </a:solidFill>
                                  <a:latin typeface="Cambria Math" panose="02040503050406030204" pitchFamily="18" charset="0"/>
                                </a:rPr>
                                <m:t>𝟏</m:t>
                              </m:r>
                            </m:sub>
                          </m:sSub>
                        </m:num>
                        <m:den>
                          <m:sSub>
                            <m:sSubPr>
                              <m:ctrlPr>
                                <a:rPr lang="en-CA" sz="2400" b="1" i="1">
                                  <a:solidFill>
                                    <a:srgbClr val="FF0000"/>
                                  </a:solidFill>
                                  <a:latin typeface="Cambria Math" panose="02040503050406030204" pitchFamily="18" charset="0"/>
                                </a:rPr>
                              </m:ctrlPr>
                            </m:sSubPr>
                            <m:e>
                              <m:r>
                                <a:rPr lang="en-CA" sz="2400" b="1" i="1" smtClean="0">
                                  <a:solidFill>
                                    <a:srgbClr val="FF0000"/>
                                  </a:solidFill>
                                  <a:latin typeface="Cambria Math" panose="02040503050406030204" pitchFamily="18" charset="0"/>
                                </a:rPr>
                                <m:t>𝒙</m:t>
                              </m:r>
                            </m:e>
                            <m:sub>
                              <m:r>
                                <a:rPr lang="en-CA" sz="2400" b="1" i="1">
                                  <a:solidFill>
                                    <a:srgbClr val="FF0000"/>
                                  </a:solidFill>
                                  <a:latin typeface="Cambria Math" panose="02040503050406030204" pitchFamily="18" charset="0"/>
                                </a:rPr>
                                <m:t>𝟐</m:t>
                              </m:r>
                            </m:sub>
                          </m:sSub>
                          <m:r>
                            <a:rPr lang="en-CA" sz="2400" b="1" i="1">
                              <a:solidFill>
                                <a:srgbClr val="FF0000"/>
                              </a:solidFill>
                              <a:latin typeface="Cambria Math" panose="02040503050406030204" pitchFamily="18" charset="0"/>
                            </a:rPr>
                            <m:t>−</m:t>
                          </m:r>
                          <m:sSub>
                            <m:sSubPr>
                              <m:ctrlPr>
                                <a:rPr lang="en-CA" sz="2400" b="1" i="1">
                                  <a:solidFill>
                                    <a:srgbClr val="FF0000"/>
                                  </a:solidFill>
                                  <a:latin typeface="Cambria Math" panose="02040503050406030204" pitchFamily="18" charset="0"/>
                                </a:rPr>
                              </m:ctrlPr>
                            </m:sSubPr>
                            <m:e>
                              <m:r>
                                <a:rPr lang="en-CA" sz="2400" b="1" i="1" smtClean="0">
                                  <a:solidFill>
                                    <a:srgbClr val="FF0000"/>
                                  </a:solidFill>
                                  <a:latin typeface="Cambria Math" panose="02040503050406030204" pitchFamily="18" charset="0"/>
                                </a:rPr>
                                <m:t>𝒙</m:t>
                              </m:r>
                            </m:e>
                            <m:sub>
                              <m:r>
                                <a:rPr lang="en-CA" sz="2400" b="1" i="1">
                                  <a:solidFill>
                                    <a:srgbClr val="FF0000"/>
                                  </a:solidFill>
                                  <a:latin typeface="Cambria Math" panose="02040503050406030204" pitchFamily="18" charset="0"/>
                                </a:rPr>
                                <m:t>𝟏</m:t>
                              </m:r>
                            </m:sub>
                          </m:sSub>
                        </m:den>
                      </m:f>
                    </m:oMath>
                  </m:oMathPara>
                </a14:m>
                <a:endParaRPr lang="en-CA" sz="2400" b="1" dirty="0"/>
              </a:p>
            </p:txBody>
          </p:sp>
        </mc:Choice>
        <mc:Fallback xmlns="">
          <p:sp>
            <p:nvSpPr>
              <p:cNvPr id="15" name="TextBox 14">
                <a:extLst>
                  <a:ext uri="{FF2B5EF4-FFF2-40B4-BE49-F238E27FC236}">
                    <a16:creationId xmlns:a16="http://schemas.microsoft.com/office/drawing/2014/main" id="{84369349-037C-4010-A956-AAE3C972ED81}"/>
                  </a:ext>
                </a:extLst>
              </p:cNvPr>
              <p:cNvSpPr txBox="1">
                <a:spLocks noRot="1" noChangeAspect="1" noMove="1" noResize="1" noEditPoints="1" noAdjustHandles="1" noChangeArrowheads="1" noChangeShapeType="1" noTextEdit="1"/>
              </p:cNvSpPr>
              <p:nvPr/>
            </p:nvSpPr>
            <p:spPr>
              <a:xfrm>
                <a:off x="5871879" y="3182702"/>
                <a:ext cx="1724466" cy="698268"/>
              </a:xfrm>
              <a:prstGeom prst="rect">
                <a:avLst/>
              </a:prstGeom>
              <a:blipFill>
                <a:blip r:embed="rId9"/>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3878803-F03E-4ACB-BE83-18CA3A4AB61D}"/>
                  </a:ext>
                </a:extLst>
              </p:cNvPr>
              <p:cNvSpPr txBox="1"/>
              <p:nvPr/>
            </p:nvSpPr>
            <p:spPr>
              <a:xfrm>
                <a:off x="5553844" y="4259237"/>
                <a:ext cx="3293363" cy="694036"/>
              </a:xfrm>
              <a:prstGeom prst="rect">
                <a:avLst/>
              </a:prstGeom>
              <a:noFill/>
              <a:ln>
                <a:noFill/>
              </a:ln>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CA" sz="2400" b="1" i="1" smtClean="0">
                          <a:solidFill>
                            <a:srgbClr val="FF0000"/>
                          </a:solidFill>
                          <a:latin typeface="Cambria Math" panose="02040503050406030204" pitchFamily="18" charset="0"/>
                        </a:rPr>
                        <m:t>𝒎</m:t>
                      </m:r>
                      <m:r>
                        <a:rPr lang="en-CA" sz="2400" b="1" i="1" smtClean="0">
                          <a:solidFill>
                            <a:srgbClr val="FF0000"/>
                          </a:solidFill>
                          <a:latin typeface="Cambria Math" panose="02040503050406030204" pitchFamily="18" charset="0"/>
                        </a:rPr>
                        <m:t>=</m:t>
                      </m:r>
                      <m:f>
                        <m:fPr>
                          <m:ctrlPr>
                            <a:rPr lang="en-CA" sz="2400" b="1" i="1" smtClean="0">
                              <a:solidFill>
                                <a:srgbClr val="FF0000"/>
                              </a:solidFill>
                              <a:latin typeface="Cambria Math" panose="02040503050406030204" pitchFamily="18" charset="0"/>
                            </a:rPr>
                          </m:ctrlPr>
                        </m:fPr>
                        <m:num>
                          <m:r>
                            <a:rPr lang="en-CA" sz="2400" b="1" i="1" smtClean="0">
                              <a:solidFill>
                                <a:srgbClr val="FF0000"/>
                              </a:solidFill>
                              <a:latin typeface="Cambria Math" panose="02040503050406030204" pitchFamily="18" charset="0"/>
                            </a:rPr>
                            <m:t>𝟒𝟎𝟎𝟎</m:t>
                          </m:r>
                          <m:r>
                            <a:rPr lang="en-CA" sz="2400" b="1" i="1" smtClean="0">
                              <a:solidFill>
                                <a:schemeClr val="tx1"/>
                              </a:solidFill>
                              <a:latin typeface="Cambria Math" panose="02040503050406030204" pitchFamily="18" charset="0"/>
                            </a:rPr>
                            <m:t>𝑳</m:t>
                          </m:r>
                          <m:r>
                            <a:rPr lang="en-CA" sz="2400" b="1" i="1" smtClean="0">
                              <a:solidFill>
                                <a:srgbClr val="FF0000"/>
                              </a:solidFill>
                              <a:latin typeface="Cambria Math" panose="02040503050406030204" pitchFamily="18" charset="0"/>
                            </a:rPr>
                            <m:t>−</m:t>
                          </m:r>
                          <m:r>
                            <a:rPr lang="en-CA" sz="2400" b="1" i="1" smtClean="0">
                              <a:solidFill>
                                <a:srgbClr val="FF0000"/>
                              </a:solidFill>
                              <a:latin typeface="Cambria Math" panose="02040503050406030204" pitchFamily="18" charset="0"/>
                            </a:rPr>
                            <m:t>𝟏𝟎𝟎𝟎</m:t>
                          </m:r>
                          <m:r>
                            <a:rPr lang="en-CA" sz="2400" b="1" i="1" smtClean="0">
                              <a:solidFill>
                                <a:schemeClr val="tx1"/>
                              </a:solidFill>
                              <a:latin typeface="Cambria Math" panose="02040503050406030204" pitchFamily="18" charset="0"/>
                            </a:rPr>
                            <m:t>𝑳</m:t>
                          </m:r>
                        </m:num>
                        <m:den>
                          <m:r>
                            <a:rPr lang="en-CA" sz="2400" b="1" i="1" smtClean="0">
                              <a:solidFill>
                                <a:srgbClr val="FF0000"/>
                              </a:solidFill>
                              <a:latin typeface="Cambria Math" panose="02040503050406030204" pitchFamily="18" charset="0"/>
                            </a:rPr>
                            <m:t>𝟖𝟎</m:t>
                          </m:r>
                          <m:r>
                            <a:rPr lang="en-CA" sz="2400" b="1" i="1" smtClean="0">
                              <a:solidFill>
                                <a:schemeClr val="tx1"/>
                              </a:solidFill>
                              <a:latin typeface="Cambria Math" panose="02040503050406030204" pitchFamily="18" charset="0"/>
                            </a:rPr>
                            <m:t>𝒎𝒊</m:t>
                          </m:r>
                          <m:r>
                            <a:rPr lang="en-CA" sz="2400" b="1" i="1" smtClean="0">
                              <a:solidFill>
                                <a:srgbClr val="FF0000"/>
                              </a:solidFill>
                              <a:latin typeface="Cambria Math" panose="02040503050406030204" pitchFamily="18" charset="0"/>
                            </a:rPr>
                            <m:t>𝒏</m:t>
                          </m:r>
                          <m:r>
                            <a:rPr lang="en-CA" sz="2400" b="1" i="1" smtClean="0">
                              <a:solidFill>
                                <a:srgbClr val="FF0000"/>
                              </a:solidFill>
                              <a:latin typeface="Cambria Math" panose="02040503050406030204" pitchFamily="18" charset="0"/>
                            </a:rPr>
                            <m:t>−</m:t>
                          </m:r>
                          <m:r>
                            <a:rPr lang="en-CA" sz="2400" b="1" i="1" smtClean="0">
                              <a:solidFill>
                                <a:srgbClr val="FF0000"/>
                              </a:solidFill>
                              <a:latin typeface="Cambria Math" panose="02040503050406030204" pitchFamily="18" charset="0"/>
                            </a:rPr>
                            <m:t>𝟐𝟎</m:t>
                          </m:r>
                          <m:r>
                            <a:rPr lang="en-CA" sz="2400" b="1" i="1" smtClean="0">
                              <a:solidFill>
                                <a:schemeClr val="tx1"/>
                              </a:solidFill>
                              <a:latin typeface="Cambria Math" panose="02040503050406030204" pitchFamily="18" charset="0"/>
                            </a:rPr>
                            <m:t>𝒎𝒊𝒏</m:t>
                          </m:r>
                        </m:den>
                      </m:f>
                    </m:oMath>
                  </m:oMathPara>
                </a14:m>
                <a:endParaRPr lang="en-CA" sz="2400" b="1" dirty="0"/>
              </a:p>
            </p:txBody>
          </p:sp>
        </mc:Choice>
        <mc:Fallback xmlns="">
          <p:sp>
            <p:nvSpPr>
              <p:cNvPr id="16" name="TextBox 15">
                <a:extLst>
                  <a:ext uri="{FF2B5EF4-FFF2-40B4-BE49-F238E27FC236}">
                    <a16:creationId xmlns:a16="http://schemas.microsoft.com/office/drawing/2014/main" id="{43878803-F03E-4ACB-BE83-18CA3A4AB61D}"/>
                  </a:ext>
                </a:extLst>
              </p:cNvPr>
              <p:cNvSpPr txBox="1">
                <a:spLocks noRot="1" noChangeAspect="1" noMove="1" noResize="1" noEditPoints="1" noAdjustHandles="1" noChangeArrowheads="1" noChangeShapeType="1" noTextEdit="1"/>
              </p:cNvSpPr>
              <p:nvPr/>
            </p:nvSpPr>
            <p:spPr>
              <a:xfrm>
                <a:off x="5553844" y="4259237"/>
                <a:ext cx="3293363" cy="694036"/>
              </a:xfrm>
              <a:prstGeom prst="rect">
                <a:avLst/>
              </a:prstGeom>
              <a:blipFill>
                <a:blip r:embed="rId10"/>
                <a:stretch>
                  <a:fillRect/>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DC23B87D-5B4B-4145-8235-182DECFB6B83}"/>
                  </a:ext>
                </a:extLst>
              </p:cNvPr>
              <p:cNvSpPr/>
              <p:nvPr/>
            </p:nvSpPr>
            <p:spPr>
              <a:xfrm>
                <a:off x="5265974" y="5303075"/>
                <a:ext cx="3690301" cy="78624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CA" sz="2400" b="1" i="1" smtClean="0">
                          <a:solidFill>
                            <a:srgbClr val="FF0000"/>
                          </a:solidFill>
                          <a:latin typeface="Cambria Math" panose="02040503050406030204" pitchFamily="18" charset="0"/>
                        </a:rPr>
                        <m:t>=</m:t>
                      </m:r>
                      <m:f>
                        <m:fPr>
                          <m:ctrlPr>
                            <a:rPr lang="en-CA" sz="2400" b="1" i="1">
                              <a:solidFill>
                                <a:srgbClr val="FF0000"/>
                              </a:solidFill>
                              <a:latin typeface="Cambria Math" panose="02040503050406030204" pitchFamily="18" charset="0"/>
                            </a:rPr>
                          </m:ctrlPr>
                        </m:fPr>
                        <m:num>
                          <m:r>
                            <a:rPr lang="en-CA" sz="2400" b="1" i="1" smtClean="0">
                              <a:solidFill>
                                <a:srgbClr val="FF0000"/>
                              </a:solidFill>
                              <a:latin typeface="Cambria Math" panose="02040503050406030204" pitchFamily="18" charset="0"/>
                            </a:rPr>
                            <m:t>𝟑𝟎𝟎𝟎</m:t>
                          </m:r>
                          <m:r>
                            <a:rPr lang="en-CA" sz="2400" b="1" i="1" smtClean="0">
                              <a:solidFill>
                                <a:srgbClr val="FF0000"/>
                              </a:solidFill>
                              <a:latin typeface="Cambria Math" panose="02040503050406030204" pitchFamily="18" charset="0"/>
                            </a:rPr>
                            <m:t> </m:t>
                          </m:r>
                          <m:r>
                            <a:rPr lang="en-CA" sz="2400" b="1" i="1" smtClean="0">
                              <a:solidFill>
                                <a:schemeClr val="tx1"/>
                              </a:solidFill>
                              <a:latin typeface="Cambria Math" panose="02040503050406030204" pitchFamily="18" charset="0"/>
                            </a:rPr>
                            <m:t>𝑳</m:t>
                          </m:r>
                        </m:num>
                        <m:den>
                          <m:r>
                            <a:rPr lang="en-CA" sz="2400" b="1" i="1" smtClean="0">
                              <a:solidFill>
                                <a:srgbClr val="FF0000"/>
                              </a:solidFill>
                              <a:latin typeface="Cambria Math" panose="02040503050406030204" pitchFamily="18" charset="0"/>
                            </a:rPr>
                            <m:t>𝟔</m:t>
                          </m:r>
                          <m:r>
                            <a:rPr lang="en-CA" sz="2400" b="1" i="1">
                              <a:solidFill>
                                <a:srgbClr val="FF0000"/>
                              </a:solidFill>
                              <a:latin typeface="Cambria Math" panose="02040503050406030204" pitchFamily="18" charset="0"/>
                            </a:rPr>
                            <m:t>𝟎</m:t>
                          </m:r>
                          <m:r>
                            <a:rPr lang="en-CA" sz="2400" b="1" i="1" smtClean="0">
                              <a:solidFill>
                                <a:srgbClr val="FF0000"/>
                              </a:solidFill>
                              <a:latin typeface="Cambria Math" panose="02040503050406030204" pitchFamily="18" charset="0"/>
                            </a:rPr>
                            <m:t> </m:t>
                          </m:r>
                          <m:r>
                            <a:rPr lang="en-CA" sz="2400" b="1" i="1" smtClean="0">
                              <a:solidFill>
                                <a:schemeClr val="tx1"/>
                              </a:solidFill>
                              <a:latin typeface="Cambria Math" panose="02040503050406030204" pitchFamily="18" charset="0"/>
                            </a:rPr>
                            <m:t>𝒎𝒊𝒏</m:t>
                          </m:r>
                        </m:den>
                      </m:f>
                      <m:r>
                        <a:rPr lang="en-CA" sz="2400" b="1" i="1" smtClean="0">
                          <a:solidFill>
                            <a:srgbClr val="FF0000"/>
                          </a:solidFill>
                          <a:latin typeface="Cambria Math" panose="02040503050406030204" pitchFamily="18" charset="0"/>
                        </a:rPr>
                        <m:t>=</m:t>
                      </m:r>
                      <m:r>
                        <a:rPr lang="en-CA" sz="2400" b="1" i="1" smtClean="0">
                          <a:solidFill>
                            <a:srgbClr val="FF0000"/>
                          </a:solidFill>
                          <a:latin typeface="Cambria Math" panose="02040503050406030204" pitchFamily="18" charset="0"/>
                        </a:rPr>
                        <m:t>𝟓𝟎</m:t>
                      </m:r>
                      <m:r>
                        <a:rPr lang="en-CA" sz="2400" b="1" i="1" smtClean="0">
                          <a:solidFill>
                            <a:srgbClr val="FF0000"/>
                          </a:solidFill>
                          <a:latin typeface="Cambria Math" panose="02040503050406030204" pitchFamily="18" charset="0"/>
                        </a:rPr>
                        <m:t> </m:t>
                      </m:r>
                      <m:r>
                        <a:rPr lang="en-CA" sz="2400" b="1" i="1" smtClean="0">
                          <a:solidFill>
                            <a:schemeClr val="tx1"/>
                          </a:solidFill>
                          <a:latin typeface="Cambria Math" panose="02040503050406030204" pitchFamily="18" charset="0"/>
                        </a:rPr>
                        <m:t>𝑳</m:t>
                      </m:r>
                      <m:r>
                        <a:rPr lang="en-CA" sz="2400" b="1" i="1" smtClean="0">
                          <a:solidFill>
                            <a:schemeClr val="tx1"/>
                          </a:solidFill>
                          <a:latin typeface="Cambria Math" panose="02040503050406030204" pitchFamily="18" charset="0"/>
                        </a:rPr>
                        <m:t>/</m:t>
                      </m:r>
                      <m:r>
                        <a:rPr lang="en-CA" sz="2400" b="1" i="1" smtClean="0">
                          <a:solidFill>
                            <a:schemeClr val="tx1"/>
                          </a:solidFill>
                          <a:latin typeface="Cambria Math" panose="02040503050406030204" pitchFamily="18" charset="0"/>
                        </a:rPr>
                        <m:t>𝒎𝒊𝒏</m:t>
                      </m:r>
                    </m:oMath>
                  </m:oMathPara>
                </a14:m>
                <a:endParaRPr lang="en-CA" sz="2400" dirty="0"/>
              </a:p>
            </p:txBody>
          </p:sp>
        </mc:Choice>
        <mc:Fallback xmlns="">
          <p:sp>
            <p:nvSpPr>
              <p:cNvPr id="17" name="Rectangle 16">
                <a:extLst>
                  <a:ext uri="{FF2B5EF4-FFF2-40B4-BE49-F238E27FC236}">
                    <a16:creationId xmlns:a16="http://schemas.microsoft.com/office/drawing/2014/main" id="{DC23B87D-5B4B-4145-8235-182DECFB6B83}"/>
                  </a:ext>
                </a:extLst>
              </p:cNvPr>
              <p:cNvSpPr>
                <a:spLocks noRot="1" noChangeAspect="1" noMove="1" noResize="1" noEditPoints="1" noAdjustHandles="1" noChangeArrowheads="1" noChangeShapeType="1" noTextEdit="1"/>
              </p:cNvSpPr>
              <p:nvPr/>
            </p:nvSpPr>
            <p:spPr>
              <a:xfrm>
                <a:off x="5265974" y="5303075"/>
                <a:ext cx="3690301" cy="786241"/>
              </a:xfrm>
              <a:prstGeom prst="rect">
                <a:avLst/>
              </a:prstGeom>
              <a:blipFill>
                <a:blip r:embed="rId11"/>
                <a:stretch>
                  <a:fillRect/>
                </a:stretch>
              </a:blipFill>
            </p:spPr>
            <p:txBody>
              <a:bodyPr/>
              <a:lstStyle/>
              <a:p>
                <a:r>
                  <a:rPr lang="en-CA">
                    <a:noFill/>
                  </a:rPr>
                  <a:t> </a:t>
                </a:r>
              </a:p>
            </p:txBody>
          </p:sp>
        </mc:Fallback>
      </mc:AlternateContent>
      <p:sp>
        <p:nvSpPr>
          <p:cNvPr id="19" name="TextBox 18">
            <a:extLst>
              <a:ext uri="{FF2B5EF4-FFF2-40B4-BE49-F238E27FC236}">
                <a16:creationId xmlns:a16="http://schemas.microsoft.com/office/drawing/2014/main" id="{AFBA9F53-225C-48CC-BE87-EDF707AEA83B}"/>
              </a:ext>
            </a:extLst>
          </p:cNvPr>
          <p:cNvSpPr txBox="1"/>
          <p:nvPr/>
        </p:nvSpPr>
        <p:spPr>
          <a:xfrm>
            <a:off x="3581401" y="6185159"/>
            <a:ext cx="5403940" cy="461665"/>
          </a:xfrm>
          <a:prstGeom prst="rect">
            <a:avLst/>
          </a:prstGeom>
          <a:noFill/>
          <a:ln w="38100">
            <a:solidFill>
              <a:srgbClr val="FF0000"/>
            </a:solidFill>
          </a:ln>
        </p:spPr>
        <p:txBody>
          <a:bodyPr wrap="square" rtlCol="0">
            <a:spAutoFit/>
          </a:bodyPr>
          <a:lstStyle/>
          <a:p>
            <a:r>
              <a:rPr lang="en-CA" sz="2400" dirty="0"/>
              <a:t>The tank is filling up 50 Litres per minute</a:t>
            </a:r>
          </a:p>
        </p:txBody>
      </p:sp>
      <p:sp>
        <p:nvSpPr>
          <p:cNvPr id="4" name="Slide Number Placeholder 3">
            <a:extLst>
              <a:ext uri="{FF2B5EF4-FFF2-40B4-BE49-F238E27FC236}">
                <a16:creationId xmlns:a16="http://schemas.microsoft.com/office/drawing/2014/main" id="{4645C3B5-8646-4B0F-8155-17270E76F625}"/>
              </a:ext>
            </a:extLst>
          </p:cNvPr>
          <p:cNvSpPr>
            <a:spLocks noGrp="1"/>
          </p:cNvSpPr>
          <p:nvPr>
            <p:ph type="sldNum" sz="quarter" idx="12"/>
          </p:nvPr>
        </p:nvSpPr>
        <p:spPr/>
        <p:txBody>
          <a:bodyPr/>
          <a:lstStyle/>
          <a:p>
            <a:fld id="{914CA522-1688-4E7E-A401-39BA881FF08A}" type="slidenum">
              <a:rPr lang="en-CA" smtClean="0"/>
              <a:t>20</a:t>
            </a:fld>
            <a:endParaRPr lang="en-CA"/>
          </a:p>
        </p:txBody>
      </p:sp>
    </p:spTree>
    <p:extLst>
      <p:ext uri="{BB962C8B-B14F-4D97-AF65-F5344CB8AC3E}">
        <p14:creationId xmlns:p14="http://schemas.microsoft.com/office/powerpoint/2010/main" val="178673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1000"/>
                                        <p:tgtEl>
                                          <p:spTgt spid="7"/>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7"/>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5"/>
                                        </p:tgtEl>
                                        <p:attrNameLst>
                                          <p:attrName>style.visibility</p:attrName>
                                        </p:attrNameLst>
                                      </p:cBhvr>
                                      <p:to>
                                        <p:strVal val="hidden"/>
                                      </p:to>
                                    </p:set>
                                  </p:childTnLst>
                                </p:cTn>
                              </p:par>
                              <p:par>
                                <p:cTn id="35" presetID="1" presetClass="exit" presetSubtype="0" fill="hold" grpId="2" nodeType="withEffect">
                                  <p:stCondLst>
                                    <p:cond delay="0"/>
                                  </p:stCondLst>
                                  <p:childTnLst>
                                    <p:set>
                                      <p:cBhvr>
                                        <p:cTn id="36" dur="1" fill="hold">
                                          <p:stCondLst>
                                            <p:cond delay="0"/>
                                          </p:stCondLst>
                                        </p:cTn>
                                        <p:tgtEl>
                                          <p:spTgt spid="5"/>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animBg="1"/>
      <p:bldP spid="6" grpId="1" animBg="1"/>
      <p:bldP spid="11" grpId="0"/>
      <p:bldP spid="12" grpId="0"/>
      <p:bldP spid="13" grpId="0"/>
      <p:bldP spid="14" grpId="0"/>
      <p:bldP spid="15" grpId="0"/>
      <p:bldP spid="16" grpId="0"/>
      <p:bldP spid="17" grpId="0"/>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05" y="165158"/>
            <a:ext cx="4572000" cy="423514"/>
          </a:xfrm>
          <a:prstGeom prst="rect">
            <a:avLst/>
          </a:prstGeom>
        </p:spPr>
        <p:txBody>
          <a:bodyPr>
            <a:spAutoFit/>
          </a:bodyPr>
          <a:lstStyle/>
          <a:p>
            <a:pPr>
              <a:lnSpc>
                <a:spcPct val="115000"/>
              </a:lnSpc>
            </a:pPr>
            <a:r>
              <a:rPr lang="en-CA" sz="2000" b="1" dirty="0">
                <a:solidFill>
                  <a:srgbClr val="FFFFFF"/>
                </a:solidFill>
                <a:highlight>
                  <a:srgbClr val="000000"/>
                </a:highlight>
                <a:latin typeface="Cambria" panose="02040503050406030204" pitchFamily="18" charset="0"/>
                <a:ea typeface="Times New Roman" panose="02020603050405020304" pitchFamily="18" charset="0"/>
                <a:cs typeface="Times New Roman" panose="02020603050405020304" pitchFamily="18" charset="0"/>
              </a:rPr>
              <a:t>Relations and Functions</a:t>
            </a:r>
            <a:endParaRPr lang="en-CA" sz="20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154705" y="594081"/>
            <a:ext cx="8098972" cy="777457"/>
          </a:xfrm>
          <a:prstGeom prst="rect">
            <a:avLst/>
          </a:prstGeom>
        </p:spPr>
        <p:txBody>
          <a:bodyPr wrap="square">
            <a:spAutoFit/>
          </a:bodyPr>
          <a:lstStyle/>
          <a:p>
            <a:pPr>
              <a:lnSpc>
                <a:spcPct val="115000"/>
              </a:lnSpc>
            </a:pPr>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There are three main strategies for graphing lines: </a:t>
            </a:r>
            <a:r>
              <a:rPr lang="en-US" sz="2000" i="1" dirty="0">
                <a:solidFill>
                  <a:srgbClr val="000000"/>
                </a:solidFill>
                <a:latin typeface="Cambria" panose="02040503050406030204" pitchFamily="18" charset="0"/>
                <a:ea typeface="Times New Roman" panose="02020603050405020304" pitchFamily="18" charset="0"/>
                <a:cs typeface="Arial" panose="020B0604020202020204" pitchFamily="34" charset="0"/>
              </a:rPr>
              <a:t>table of values</a:t>
            </a:r>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 </a:t>
            </a:r>
          </a:p>
          <a:p>
            <a:pPr>
              <a:lnSpc>
                <a:spcPct val="115000"/>
              </a:lnSpc>
            </a:pPr>
            <a:r>
              <a:rPr lang="en-US" sz="2000" i="1" dirty="0">
                <a:solidFill>
                  <a:srgbClr val="000000"/>
                </a:solidFill>
                <a:latin typeface="Cambria" panose="02040503050406030204" pitchFamily="18" charset="0"/>
                <a:ea typeface="Times New Roman" panose="02020603050405020304" pitchFamily="18" charset="0"/>
                <a:cs typeface="Arial" panose="020B0604020202020204" pitchFamily="34" charset="0"/>
              </a:rPr>
              <a:t>x</a:t>
            </a:r>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 and </a:t>
            </a:r>
            <a:r>
              <a:rPr lang="en-US" sz="2000" i="1" dirty="0">
                <a:solidFill>
                  <a:srgbClr val="000000"/>
                </a:solidFill>
                <a:latin typeface="Cambria" panose="02040503050406030204" pitchFamily="18" charset="0"/>
                <a:ea typeface="Times New Roman" panose="02020603050405020304" pitchFamily="18" charset="0"/>
                <a:cs typeface="Arial" panose="020B0604020202020204" pitchFamily="34" charset="0"/>
              </a:rPr>
              <a:t>y</a:t>
            </a:r>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 intercepts and using </a:t>
            </a:r>
            <a:r>
              <a:rPr lang="en-US" sz="2000" i="1" dirty="0">
                <a:solidFill>
                  <a:srgbClr val="000000"/>
                </a:solidFill>
                <a:latin typeface="Cambria" panose="02040503050406030204" pitchFamily="18" charset="0"/>
                <a:ea typeface="Times New Roman" panose="02020603050405020304" pitchFamily="18" charset="0"/>
                <a:cs typeface="Arial" panose="020B0604020202020204" pitchFamily="34" charset="0"/>
              </a:rPr>
              <a:t>slope</a:t>
            </a:r>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 and a </a:t>
            </a:r>
            <a:r>
              <a:rPr lang="en-US" sz="2000" i="1" dirty="0">
                <a:solidFill>
                  <a:srgbClr val="000000"/>
                </a:solidFill>
                <a:latin typeface="Cambria" panose="02040503050406030204" pitchFamily="18" charset="0"/>
                <a:ea typeface="Times New Roman" panose="02020603050405020304" pitchFamily="18" charset="0"/>
                <a:cs typeface="Arial" panose="020B0604020202020204" pitchFamily="34" charset="0"/>
              </a:rPr>
              <a:t>point</a:t>
            </a:r>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  </a:t>
            </a:r>
            <a:endParaRPr lang="en-CA" sz="2000" dirty="0">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154705" y="1344339"/>
                <a:ext cx="8486375" cy="423514"/>
              </a:xfrm>
              <a:prstGeom prst="rect">
                <a:avLst/>
              </a:prstGeom>
            </p:spPr>
            <p:txBody>
              <a:bodyPr wrap="square">
                <a:spAutoFit/>
              </a:bodyPr>
              <a:lstStyle/>
              <a:p>
                <a:pPr>
                  <a:lnSpc>
                    <a:spcPct val="115000"/>
                  </a:lnSpc>
                </a:pPr>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Example #1: Graph the following equation using each method: </a:t>
                </a:r>
                <a14:m>
                  <m:oMath xmlns:m="http://schemas.openxmlformats.org/officeDocument/2006/math">
                    <m:r>
                      <a:rPr lang="en-US" sz="2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r>
                      <a:rPr lang="en-US" sz="2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oMath>
                </a14:m>
                <a:endParaRPr lang="en-CA" sz="2000" dirty="0">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54705" y="1344339"/>
                <a:ext cx="8486375" cy="423514"/>
              </a:xfrm>
              <a:prstGeom prst="rect">
                <a:avLst/>
              </a:prstGeom>
              <a:blipFill>
                <a:blip r:embed="rId2"/>
                <a:stretch>
                  <a:fillRect l="-718" t="-5797" b="-23188"/>
                </a:stretch>
              </a:blipFill>
            </p:spPr>
            <p:txBody>
              <a:bodyPr/>
              <a:lstStyle/>
              <a:p>
                <a:r>
                  <a:rPr lang="en-CA">
                    <a:noFill/>
                  </a:rPr>
                  <a:t> </a:t>
                </a:r>
              </a:p>
            </p:txBody>
          </p:sp>
        </mc:Fallback>
      </mc:AlternateContent>
      <p:sp>
        <p:nvSpPr>
          <p:cNvPr id="5" name="Rectangle 4"/>
          <p:cNvSpPr/>
          <p:nvPr/>
        </p:nvSpPr>
        <p:spPr>
          <a:xfrm>
            <a:off x="1093370" y="1931036"/>
            <a:ext cx="1943161" cy="400110"/>
          </a:xfrm>
          <a:prstGeom prst="rect">
            <a:avLst/>
          </a:prstGeom>
        </p:spPr>
        <p:txBody>
          <a:bodyPr wrap="none">
            <a:spAutoFit/>
          </a:bodyPr>
          <a:lstStyle/>
          <a:p>
            <a:r>
              <a:rPr lang="en-US" sz="2000" b="1" dirty="0">
                <a:solidFill>
                  <a:srgbClr val="000000"/>
                </a:solidFill>
                <a:latin typeface="Cambria" panose="02040503050406030204" pitchFamily="18" charset="0"/>
                <a:ea typeface="Times New Roman" panose="02020603050405020304" pitchFamily="18" charset="0"/>
                <a:cs typeface="Arial" panose="020B0604020202020204" pitchFamily="34" charset="0"/>
              </a:rPr>
              <a:t>Table of Values</a:t>
            </a:r>
            <a:endParaRPr lang="en-CA" sz="2000" b="1" dirty="0"/>
          </a:p>
        </p:txBody>
      </p:sp>
      <p:sp>
        <p:nvSpPr>
          <p:cNvPr id="6" name="Rectangle 5"/>
          <p:cNvSpPr/>
          <p:nvPr/>
        </p:nvSpPr>
        <p:spPr>
          <a:xfrm>
            <a:off x="6044378" y="187686"/>
            <a:ext cx="2192010" cy="423514"/>
          </a:xfrm>
          <a:prstGeom prst="rect">
            <a:avLst/>
          </a:prstGeom>
        </p:spPr>
        <p:txBody>
          <a:bodyPr wrap="none">
            <a:spAutoFit/>
          </a:bodyPr>
          <a:lstStyle/>
          <a:p>
            <a:pPr>
              <a:lnSpc>
                <a:spcPct val="115000"/>
              </a:lnSpc>
              <a:spcAft>
                <a:spcPts val="750"/>
              </a:spcAft>
            </a:pPr>
            <a:r>
              <a:rPr lang="en-US" sz="2000" i="1" dirty="0">
                <a:solidFill>
                  <a:srgbClr val="000000"/>
                </a:solidFill>
                <a:latin typeface="Cambria" panose="02040503050406030204" pitchFamily="18" charset="0"/>
                <a:ea typeface="Times New Roman" panose="02020603050405020304" pitchFamily="18" charset="0"/>
                <a:cs typeface="Arial" panose="020B0604020202020204" pitchFamily="34" charset="0"/>
              </a:rPr>
              <a:t>x</a:t>
            </a:r>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 and y- Intercept</a:t>
            </a:r>
            <a:endParaRPr lang="en-CA" sz="200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BB4C462-59F0-4F99-8B49-6B1A288D9F5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354" y="1848528"/>
            <a:ext cx="4690234" cy="4718660"/>
          </a:xfrm>
          <a:prstGeom prst="rect">
            <a:avLst/>
          </a:prstGeom>
          <a:noFill/>
        </p:spPr>
      </p:pic>
      <p:sp>
        <p:nvSpPr>
          <p:cNvPr id="8" name="Rectangle 7">
            <a:extLst>
              <a:ext uri="{FF2B5EF4-FFF2-40B4-BE49-F238E27FC236}">
                <a16:creationId xmlns:a16="http://schemas.microsoft.com/office/drawing/2014/main" id="{948C96DA-2645-44D2-B75F-BA3E4E0F6B96}"/>
              </a:ext>
            </a:extLst>
          </p:cNvPr>
          <p:cNvSpPr/>
          <p:nvPr/>
        </p:nvSpPr>
        <p:spPr>
          <a:xfrm>
            <a:off x="3302330" y="187686"/>
            <a:ext cx="2922531" cy="390363"/>
          </a:xfrm>
          <a:prstGeom prst="rect">
            <a:avLst/>
          </a:prstGeom>
        </p:spPr>
        <p:txBody>
          <a:bodyPr wrap="none">
            <a:spAutoFit/>
          </a:bodyPr>
          <a:lstStyle/>
          <a:p>
            <a:pPr>
              <a:lnSpc>
                <a:spcPct val="115000"/>
              </a:lnSpc>
            </a:pPr>
            <a:r>
              <a:rPr lang="en-CA" b="1" dirty="0">
                <a:solidFill>
                  <a:srgbClr val="FFFFFF"/>
                </a:solidFill>
                <a:highlight>
                  <a:srgbClr val="000000"/>
                </a:highlight>
                <a:latin typeface="Cambria" panose="02040503050406030204" pitchFamily="18" charset="0"/>
                <a:ea typeface="Times New Roman" panose="02020603050405020304" pitchFamily="18" charset="0"/>
                <a:cs typeface="Times New Roman" panose="02020603050405020304" pitchFamily="18" charset="0"/>
              </a:rPr>
              <a:t>5.2: Slope-Intercept Form </a:t>
            </a:r>
            <a:endParaRPr lang="en-CA" dirty="0">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71539E09-8B5C-4563-A207-523F8EA3C091}"/>
              </a:ext>
            </a:extLst>
          </p:cNvPr>
          <p:cNvGraphicFramePr>
            <a:graphicFrameLocks noGrp="1"/>
          </p:cNvGraphicFramePr>
          <p:nvPr>
            <p:extLst>
              <p:ext uri="{D42A27DB-BD31-4B8C-83A1-F6EECF244321}">
                <p14:modId xmlns:p14="http://schemas.microsoft.com/office/powerpoint/2010/main" val="729447909"/>
              </p:ext>
            </p:extLst>
          </p:nvPr>
        </p:nvGraphicFramePr>
        <p:xfrm>
          <a:off x="1318190" y="2448035"/>
          <a:ext cx="1493519" cy="1828800"/>
        </p:xfrm>
        <a:graphic>
          <a:graphicData uri="http://schemas.openxmlformats.org/drawingml/2006/table">
            <a:tbl>
              <a:tblPr firstRow="1" bandRow="1">
                <a:tableStyleId>{5C22544A-7EE6-4342-B048-85BDC9FD1C3A}</a:tableStyleId>
              </a:tblPr>
              <a:tblGrid>
                <a:gridCol w="697834">
                  <a:extLst>
                    <a:ext uri="{9D8B030D-6E8A-4147-A177-3AD203B41FA5}">
                      <a16:colId xmlns:a16="http://schemas.microsoft.com/office/drawing/2014/main" val="920089678"/>
                    </a:ext>
                  </a:extLst>
                </a:gridCol>
                <a:gridCol w="795685">
                  <a:extLst>
                    <a:ext uri="{9D8B030D-6E8A-4147-A177-3AD203B41FA5}">
                      <a16:colId xmlns:a16="http://schemas.microsoft.com/office/drawing/2014/main" val="3518531274"/>
                    </a:ext>
                  </a:extLst>
                </a:gridCol>
              </a:tblGrid>
              <a:tr h="370840">
                <a:tc>
                  <a:txBody>
                    <a:bodyPr/>
                    <a:lstStyle/>
                    <a:p>
                      <a:pPr algn="ctr"/>
                      <a:r>
                        <a:rPr lang="en-CA" sz="2400" i="1" dirty="0"/>
                        <a:t>x</a:t>
                      </a:r>
                    </a:p>
                  </a:txBody>
                  <a:tcPr/>
                </a:tc>
                <a:tc>
                  <a:txBody>
                    <a:bodyPr/>
                    <a:lstStyle/>
                    <a:p>
                      <a:pPr algn="ctr"/>
                      <a:r>
                        <a:rPr lang="en-CA" sz="2400" dirty="0"/>
                        <a:t>y</a:t>
                      </a:r>
                    </a:p>
                  </a:txBody>
                  <a:tcPr/>
                </a:tc>
                <a:extLst>
                  <a:ext uri="{0D108BD9-81ED-4DB2-BD59-A6C34878D82A}">
                    <a16:rowId xmlns:a16="http://schemas.microsoft.com/office/drawing/2014/main" val="1223777104"/>
                  </a:ext>
                </a:extLst>
              </a:tr>
              <a:tr h="370840">
                <a:tc>
                  <a:txBody>
                    <a:bodyPr/>
                    <a:lstStyle/>
                    <a:p>
                      <a:pPr algn="ctr"/>
                      <a:r>
                        <a:rPr lang="en-CA" sz="2400" dirty="0"/>
                        <a:t> – 2 </a:t>
                      </a:r>
                    </a:p>
                  </a:txBody>
                  <a:tcPr/>
                </a:tc>
                <a:tc>
                  <a:txBody>
                    <a:bodyPr/>
                    <a:lstStyle/>
                    <a:p>
                      <a:pPr algn="ctr"/>
                      <a:endParaRPr lang="en-CA" sz="2400" dirty="0"/>
                    </a:p>
                  </a:txBody>
                  <a:tcPr/>
                </a:tc>
                <a:extLst>
                  <a:ext uri="{0D108BD9-81ED-4DB2-BD59-A6C34878D82A}">
                    <a16:rowId xmlns:a16="http://schemas.microsoft.com/office/drawing/2014/main" val="2245823221"/>
                  </a:ext>
                </a:extLst>
              </a:tr>
              <a:tr h="370840">
                <a:tc>
                  <a:txBody>
                    <a:bodyPr/>
                    <a:lstStyle/>
                    <a:p>
                      <a:pPr algn="ctr"/>
                      <a:r>
                        <a:rPr lang="en-CA" sz="2400" dirty="0"/>
                        <a:t>1</a:t>
                      </a:r>
                    </a:p>
                  </a:txBody>
                  <a:tcPr/>
                </a:tc>
                <a:tc>
                  <a:txBody>
                    <a:bodyPr/>
                    <a:lstStyle/>
                    <a:p>
                      <a:pPr algn="ctr"/>
                      <a:endParaRPr lang="en-CA" sz="2400" dirty="0"/>
                    </a:p>
                  </a:txBody>
                  <a:tcPr/>
                </a:tc>
                <a:extLst>
                  <a:ext uri="{0D108BD9-81ED-4DB2-BD59-A6C34878D82A}">
                    <a16:rowId xmlns:a16="http://schemas.microsoft.com/office/drawing/2014/main" val="3862053131"/>
                  </a:ext>
                </a:extLst>
              </a:tr>
              <a:tr h="370840">
                <a:tc>
                  <a:txBody>
                    <a:bodyPr/>
                    <a:lstStyle/>
                    <a:p>
                      <a:pPr algn="ctr"/>
                      <a:r>
                        <a:rPr lang="en-CA" sz="2400" dirty="0"/>
                        <a:t>4</a:t>
                      </a:r>
                    </a:p>
                  </a:txBody>
                  <a:tcPr/>
                </a:tc>
                <a:tc>
                  <a:txBody>
                    <a:bodyPr/>
                    <a:lstStyle/>
                    <a:p>
                      <a:pPr algn="ctr"/>
                      <a:endParaRPr lang="en-CA" sz="2400" dirty="0"/>
                    </a:p>
                  </a:txBody>
                  <a:tcPr/>
                </a:tc>
                <a:extLst>
                  <a:ext uri="{0D108BD9-81ED-4DB2-BD59-A6C34878D82A}">
                    <a16:rowId xmlns:a16="http://schemas.microsoft.com/office/drawing/2014/main" val="2320044664"/>
                  </a:ext>
                </a:extLst>
              </a:tr>
            </a:tbl>
          </a:graphicData>
        </a:graphic>
      </p:graphicFrame>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CA7194C-01D0-4157-B5F8-9BC90620060C}"/>
                  </a:ext>
                </a:extLst>
              </p:cNvPr>
              <p:cNvSpPr txBox="1"/>
              <p:nvPr/>
            </p:nvSpPr>
            <p:spPr>
              <a:xfrm>
                <a:off x="162958" y="4526855"/>
                <a:ext cx="327717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𝑦</m:t>
                      </m:r>
                      <m:r>
                        <a:rPr lang="en-CA" sz="2000" b="0" i="1" smtClean="0">
                          <a:latin typeface="Cambria Math" panose="02040503050406030204" pitchFamily="18" charset="0"/>
                        </a:rPr>
                        <m:t>=−2</m:t>
                      </m:r>
                      <m:d>
                        <m:dPr>
                          <m:ctrlPr>
                            <a:rPr lang="en-CA" sz="2000" b="1" i="1" smtClean="0">
                              <a:latin typeface="Cambria Math" panose="02040503050406030204" pitchFamily="18" charset="0"/>
                            </a:rPr>
                          </m:ctrlPr>
                        </m:dPr>
                        <m:e>
                          <m:r>
                            <a:rPr lang="en-CA" sz="2000" b="1" i="1" smtClean="0">
                              <a:latin typeface="Cambria Math" panose="02040503050406030204" pitchFamily="18" charset="0"/>
                            </a:rPr>
                            <m:t>−</m:t>
                          </m:r>
                          <m:r>
                            <a:rPr lang="en-CA" sz="2000" b="1" i="1" smtClean="0">
                              <a:latin typeface="Cambria Math" panose="02040503050406030204" pitchFamily="18" charset="0"/>
                            </a:rPr>
                            <m:t>𝟐</m:t>
                          </m:r>
                        </m:e>
                      </m:d>
                      <m:r>
                        <a:rPr lang="en-CA" sz="2000" b="0" i="1" smtClean="0">
                          <a:latin typeface="Cambria Math" panose="02040503050406030204" pitchFamily="18" charset="0"/>
                        </a:rPr>
                        <m:t>+1=4+1=5</m:t>
                      </m:r>
                    </m:oMath>
                  </m:oMathPara>
                </a14:m>
                <a:endParaRPr lang="en-CA" sz="2000" dirty="0"/>
              </a:p>
            </p:txBody>
          </p:sp>
        </mc:Choice>
        <mc:Fallback xmlns="">
          <p:sp>
            <p:nvSpPr>
              <p:cNvPr id="11" name="TextBox 10">
                <a:extLst>
                  <a:ext uri="{FF2B5EF4-FFF2-40B4-BE49-F238E27FC236}">
                    <a16:creationId xmlns:a16="http://schemas.microsoft.com/office/drawing/2014/main" id="{ACA7194C-01D0-4157-B5F8-9BC90620060C}"/>
                  </a:ext>
                </a:extLst>
              </p:cNvPr>
              <p:cNvSpPr txBox="1">
                <a:spLocks noRot="1" noChangeAspect="1" noMove="1" noResize="1" noEditPoints="1" noAdjustHandles="1" noChangeArrowheads="1" noChangeShapeType="1" noTextEdit="1"/>
              </p:cNvSpPr>
              <p:nvPr/>
            </p:nvSpPr>
            <p:spPr>
              <a:xfrm>
                <a:off x="162958" y="4526855"/>
                <a:ext cx="3277179" cy="307777"/>
              </a:xfrm>
              <a:prstGeom prst="rect">
                <a:avLst/>
              </a:prstGeom>
              <a:blipFill>
                <a:blip r:embed="rId4"/>
                <a:stretch>
                  <a:fillRect l="-1676" r="-1676" b="-26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3CCECE1-8887-4088-957F-3CE59AA5F5A5}"/>
                  </a:ext>
                </a:extLst>
              </p:cNvPr>
              <p:cNvSpPr txBox="1"/>
              <p:nvPr/>
            </p:nvSpPr>
            <p:spPr>
              <a:xfrm>
                <a:off x="130809" y="5185824"/>
                <a:ext cx="348076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𝑦</m:t>
                      </m:r>
                      <m:r>
                        <a:rPr lang="en-CA" sz="2000" b="0" i="1" smtClean="0">
                          <a:latin typeface="Cambria Math" panose="02040503050406030204" pitchFamily="18" charset="0"/>
                        </a:rPr>
                        <m:t>=−2</m:t>
                      </m:r>
                      <m:d>
                        <m:dPr>
                          <m:ctrlPr>
                            <a:rPr lang="en-CA" sz="2000" b="1" i="1" smtClean="0">
                              <a:latin typeface="Cambria Math" panose="02040503050406030204" pitchFamily="18" charset="0"/>
                            </a:rPr>
                          </m:ctrlPr>
                        </m:dPr>
                        <m:e>
                          <m:r>
                            <a:rPr lang="en-CA" sz="2000" b="1" i="1" smtClean="0">
                              <a:latin typeface="Cambria Math" panose="02040503050406030204" pitchFamily="18" charset="0"/>
                            </a:rPr>
                            <m:t>𝟏</m:t>
                          </m:r>
                        </m:e>
                      </m:d>
                      <m:r>
                        <a:rPr lang="en-CA" sz="2000" b="0" i="1" smtClean="0">
                          <a:latin typeface="Cambria Math" panose="02040503050406030204" pitchFamily="18" charset="0"/>
                        </a:rPr>
                        <m:t>+1=−2+1=−1</m:t>
                      </m:r>
                    </m:oMath>
                  </m:oMathPara>
                </a14:m>
                <a:endParaRPr lang="en-CA" sz="2000" dirty="0"/>
              </a:p>
            </p:txBody>
          </p:sp>
        </mc:Choice>
        <mc:Fallback xmlns="">
          <p:sp>
            <p:nvSpPr>
              <p:cNvPr id="12" name="TextBox 11">
                <a:extLst>
                  <a:ext uri="{FF2B5EF4-FFF2-40B4-BE49-F238E27FC236}">
                    <a16:creationId xmlns:a16="http://schemas.microsoft.com/office/drawing/2014/main" id="{D3CCECE1-8887-4088-957F-3CE59AA5F5A5}"/>
                  </a:ext>
                </a:extLst>
              </p:cNvPr>
              <p:cNvSpPr txBox="1">
                <a:spLocks noRot="1" noChangeAspect="1" noMove="1" noResize="1" noEditPoints="1" noAdjustHandles="1" noChangeArrowheads="1" noChangeShapeType="1" noTextEdit="1"/>
              </p:cNvSpPr>
              <p:nvPr/>
            </p:nvSpPr>
            <p:spPr>
              <a:xfrm>
                <a:off x="130809" y="5185824"/>
                <a:ext cx="3480761" cy="307777"/>
              </a:xfrm>
              <a:prstGeom prst="rect">
                <a:avLst/>
              </a:prstGeom>
              <a:blipFill>
                <a:blip r:embed="rId5"/>
                <a:stretch>
                  <a:fillRect l="-1401" r="-1226" b="-26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1EF61BB-2A19-420E-93ED-5EB6CFBF1F65}"/>
                  </a:ext>
                </a:extLst>
              </p:cNvPr>
              <p:cNvSpPr txBox="1"/>
              <p:nvPr/>
            </p:nvSpPr>
            <p:spPr>
              <a:xfrm>
                <a:off x="180503" y="5956142"/>
                <a:ext cx="348076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𝑦</m:t>
                      </m:r>
                      <m:r>
                        <a:rPr lang="en-CA" sz="2000" b="0" i="1" smtClean="0">
                          <a:latin typeface="Cambria Math" panose="02040503050406030204" pitchFamily="18" charset="0"/>
                        </a:rPr>
                        <m:t>=−2</m:t>
                      </m:r>
                      <m:d>
                        <m:dPr>
                          <m:ctrlPr>
                            <a:rPr lang="en-CA" sz="2000" b="1" i="1" smtClean="0">
                              <a:latin typeface="Cambria Math" panose="02040503050406030204" pitchFamily="18" charset="0"/>
                            </a:rPr>
                          </m:ctrlPr>
                        </m:dPr>
                        <m:e>
                          <m:r>
                            <a:rPr lang="en-CA" sz="2000" b="1" i="1" smtClean="0">
                              <a:latin typeface="Cambria Math" panose="02040503050406030204" pitchFamily="18" charset="0"/>
                            </a:rPr>
                            <m:t>𝟒</m:t>
                          </m:r>
                        </m:e>
                      </m:d>
                      <m:r>
                        <a:rPr lang="en-CA" sz="2000" b="0" i="1" smtClean="0">
                          <a:latin typeface="Cambria Math" panose="02040503050406030204" pitchFamily="18" charset="0"/>
                        </a:rPr>
                        <m:t>+1=−8+1=−7</m:t>
                      </m:r>
                    </m:oMath>
                  </m:oMathPara>
                </a14:m>
                <a:endParaRPr lang="en-CA" sz="2000" dirty="0"/>
              </a:p>
            </p:txBody>
          </p:sp>
        </mc:Choice>
        <mc:Fallback xmlns="">
          <p:sp>
            <p:nvSpPr>
              <p:cNvPr id="13" name="TextBox 12">
                <a:extLst>
                  <a:ext uri="{FF2B5EF4-FFF2-40B4-BE49-F238E27FC236}">
                    <a16:creationId xmlns:a16="http://schemas.microsoft.com/office/drawing/2014/main" id="{51EF61BB-2A19-420E-93ED-5EB6CFBF1F65}"/>
                  </a:ext>
                </a:extLst>
              </p:cNvPr>
              <p:cNvSpPr txBox="1">
                <a:spLocks noRot="1" noChangeAspect="1" noMove="1" noResize="1" noEditPoints="1" noAdjustHandles="1" noChangeArrowheads="1" noChangeShapeType="1" noTextEdit="1"/>
              </p:cNvSpPr>
              <p:nvPr/>
            </p:nvSpPr>
            <p:spPr>
              <a:xfrm>
                <a:off x="180503" y="5956142"/>
                <a:ext cx="3480761" cy="307777"/>
              </a:xfrm>
              <a:prstGeom prst="rect">
                <a:avLst/>
              </a:prstGeom>
              <a:blipFill>
                <a:blip r:embed="rId6"/>
                <a:stretch>
                  <a:fillRect l="-1401" r="-1051" b="-23529"/>
                </a:stretch>
              </a:blipFill>
            </p:spPr>
            <p:txBody>
              <a:bodyPr/>
              <a:lstStyle/>
              <a:p>
                <a:r>
                  <a:rPr lang="en-CA">
                    <a:noFill/>
                  </a:rPr>
                  <a:t> </a:t>
                </a:r>
              </a:p>
            </p:txBody>
          </p:sp>
        </mc:Fallback>
      </mc:AlternateContent>
      <p:sp>
        <p:nvSpPr>
          <p:cNvPr id="14" name="Oval 13">
            <a:extLst>
              <a:ext uri="{FF2B5EF4-FFF2-40B4-BE49-F238E27FC236}">
                <a16:creationId xmlns:a16="http://schemas.microsoft.com/office/drawing/2014/main" id="{238D4E5D-5C95-4860-9D78-4DF0D556D36A}"/>
              </a:ext>
            </a:extLst>
          </p:cNvPr>
          <p:cNvSpPr>
            <a:spLocks noChangeAspect="1"/>
          </p:cNvSpPr>
          <p:nvPr/>
        </p:nvSpPr>
        <p:spPr>
          <a:xfrm>
            <a:off x="5565728" y="2989083"/>
            <a:ext cx="182880" cy="18288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Oval 14">
            <a:extLst>
              <a:ext uri="{FF2B5EF4-FFF2-40B4-BE49-F238E27FC236}">
                <a16:creationId xmlns:a16="http://schemas.microsoft.com/office/drawing/2014/main" id="{3C258652-4E68-4D58-8687-9C22481322F8}"/>
              </a:ext>
            </a:extLst>
          </p:cNvPr>
          <p:cNvSpPr>
            <a:spLocks noChangeAspect="1"/>
          </p:cNvSpPr>
          <p:nvPr/>
        </p:nvSpPr>
        <p:spPr>
          <a:xfrm>
            <a:off x="6820343" y="5532124"/>
            <a:ext cx="182880" cy="18288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a:extLst>
              <a:ext uri="{FF2B5EF4-FFF2-40B4-BE49-F238E27FC236}">
                <a16:creationId xmlns:a16="http://schemas.microsoft.com/office/drawing/2014/main" id="{FACAE710-8BCD-4DA7-9791-740D11A3C514}"/>
              </a:ext>
            </a:extLst>
          </p:cNvPr>
          <p:cNvSpPr>
            <a:spLocks noChangeAspect="1"/>
          </p:cNvSpPr>
          <p:nvPr/>
        </p:nvSpPr>
        <p:spPr>
          <a:xfrm>
            <a:off x="6209621" y="4267775"/>
            <a:ext cx="182880" cy="18288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C2BFAB1-E79A-4131-B9F9-A48DD25591F0}"/>
                  </a:ext>
                </a:extLst>
              </p:cNvPr>
              <p:cNvSpPr txBox="1"/>
              <p:nvPr/>
            </p:nvSpPr>
            <p:spPr>
              <a:xfrm>
                <a:off x="2294178" y="2978342"/>
                <a:ext cx="23884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solidFill>
                            <a:srgbClr val="FF0000"/>
                          </a:solidFill>
                          <a:latin typeface="Cambria Math" panose="02040503050406030204" pitchFamily="18" charset="0"/>
                        </a:rPr>
                        <m:t>5</m:t>
                      </m:r>
                    </m:oMath>
                  </m:oMathPara>
                </a14:m>
                <a:endParaRPr lang="en-CA" sz="2400" dirty="0">
                  <a:solidFill>
                    <a:srgbClr val="FF0000"/>
                  </a:solidFill>
                </a:endParaRPr>
              </a:p>
            </p:txBody>
          </p:sp>
        </mc:Choice>
        <mc:Fallback xmlns="">
          <p:sp>
            <p:nvSpPr>
              <p:cNvPr id="17" name="TextBox 16">
                <a:extLst>
                  <a:ext uri="{FF2B5EF4-FFF2-40B4-BE49-F238E27FC236}">
                    <a16:creationId xmlns:a16="http://schemas.microsoft.com/office/drawing/2014/main" id="{DC2BFAB1-E79A-4131-B9F9-A48DD25591F0}"/>
                  </a:ext>
                </a:extLst>
              </p:cNvPr>
              <p:cNvSpPr txBox="1">
                <a:spLocks noRot="1" noChangeAspect="1" noMove="1" noResize="1" noEditPoints="1" noAdjustHandles="1" noChangeArrowheads="1" noChangeShapeType="1" noTextEdit="1"/>
              </p:cNvSpPr>
              <p:nvPr/>
            </p:nvSpPr>
            <p:spPr>
              <a:xfrm>
                <a:off x="2294178" y="2978342"/>
                <a:ext cx="238848" cy="369332"/>
              </a:xfrm>
              <a:prstGeom prst="rect">
                <a:avLst/>
              </a:prstGeom>
              <a:blipFill>
                <a:blip r:embed="rId7"/>
                <a:stretch>
                  <a:fillRect l="-30000" r="-32500" b="-833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A1AB8CE-8C9C-4B59-AD15-A79B5013B585}"/>
                  </a:ext>
                </a:extLst>
              </p:cNvPr>
              <p:cNvSpPr txBox="1"/>
              <p:nvPr/>
            </p:nvSpPr>
            <p:spPr>
              <a:xfrm>
                <a:off x="2064949" y="3400074"/>
                <a:ext cx="46807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solidFill>
                            <a:srgbClr val="FF0000"/>
                          </a:solidFill>
                          <a:latin typeface="Cambria Math" panose="02040503050406030204" pitchFamily="18" charset="0"/>
                        </a:rPr>
                        <m:t>−1</m:t>
                      </m:r>
                    </m:oMath>
                  </m:oMathPara>
                </a14:m>
                <a:endParaRPr lang="en-CA" sz="2400" dirty="0">
                  <a:solidFill>
                    <a:srgbClr val="FF0000"/>
                  </a:solidFill>
                </a:endParaRPr>
              </a:p>
            </p:txBody>
          </p:sp>
        </mc:Choice>
        <mc:Fallback xmlns="">
          <p:sp>
            <p:nvSpPr>
              <p:cNvPr id="18" name="TextBox 17">
                <a:extLst>
                  <a:ext uri="{FF2B5EF4-FFF2-40B4-BE49-F238E27FC236}">
                    <a16:creationId xmlns:a16="http://schemas.microsoft.com/office/drawing/2014/main" id="{FA1AB8CE-8C9C-4B59-AD15-A79B5013B585}"/>
                  </a:ext>
                </a:extLst>
              </p:cNvPr>
              <p:cNvSpPr txBox="1">
                <a:spLocks noRot="1" noChangeAspect="1" noMove="1" noResize="1" noEditPoints="1" noAdjustHandles="1" noChangeArrowheads="1" noChangeShapeType="1" noTextEdit="1"/>
              </p:cNvSpPr>
              <p:nvPr/>
            </p:nvSpPr>
            <p:spPr>
              <a:xfrm>
                <a:off x="2064949" y="3400074"/>
                <a:ext cx="468077" cy="369332"/>
              </a:xfrm>
              <a:prstGeom prst="rect">
                <a:avLst/>
              </a:prstGeom>
              <a:blipFill>
                <a:blip r:embed="rId8"/>
                <a:stretch>
                  <a:fillRect l="-3896" r="-14286" b="-666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59406A7-AEDF-4A5E-BE92-60AD51E59BFD}"/>
                  </a:ext>
                </a:extLst>
              </p:cNvPr>
              <p:cNvSpPr txBox="1"/>
              <p:nvPr/>
            </p:nvSpPr>
            <p:spPr>
              <a:xfrm>
                <a:off x="2060139" y="3862615"/>
                <a:ext cx="46807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solidFill>
                            <a:srgbClr val="FF0000"/>
                          </a:solidFill>
                          <a:latin typeface="Cambria Math" panose="02040503050406030204" pitchFamily="18" charset="0"/>
                        </a:rPr>
                        <m:t>−7</m:t>
                      </m:r>
                    </m:oMath>
                  </m:oMathPara>
                </a14:m>
                <a:endParaRPr lang="en-CA" sz="2400" dirty="0">
                  <a:solidFill>
                    <a:srgbClr val="FF0000"/>
                  </a:solidFill>
                </a:endParaRPr>
              </a:p>
            </p:txBody>
          </p:sp>
        </mc:Choice>
        <mc:Fallback xmlns="">
          <p:sp>
            <p:nvSpPr>
              <p:cNvPr id="19" name="TextBox 18">
                <a:extLst>
                  <a:ext uri="{FF2B5EF4-FFF2-40B4-BE49-F238E27FC236}">
                    <a16:creationId xmlns:a16="http://schemas.microsoft.com/office/drawing/2014/main" id="{359406A7-AEDF-4A5E-BE92-60AD51E59BFD}"/>
                  </a:ext>
                </a:extLst>
              </p:cNvPr>
              <p:cNvSpPr txBox="1">
                <a:spLocks noRot="1" noChangeAspect="1" noMove="1" noResize="1" noEditPoints="1" noAdjustHandles="1" noChangeArrowheads="1" noChangeShapeType="1" noTextEdit="1"/>
              </p:cNvSpPr>
              <p:nvPr/>
            </p:nvSpPr>
            <p:spPr>
              <a:xfrm>
                <a:off x="2060139" y="3862615"/>
                <a:ext cx="468077" cy="369332"/>
              </a:xfrm>
              <a:prstGeom prst="rect">
                <a:avLst/>
              </a:prstGeom>
              <a:blipFill>
                <a:blip r:embed="rId9"/>
                <a:stretch>
                  <a:fillRect l="-3896" r="-14286" b="-6667"/>
                </a:stretch>
              </a:blipFill>
            </p:spPr>
            <p:txBody>
              <a:bodyPr/>
              <a:lstStyle/>
              <a:p>
                <a:r>
                  <a:rPr lang="en-CA">
                    <a:noFill/>
                  </a:rPr>
                  <a:t> </a:t>
                </a:r>
              </a:p>
            </p:txBody>
          </p:sp>
        </mc:Fallback>
      </mc:AlternateContent>
      <p:cxnSp>
        <p:nvCxnSpPr>
          <p:cNvPr id="20" name="Straight Arrow Connector 19">
            <a:extLst>
              <a:ext uri="{FF2B5EF4-FFF2-40B4-BE49-F238E27FC236}">
                <a16:creationId xmlns:a16="http://schemas.microsoft.com/office/drawing/2014/main" id="{546413E6-A7C8-4220-9BFE-2908DDA1456A}"/>
              </a:ext>
            </a:extLst>
          </p:cNvPr>
          <p:cNvCxnSpPr>
            <a:cxnSpLocks/>
          </p:cNvCxnSpPr>
          <p:nvPr/>
        </p:nvCxnSpPr>
        <p:spPr>
          <a:xfrm>
            <a:off x="4982801" y="1745402"/>
            <a:ext cx="2484120" cy="4821786"/>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15563F65-8B55-470C-B0AD-1EC23F77B76B}"/>
              </a:ext>
            </a:extLst>
          </p:cNvPr>
          <p:cNvSpPr>
            <a:spLocks noGrp="1"/>
          </p:cNvSpPr>
          <p:nvPr>
            <p:ph type="sldNum" sz="quarter" idx="12"/>
          </p:nvPr>
        </p:nvSpPr>
        <p:spPr/>
        <p:txBody>
          <a:bodyPr/>
          <a:lstStyle/>
          <a:p>
            <a:fld id="{914CA522-1688-4E7E-A401-39BA881FF08A}" type="slidenum">
              <a:rPr lang="en-CA" smtClean="0"/>
              <a:t>21</a:t>
            </a:fld>
            <a:endParaRPr lang="en-CA"/>
          </a:p>
        </p:txBody>
      </p:sp>
    </p:spTree>
    <p:extLst>
      <p:ext uri="{BB962C8B-B14F-4D97-AF65-F5344CB8AC3E}">
        <p14:creationId xmlns:p14="http://schemas.microsoft.com/office/powerpoint/2010/main" val="308104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animBg="1"/>
      <p:bldP spid="15" grpId="0" animBg="1"/>
      <p:bldP spid="16" grpId="0" animBg="1"/>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05" y="165158"/>
            <a:ext cx="4572000" cy="423514"/>
          </a:xfrm>
          <a:prstGeom prst="rect">
            <a:avLst/>
          </a:prstGeom>
        </p:spPr>
        <p:txBody>
          <a:bodyPr>
            <a:spAutoFit/>
          </a:bodyPr>
          <a:lstStyle/>
          <a:p>
            <a:pPr>
              <a:lnSpc>
                <a:spcPct val="115000"/>
              </a:lnSpc>
            </a:pPr>
            <a:r>
              <a:rPr lang="en-CA" sz="2000" b="1" dirty="0">
                <a:solidFill>
                  <a:srgbClr val="FFFFFF"/>
                </a:solidFill>
                <a:highlight>
                  <a:srgbClr val="000000"/>
                </a:highlight>
                <a:latin typeface="Cambria" panose="02040503050406030204" pitchFamily="18" charset="0"/>
                <a:ea typeface="Times New Roman" panose="02020603050405020304" pitchFamily="18" charset="0"/>
                <a:cs typeface="Times New Roman" panose="02020603050405020304" pitchFamily="18" charset="0"/>
              </a:rPr>
              <a:t>Relations and Functions</a:t>
            </a:r>
            <a:endParaRPr lang="en-CA" sz="2000" dirty="0">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154705" y="796777"/>
                <a:ext cx="8486375" cy="423514"/>
              </a:xfrm>
              <a:prstGeom prst="rect">
                <a:avLst/>
              </a:prstGeom>
            </p:spPr>
            <p:txBody>
              <a:bodyPr wrap="square">
                <a:spAutoFit/>
              </a:bodyPr>
              <a:lstStyle/>
              <a:p>
                <a:pPr>
                  <a:lnSpc>
                    <a:spcPct val="115000"/>
                  </a:lnSpc>
                </a:pPr>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Example #1: Graph the following equation using each method: </a:t>
                </a:r>
                <a14:m>
                  <m:oMath xmlns:m="http://schemas.openxmlformats.org/officeDocument/2006/math">
                    <m:r>
                      <a:rPr lang="en-US" sz="2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r>
                      <a:rPr lang="en-US" sz="2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oMath>
                </a14:m>
                <a:endParaRPr lang="en-CA" sz="2000" dirty="0">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54705" y="796777"/>
                <a:ext cx="8486375" cy="423514"/>
              </a:xfrm>
              <a:prstGeom prst="rect">
                <a:avLst/>
              </a:prstGeom>
              <a:blipFill>
                <a:blip r:embed="rId2"/>
                <a:stretch>
                  <a:fillRect l="-718" t="-5797" b="-23188"/>
                </a:stretch>
              </a:blipFill>
            </p:spPr>
            <p:txBody>
              <a:bodyPr/>
              <a:lstStyle/>
              <a:p>
                <a:r>
                  <a:rPr lang="en-CA">
                    <a:noFill/>
                  </a:rPr>
                  <a:t> </a:t>
                </a:r>
              </a:p>
            </p:txBody>
          </p:sp>
        </mc:Fallback>
      </mc:AlternateContent>
      <p:sp>
        <p:nvSpPr>
          <p:cNvPr id="5" name="Rectangle 4"/>
          <p:cNvSpPr/>
          <p:nvPr/>
        </p:nvSpPr>
        <p:spPr>
          <a:xfrm>
            <a:off x="440372" y="1228341"/>
            <a:ext cx="2274084" cy="400110"/>
          </a:xfrm>
          <a:prstGeom prst="rect">
            <a:avLst/>
          </a:prstGeom>
        </p:spPr>
        <p:txBody>
          <a:bodyPr wrap="none">
            <a:spAutoFit/>
          </a:bodyPr>
          <a:lstStyle/>
          <a:p>
            <a:r>
              <a:rPr lang="en-US" sz="2000" b="1" i="1" dirty="0">
                <a:solidFill>
                  <a:srgbClr val="000000"/>
                </a:solidFill>
                <a:latin typeface="Cambria" panose="02040503050406030204" pitchFamily="18" charset="0"/>
                <a:ea typeface="Times New Roman" panose="02020603050405020304" pitchFamily="18" charset="0"/>
                <a:cs typeface="Arial" panose="020B0604020202020204" pitchFamily="34" charset="0"/>
              </a:rPr>
              <a:t>x</a:t>
            </a:r>
            <a:r>
              <a:rPr lang="en-US" sz="2000" b="1" dirty="0">
                <a:solidFill>
                  <a:srgbClr val="000000"/>
                </a:solidFill>
                <a:latin typeface="Cambria" panose="02040503050406030204" pitchFamily="18" charset="0"/>
                <a:ea typeface="Times New Roman" panose="02020603050405020304" pitchFamily="18" charset="0"/>
                <a:cs typeface="Arial" panose="020B0604020202020204" pitchFamily="34" charset="0"/>
              </a:rPr>
              <a:t> and </a:t>
            </a:r>
            <a:r>
              <a:rPr lang="en-US" sz="2000" b="1" i="1" dirty="0">
                <a:solidFill>
                  <a:srgbClr val="000000"/>
                </a:solidFill>
                <a:latin typeface="Cambria" panose="02040503050406030204" pitchFamily="18" charset="0"/>
                <a:ea typeface="Times New Roman" panose="02020603050405020304" pitchFamily="18" charset="0"/>
                <a:cs typeface="Arial" panose="020B0604020202020204" pitchFamily="34" charset="0"/>
              </a:rPr>
              <a:t>y</a:t>
            </a:r>
            <a:r>
              <a:rPr lang="en-US" sz="2000" b="1" dirty="0">
                <a:solidFill>
                  <a:srgbClr val="000000"/>
                </a:solidFill>
                <a:latin typeface="Cambria" panose="02040503050406030204" pitchFamily="18" charset="0"/>
                <a:ea typeface="Times New Roman" panose="02020603050405020304" pitchFamily="18" charset="0"/>
                <a:cs typeface="Arial" panose="020B0604020202020204" pitchFamily="34" charset="0"/>
              </a:rPr>
              <a:t> intercepts</a:t>
            </a:r>
            <a:endParaRPr lang="en-CA" sz="2000" b="1" i="1" dirty="0"/>
          </a:p>
        </p:txBody>
      </p:sp>
      <p:pic>
        <p:nvPicPr>
          <p:cNvPr id="7" name="Picture 6">
            <a:extLst>
              <a:ext uri="{FF2B5EF4-FFF2-40B4-BE49-F238E27FC236}">
                <a16:creationId xmlns:a16="http://schemas.microsoft.com/office/drawing/2014/main" id="{9BB4C462-59F0-4F99-8B49-6B1A288D9F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3906487" y="1778893"/>
            <a:ext cx="5004504" cy="4622100"/>
          </a:xfrm>
          <a:prstGeom prst="rect">
            <a:avLst/>
          </a:prstGeom>
          <a:noFill/>
        </p:spPr>
      </p:pic>
      <p:sp>
        <p:nvSpPr>
          <p:cNvPr id="8" name="Rectangle 7">
            <a:extLst>
              <a:ext uri="{FF2B5EF4-FFF2-40B4-BE49-F238E27FC236}">
                <a16:creationId xmlns:a16="http://schemas.microsoft.com/office/drawing/2014/main" id="{948C96DA-2645-44D2-B75F-BA3E4E0F6B96}"/>
              </a:ext>
            </a:extLst>
          </p:cNvPr>
          <p:cNvSpPr/>
          <p:nvPr/>
        </p:nvSpPr>
        <p:spPr>
          <a:xfrm>
            <a:off x="3302330" y="187686"/>
            <a:ext cx="2922531" cy="390363"/>
          </a:xfrm>
          <a:prstGeom prst="rect">
            <a:avLst/>
          </a:prstGeom>
        </p:spPr>
        <p:txBody>
          <a:bodyPr wrap="none">
            <a:spAutoFit/>
          </a:bodyPr>
          <a:lstStyle/>
          <a:p>
            <a:pPr>
              <a:lnSpc>
                <a:spcPct val="115000"/>
              </a:lnSpc>
            </a:pPr>
            <a:r>
              <a:rPr lang="en-CA" b="1" dirty="0">
                <a:solidFill>
                  <a:srgbClr val="FFFFFF"/>
                </a:solidFill>
                <a:highlight>
                  <a:srgbClr val="000000"/>
                </a:highlight>
                <a:latin typeface="Cambria" panose="02040503050406030204" pitchFamily="18" charset="0"/>
                <a:ea typeface="Times New Roman" panose="02020603050405020304" pitchFamily="18" charset="0"/>
                <a:cs typeface="Times New Roman" panose="02020603050405020304" pitchFamily="18" charset="0"/>
              </a:rPr>
              <a:t>5.2: Slope-Intercept Form </a:t>
            </a:r>
            <a:endParaRPr lang="en-CA" dirty="0">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71539E09-8B5C-4563-A207-523F8EA3C091}"/>
              </a:ext>
            </a:extLst>
          </p:cNvPr>
          <p:cNvGraphicFramePr>
            <a:graphicFrameLocks noGrp="1"/>
          </p:cNvGraphicFramePr>
          <p:nvPr>
            <p:extLst>
              <p:ext uri="{D42A27DB-BD31-4B8C-83A1-F6EECF244321}">
                <p14:modId xmlns:p14="http://schemas.microsoft.com/office/powerpoint/2010/main" val="435762316"/>
              </p:ext>
            </p:extLst>
          </p:nvPr>
        </p:nvGraphicFramePr>
        <p:xfrm>
          <a:off x="787753" y="1748332"/>
          <a:ext cx="1493519" cy="1371600"/>
        </p:xfrm>
        <a:graphic>
          <a:graphicData uri="http://schemas.openxmlformats.org/drawingml/2006/table">
            <a:tbl>
              <a:tblPr firstRow="1" bandRow="1">
                <a:tableStyleId>{5C22544A-7EE6-4342-B048-85BDC9FD1C3A}</a:tableStyleId>
              </a:tblPr>
              <a:tblGrid>
                <a:gridCol w="697834">
                  <a:extLst>
                    <a:ext uri="{9D8B030D-6E8A-4147-A177-3AD203B41FA5}">
                      <a16:colId xmlns:a16="http://schemas.microsoft.com/office/drawing/2014/main" val="920089678"/>
                    </a:ext>
                  </a:extLst>
                </a:gridCol>
                <a:gridCol w="795685">
                  <a:extLst>
                    <a:ext uri="{9D8B030D-6E8A-4147-A177-3AD203B41FA5}">
                      <a16:colId xmlns:a16="http://schemas.microsoft.com/office/drawing/2014/main" val="3518531274"/>
                    </a:ext>
                  </a:extLst>
                </a:gridCol>
              </a:tblGrid>
              <a:tr h="370840">
                <a:tc>
                  <a:txBody>
                    <a:bodyPr/>
                    <a:lstStyle/>
                    <a:p>
                      <a:pPr algn="ctr"/>
                      <a:r>
                        <a:rPr lang="en-CA" sz="2400" i="1" dirty="0"/>
                        <a:t>x</a:t>
                      </a:r>
                    </a:p>
                  </a:txBody>
                  <a:tcPr/>
                </a:tc>
                <a:tc>
                  <a:txBody>
                    <a:bodyPr/>
                    <a:lstStyle/>
                    <a:p>
                      <a:pPr algn="ctr"/>
                      <a:r>
                        <a:rPr lang="en-CA" sz="2400" dirty="0"/>
                        <a:t>y</a:t>
                      </a:r>
                    </a:p>
                  </a:txBody>
                  <a:tcPr/>
                </a:tc>
                <a:extLst>
                  <a:ext uri="{0D108BD9-81ED-4DB2-BD59-A6C34878D82A}">
                    <a16:rowId xmlns:a16="http://schemas.microsoft.com/office/drawing/2014/main" val="1223777104"/>
                  </a:ext>
                </a:extLst>
              </a:tr>
              <a:tr h="370840">
                <a:tc>
                  <a:txBody>
                    <a:bodyPr/>
                    <a:lstStyle/>
                    <a:p>
                      <a:pPr algn="ctr"/>
                      <a:r>
                        <a:rPr lang="en-CA" sz="2400" dirty="0"/>
                        <a:t> 0 </a:t>
                      </a:r>
                    </a:p>
                  </a:txBody>
                  <a:tcPr/>
                </a:tc>
                <a:tc>
                  <a:txBody>
                    <a:bodyPr/>
                    <a:lstStyle/>
                    <a:p>
                      <a:pPr algn="ctr"/>
                      <a:endParaRPr lang="en-CA" sz="2400" dirty="0"/>
                    </a:p>
                  </a:txBody>
                  <a:tcPr/>
                </a:tc>
                <a:extLst>
                  <a:ext uri="{0D108BD9-81ED-4DB2-BD59-A6C34878D82A}">
                    <a16:rowId xmlns:a16="http://schemas.microsoft.com/office/drawing/2014/main" val="2245823221"/>
                  </a:ext>
                </a:extLst>
              </a:tr>
              <a:tr h="370840">
                <a:tc>
                  <a:txBody>
                    <a:bodyPr/>
                    <a:lstStyle/>
                    <a:p>
                      <a:pPr algn="ctr"/>
                      <a:endParaRPr lang="en-CA" sz="2400" dirty="0"/>
                    </a:p>
                  </a:txBody>
                  <a:tcPr/>
                </a:tc>
                <a:tc>
                  <a:txBody>
                    <a:bodyPr/>
                    <a:lstStyle/>
                    <a:p>
                      <a:pPr algn="ctr"/>
                      <a:r>
                        <a:rPr lang="en-CA" sz="2400" dirty="0"/>
                        <a:t>0</a:t>
                      </a:r>
                    </a:p>
                  </a:txBody>
                  <a:tcPr/>
                </a:tc>
                <a:extLst>
                  <a:ext uri="{0D108BD9-81ED-4DB2-BD59-A6C34878D82A}">
                    <a16:rowId xmlns:a16="http://schemas.microsoft.com/office/drawing/2014/main" val="3862053131"/>
                  </a:ext>
                </a:extLst>
              </a:tr>
            </a:tbl>
          </a:graphicData>
        </a:graphic>
      </p:graphicFrame>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CA7194C-01D0-4157-B5F8-9BC90620060C}"/>
                  </a:ext>
                </a:extLst>
              </p:cNvPr>
              <p:cNvSpPr txBox="1"/>
              <p:nvPr/>
            </p:nvSpPr>
            <p:spPr>
              <a:xfrm>
                <a:off x="206290" y="3563358"/>
                <a:ext cx="309604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𝑦</m:t>
                      </m:r>
                      <m:r>
                        <a:rPr lang="en-CA" sz="2000" b="0" i="1" smtClean="0">
                          <a:latin typeface="Cambria Math" panose="02040503050406030204" pitchFamily="18" charset="0"/>
                        </a:rPr>
                        <m:t>=−2</m:t>
                      </m:r>
                      <m:d>
                        <m:dPr>
                          <m:ctrlPr>
                            <a:rPr lang="en-CA" sz="2000" b="1" i="1" smtClean="0">
                              <a:latin typeface="Cambria Math" panose="02040503050406030204" pitchFamily="18" charset="0"/>
                            </a:rPr>
                          </m:ctrlPr>
                        </m:dPr>
                        <m:e>
                          <m:r>
                            <a:rPr lang="en-CA" sz="2000" b="1" i="1" smtClean="0">
                              <a:latin typeface="Cambria Math" panose="02040503050406030204" pitchFamily="18" charset="0"/>
                            </a:rPr>
                            <m:t>𝟎</m:t>
                          </m:r>
                        </m:e>
                      </m:d>
                      <m:r>
                        <a:rPr lang="en-CA" sz="2000" b="0" i="1" smtClean="0">
                          <a:latin typeface="Cambria Math" panose="02040503050406030204" pitchFamily="18" charset="0"/>
                        </a:rPr>
                        <m:t>+1=0+1=1</m:t>
                      </m:r>
                    </m:oMath>
                  </m:oMathPara>
                </a14:m>
                <a:endParaRPr lang="en-CA" sz="2000" dirty="0"/>
              </a:p>
            </p:txBody>
          </p:sp>
        </mc:Choice>
        <mc:Fallback xmlns="">
          <p:sp>
            <p:nvSpPr>
              <p:cNvPr id="11" name="TextBox 10">
                <a:extLst>
                  <a:ext uri="{FF2B5EF4-FFF2-40B4-BE49-F238E27FC236}">
                    <a16:creationId xmlns:a16="http://schemas.microsoft.com/office/drawing/2014/main" id="{ACA7194C-01D0-4157-B5F8-9BC90620060C}"/>
                  </a:ext>
                </a:extLst>
              </p:cNvPr>
              <p:cNvSpPr txBox="1">
                <a:spLocks noRot="1" noChangeAspect="1" noMove="1" noResize="1" noEditPoints="1" noAdjustHandles="1" noChangeArrowheads="1" noChangeShapeType="1" noTextEdit="1"/>
              </p:cNvSpPr>
              <p:nvPr/>
            </p:nvSpPr>
            <p:spPr>
              <a:xfrm>
                <a:off x="206290" y="3563358"/>
                <a:ext cx="3096040" cy="307777"/>
              </a:xfrm>
              <a:prstGeom prst="rect">
                <a:avLst/>
              </a:prstGeom>
              <a:blipFill>
                <a:blip r:embed="rId4"/>
                <a:stretch>
                  <a:fillRect l="-1575" r="-1378" b="-26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3CCECE1-8887-4088-957F-3CE59AA5F5A5}"/>
                  </a:ext>
                </a:extLst>
              </p:cNvPr>
              <p:cNvSpPr txBox="1"/>
              <p:nvPr/>
            </p:nvSpPr>
            <p:spPr>
              <a:xfrm>
                <a:off x="813795" y="4568008"/>
                <a:ext cx="152285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0" smtClean="0">
                          <a:latin typeface="Cambria Math" panose="02040503050406030204" pitchFamily="18" charset="0"/>
                        </a:rPr>
                        <m:t> </m:t>
                      </m:r>
                      <m:r>
                        <a:rPr lang="en-CA" sz="2000" b="1" i="1" smtClean="0">
                          <a:latin typeface="Cambria Math" panose="02040503050406030204" pitchFamily="18" charset="0"/>
                        </a:rPr>
                        <m:t>𝟎</m:t>
                      </m:r>
                      <m:r>
                        <a:rPr lang="en-CA" sz="2000" b="0" i="1" smtClean="0">
                          <a:latin typeface="Cambria Math" panose="02040503050406030204" pitchFamily="18" charset="0"/>
                        </a:rPr>
                        <m:t>=−2</m:t>
                      </m:r>
                      <m:r>
                        <a:rPr lang="en-CA" sz="2000" b="0" i="1" smtClean="0">
                          <a:latin typeface="Cambria Math" panose="02040503050406030204" pitchFamily="18" charset="0"/>
                        </a:rPr>
                        <m:t>𝑥</m:t>
                      </m:r>
                      <m:r>
                        <a:rPr lang="en-CA" sz="2000" b="1" i="1" smtClean="0">
                          <a:latin typeface="Cambria Math" panose="02040503050406030204" pitchFamily="18" charset="0"/>
                        </a:rPr>
                        <m:t>+</m:t>
                      </m:r>
                      <m:r>
                        <a:rPr lang="en-CA" sz="2000" b="0" i="1" smtClean="0">
                          <a:latin typeface="Cambria Math" panose="02040503050406030204" pitchFamily="18" charset="0"/>
                        </a:rPr>
                        <m:t>1</m:t>
                      </m:r>
                    </m:oMath>
                  </m:oMathPara>
                </a14:m>
                <a:endParaRPr lang="en-CA" sz="2000" dirty="0"/>
              </a:p>
            </p:txBody>
          </p:sp>
        </mc:Choice>
        <mc:Fallback xmlns="">
          <p:sp>
            <p:nvSpPr>
              <p:cNvPr id="12" name="TextBox 11">
                <a:extLst>
                  <a:ext uri="{FF2B5EF4-FFF2-40B4-BE49-F238E27FC236}">
                    <a16:creationId xmlns:a16="http://schemas.microsoft.com/office/drawing/2014/main" id="{D3CCECE1-8887-4088-957F-3CE59AA5F5A5}"/>
                  </a:ext>
                </a:extLst>
              </p:cNvPr>
              <p:cNvSpPr txBox="1">
                <a:spLocks noRot="1" noChangeAspect="1" noMove="1" noResize="1" noEditPoints="1" noAdjustHandles="1" noChangeArrowheads="1" noChangeShapeType="1" noTextEdit="1"/>
              </p:cNvSpPr>
              <p:nvPr/>
            </p:nvSpPr>
            <p:spPr>
              <a:xfrm>
                <a:off x="813795" y="4568008"/>
                <a:ext cx="1522853" cy="307777"/>
              </a:xfrm>
              <a:prstGeom prst="rect">
                <a:avLst/>
              </a:prstGeom>
              <a:blipFill>
                <a:blip r:embed="rId5"/>
                <a:stretch>
                  <a:fillRect r="-3600" b="-5882"/>
                </a:stretch>
              </a:blipFill>
            </p:spPr>
            <p:txBody>
              <a:bodyPr/>
              <a:lstStyle/>
              <a:p>
                <a:r>
                  <a:rPr lang="en-CA">
                    <a:noFill/>
                  </a:rPr>
                  <a:t> </a:t>
                </a:r>
              </a:p>
            </p:txBody>
          </p:sp>
        </mc:Fallback>
      </mc:AlternateContent>
      <p:sp>
        <p:nvSpPr>
          <p:cNvPr id="14" name="Oval 13">
            <a:extLst>
              <a:ext uri="{FF2B5EF4-FFF2-40B4-BE49-F238E27FC236}">
                <a16:creationId xmlns:a16="http://schemas.microsoft.com/office/drawing/2014/main" id="{238D4E5D-5C95-4860-9D78-4DF0D556D36A}"/>
              </a:ext>
            </a:extLst>
          </p:cNvPr>
          <p:cNvSpPr>
            <a:spLocks noChangeAspect="1"/>
          </p:cNvSpPr>
          <p:nvPr/>
        </p:nvSpPr>
        <p:spPr>
          <a:xfrm>
            <a:off x="5738260" y="3688255"/>
            <a:ext cx="182880" cy="18288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a:extLst>
              <a:ext uri="{FF2B5EF4-FFF2-40B4-BE49-F238E27FC236}">
                <a16:creationId xmlns:a16="http://schemas.microsoft.com/office/drawing/2014/main" id="{FACAE710-8BCD-4DA7-9791-740D11A3C514}"/>
              </a:ext>
            </a:extLst>
          </p:cNvPr>
          <p:cNvSpPr>
            <a:spLocks noChangeAspect="1"/>
          </p:cNvSpPr>
          <p:nvPr/>
        </p:nvSpPr>
        <p:spPr>
          <a:xfrm>
            <a:off x="5538605" y="3332493"/>
            <a:ext cx="182880" cy="18288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C2BFAB1-E79A-4131-B9F9-A48DD25591F0}"/>
                  </a:ext>
                </a:extLst>
              </p:cNvPr>
              <p:cNvSpPr txBox="1"/>
              <p:nvPr/>
            </p:nvSpPr>
            <p:spPr>
              <a:xfrm>
                <a:off x="974923" y="2776273"/>
                <a:ext cx="434388" cy="7523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solidFill>
                            <a:srgbClr val="FF0000"/>
                          </a:solidFill>
                          <a:latin typeface="Cambria Math" panose="02040503050406030204" pitchFamily="18" charset="0"/>
                        </a:rPr>
                        <m:t>0.5</m:t>
                      </m:r>
                    </m:oMath>
                  </m:oMathPara>
                </a14:m>
                <a:endParaRPr lang="en-CA" sz="2400" b="0" dirty="0">
                  <a:solidFill>
                    <a:srgbClr val="FF0000"/>
                  </a:solidFill>
                </a:endParaRPr>
              </a:p>
              <a:p>
                <a:endParaRPr lang="en-CA" sz="2400" dirty="0">
                  <a:solidFill>
                    <a:srgbClr val="FF0000"/>
                  </a:solidFill>
                </a:endParaRPr>
              </a:p>
            </p:txBody>
          </p:sp>
        </mc:Choice>
        <mc:Fallback xmlns="">
          <p:sp>
            <p:nvSpPr>
              <p:cNvPr id="17" name="TextBox 16">
                <a:extLst>
                  <a:ext uri="{FF2B5EF4-FFF2-40B4-BE49-F238E27FC236}">
                    <a16:creationId xmlns:a16="http://schemas.microsoft.com/office/drawing/2014/main" id="{DC2BFAB1-E79A-4131-B9F9-A48DD25591F0}"/>
                  </a:ext>
                </a:extLst>
              </p:cNvPr>
              <p:cNvSpPr txBox="1">
                <a:spLocks noRot="1" noChangeAspect="1" noMove="1" noResize="1" noEditPoints="1" noAdjustHandles="1" noChangeArrowheads="1" noChangeShapeType="1" noTextEdit="1"/>
              </p:cNvSpPr>
              <p:nvPr/>
            </p:nvSpPr>
            <p:spPr>
              <a:xfrm>
                <a:off x="974923" y="2776273"/>
                <a:ext cx="434388" cy="752375"/>
              </a:xfrm>
              <a:prstGeom prst="rect">
                <a:avLst/>
              </a:prstGeom>
              <a:blipFill>
                <a:blip r:embed="rId6"/>
                <a:stretch>
                  <a:fillRect l="-21127" r="-2253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A1AB8CE-8C9C-4B59-AD15-A79B5013B585}"/>
                  </a:ext>
                </a:extLst>
              </p:cNvPr>
              <p:cNvSpPr txBox="1"/>
              <p:nvPr/>
            </p:nvSpPr>
            <p:spPr>
              <a:xfrm>
                <a:off x="1765615" y="2188286"/>
                <a:ext cx="23884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solidFill>
                            <a:srgbClr val="FF0000"/>
                          </a:solidFill>
                          <a:latin typeface="Cambria Math" panose="02040503050406030204" pitchFamily="18" charset="0"/>
                        </a:rPr>
                        <m:t>1</m:t>
                      </m:r>
                    </m:oMath>
                  </m:oMathPara>
                </a14:m>
                <a:endParaRPr lang="en-CA" sz="2400" dirty="0">
                  <a:solidFill>
                    <a:srgbClr val="FF0000"/>
                  </a:solidFill>
                </a:endParaRPr>
              </a:p>
            </p:txBody>
          </p:sp>
        </mc:Choice>
        <mc:Fallback xmlns="">
          <p:sp>
            <p:nvSpPr>
              <p:cNvPr id="18" name="TextBox 17">
                <a:extLst>
                  <a:ext uri="{FF2B5EF4-FFF2-40B4-BE49-F238E27FC236}">
                    <a16:creationId xmlns:a16="http://schemas.microsoft.com/office/drawing/2014/main" id="{FA1AB8CE-8C9C-4B59-AD15-A79B5013B585}"/>
                  </a:ext>
                </a:extLst>
              </p:cNvPr>
              <p:cNvSpPr txBox="1">
                <a:spLocks noRot="1" noChangeAspect="1" noMove="1" noResize="1" noEditPoints="1" noAdjustHandles="1" noChangeArrowheads="1" noChangeShapeType="1" noTextEdit="1"/>
              </p:cNvSpPr>
              <p:nvPr/>
            </p:nvSpPr>
            <p:spPr>
              <a:xfrm>
                <a:off x="1765615" y="2188286"/>
                <a:ext cx="238848" cy="369332"/>
              </a:xfrm>
              <a:prstGeom prst="rect">
                <a:avLst/>
              </a:prstGeom>
              <a:blipFill>
                <a:blip r:embed="rId7"/>
                <a:stretch>
                  <a:fillRect l="-30769" r="-30769" b="-4918"/>
                </a:stretch>
              </a:blipFill>
            </p:spPr>
            <p:txBody>
              <a:bodyPr/>
              <a:lstStyle/>
              <a:p>
                <a:r>
                  <a:rPr lang="en-CA">
                    <a:noFill/>
                  </a:rPr>
                  <a:t> </a:t>
                </a:r>
              </a:p>
            </p:txBody>
          </p:sp>
        </mc:Fallback>
      </mc:AlternateContent>
      <p:cxnSp>
        <p:nvCxnSpPr>
          <p:cNvPr id="20" name="Straight Arrow Connector 19">
            <a:extLst>
              <a:ext uri="{FF2B5EF4-FFF2-40B4-BE49-F238E27FC236}">
                <a16:creationId xmlns:a16="http://schemas.microsoft.com/office/drawing/2014/main" id="{546413E6-A7C8-4220-9BFE-2908DDA1456A}"/>
              </a:ext>
            </a:extLst>
          </p:cNvPr>
          <p:cNvCxnSpPr>
            <a:cxnSpLocks/>
          </p:cNvCxnSpPr>
          <p:nvPr/>
        </p:nvCxnSpPr>
        <p:spPr>
          <a:xfrm>
            <a:off x="4548053" y="1290875"/>
            <a:ext cx="2484120" cy="4821786"/>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23B77E0-24FB-4282-87A9-F67942DB95E8}"/>
                  </a:ext>
                </a:extLst>
              </p:cNvPr>
              <p:cNvSpPr txBox="1"/>
              <p:nvPr/>
            </p:nvSpPr>
            <p:spPr>
              <a:xfrm>
                <a:off x="635097" y="4934752"/>
                <a:ext cx="173945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u="sng" smtClean="0">
                          <a:latin typeface="Cambria Math" panose="02040503050406030204" pitchFamily="18" charset="0"/>
                        </a:rPr>
                        <m:t>−1                −1</m:t>
                      </m:r>
                    </m:oMath>
                  </m:oMathPara>
                </a14:m>
                <a:endParaRPr lang="en-CA" sz="2000" u="sng" dirty="0"/>
              </a:p>
            </p:txBody>
          </p:sp>
        </mc:Choice>
        <mc:Fallback xmlns="">
          <p:sp>
            <p:nvSpPr>
              <p:cNvPr id="10" name="TextBox 9">
                <a:extLst>
                  <a:ext uri="{FF2B5EF4-FFF2-40B4-BE49-F238E27FC236}">
                    <a16:creationId xmlns:a16="http://schemas.microsoft.com/office/drawing/2014/main" id="{523B77E0-24FB-4282-87A9-F67942DB95E8}"/>
                  </a:ext>
                </a:extLst>
              </p:cNvPr>
              <p:cNvSpPr txBox="1">
                <a:spLocks noRot="1" noChangeAspect="1" noMove="1" noResize="1" noEditPoints="1" noAdjustHandles="1" noChangeArrowheads="1" noChangeShapeType="1" noTextEdit="1"/>
              </p:cNvSpPr>
              <p:nvPr/>
            </p:nvSpPr>
            <p:spPr>
              <a:xfrm>
                <a:off x="635097" y="4934752"/>
                <a:ext cx="1739451" cy="307777"/>
              </a:xfrm>
              <a:prstGeom prst="rect">
                <a:avLst/>
              </a:prstGeom>
              <a:blipFill>
                <a:blip r:embed="rId8"/>
                <a:stretch>
                  <a:fillRect l="-350" r="-2797" b="-6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9A5E3CA-FFEA-46A9-829C-41DF583C030E}"/>
                  </a:ext>
                </a:extLst>
              </p:cNvPr>
              <p:cNvSpPr txBox="1"/>
              <p:nvPr/>
            </p:nvSpPr>
            <p:spPr>
              <a:xfrm>
                <a:off x="691412" y="5310359"/>
                <a:ext cx="120661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−1=−2</m:t>
                      </m:r>
                      <m:r>
                        <a:rPr lang="en-CA" sz="2000" b="0" i="1" smtClean="0">
                          <a:latin typeface="Cambria Math" panose="02040503050406030204" pitchFamily="18" charset="0"/>
                        </a:rPr>
                        <m:t>𝑥</m:t>
                      </m:r>
                    </m:oMath>
                  </m:oMathPara>
                </a14:m>
                <a:endParaRPr lang="en-CA" sz="2000" dirty="0"/>
              </a:p>
            </p:txBody>
          </p:sp>
        </mc:Choice>
        <mc:Fallback xmlns="">
          <p:sp>
            <p:nvSpPr>
              <p:cNvPr id="21" name="TextBox 20">
                <a:extLst>
                  <a:ext uri="{FF2B5EF4-FFF2-40B4-BE49-F238E27FC236}">
                    <a16:creationId xmlns:a16="http://schemas.microsoft.com/office/drawing/2014/main" id="{39A5E3CA-FFEA-46A9-829C-41DF583C030E}"/>
                  </a:ext>
                </a:extLst>
              </p:cNvPr>
              <p:cNvSpPr txBox="1">
                <a:spLocks noRot="1" noChangeAspect="1" noMove="1" noResize="1" noEditPoints="1" noAdjustHandles="1" noChangeArrowheads="1" noChangeShapeType="1" noTextEdit="1"/>
              </p:cNvSpPr>
              <p:nvPr/>
            </p:nvSpPr>
            <p:spPr>
              <a:xfrm>
                <a:off x="691412" y="5310359"/>
                <a:ext cx="1206612" cy="307777"/>
              </a:xfrm>
              <a:prstGeom prst="rect">
                <a:avLst/>
              </a:prstGeom>
              <a:blipFill>
                <a:blip r:embed="rId9"/>
                <a:stretch>
                  <a:fillRect l="-505" r="-4040" b="-5882"/>
                </a:stretch>
              </a:blipFill>
            </p:spPr>
            <p:txBody>
              <a:bodyPr/>
              <a:lstStyle/>
              <a:p>
                <a:r>
                  <a:rPr lang="en-CA">
                    <a:noFill/>
                  </a:rPr>
                  <a:t> </a:t>
                </a:r>
              </a:p>
            </p:txBody>
          </p:sp>
        </mc:Fallback>
      </mc:AlternateContent>
      <p:sp>
        <p:nvSpPr>
          <p:cNvPr id="22" name="TextBox 21">
            <a:extLst>
              <a:ext uri="{FF2B5EF4-FFF2-40B4-BE49-F238E27FC236}">
                <a16:creationId xmlns:a16="http://schemas.microsoft.com/office/drawing/2014/main" id="{9109E248-8BE4-455B-8A43-55500077BDEB}"/>
              </a:ext>
            </a:extLst>
          </p:cNvPr>
          <p:cNvSpPr txBox="1"/>
          <p:nvPr/>
        </p:nvSpPr>
        <p:spPr>
          <a:xfrm>
            <a:off x="633413" y="4002833"/>
            <a:ext cx="2053960" cy="400110"/>
          </a:xfrm>
          <a:prstGeom prst="rect">
            <a:avLst/>
          </a:prstGeom>
          <a:noFill/>
        </p:spPr>
        <p:txBody>
          <a:bodyPr wrap="none" rtlCol="0">
            <a:spAutoFit/>
          </a:bodyPr>
          <a:lstStyle/>
          <a:p>
            <a:r>
              <a:rPr lang="en-CA" sz="2000" b="1" i="1" dirty="0">
                <a:latin typeface="Times New Roman" panose="02020603050405020304" pitchFamily="18" charset="0"/>
                <a:cs typeface="Times New Roman" panose="02020603050405020304" pitchFamily="18" charset="0"/>
              </a:rPr>
              <a:t>x</a:t>
            </a:r>
            <a:r>
              <a:rPr lang="en-CA" sz="2000" b="1" dirty="0">
                <a:latin typeface="Times New Roman" panose="02020603050405020304" pitchFamily="18" charset="0"/>
                <a:cs typeface="Times New Roman" panose="02020603050405020304" pitchFamily="18" charset="0"/>
              </a:rPr>
              <a:t>-intercept: </a:t>
            </a:r>
            <a:r>
              <a:rPr lang="en-CA" sz="2000" b="1" i="1" dirty="0">
                <a:latin typeface="Times New Roman" panose="02020603050405020304" pitchFamily="18" charset="0"/>
                <a:cs typeface="Times New Roman" panose="02020603050405020304" pitchFamily="18" charset="0"/>
              </a:rPr>
              <a:t>y</a:t>
            </a:r>
            <a:r>
              <a:rPr lang="en-CA" sz="2000" b="1" dirty="0">
                <a:latin typeface="Times New Roman" panose="02020603050405020304" pitchFamily="18" charset="0"/>
                <a:cs typeface="Times New Roman" panose="02020603050405020304" pitchFamily="18" charset="0"/>
              </a:rPr>
              <a:t> = 0</a:t>
            </a:r>
            <a:endParaRPr lang="en-CA" sz="2000" b="1" i="1"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C2B99299-C02B-4563-A072-82C36E98F489}"/>
              </a:ext>
            </a:extLst>
          </p:cNvPr>
          <p:cNvSpPr txBox="1"/>
          <p:nvPr/>
        </p:nvSpPr>
        <p:spPr>
          <a:xfrm>
            <a:off x="569600" y="3178899"/>
            <a:ext cx="2053960" cy="400110"/>
          </a:xfrm>
          <a:prstGeom prst="rect">
            <a:avLst/>
          </a:prstGeom>
          <a:noFill/>
        </p:spPr>
        <p:txBody>
          <a:bodyPr wrap="none" rtlCol="0">
            <a:spAutoFit/>
          </a:bodyPr>
          <a:lstStyle/>
          <a:p>
            <a:r>
              <a:rPr lang="en-CA" sz="2000" b="1" i="1" dirty="0">
                <a:latin typeface="Times New Roman" panose="02020603050405020304" pitchFamily="18" charset="0"/>
                <a:cs typeface="Times New Roman" panose="02020603050405020304" pitchFamily="18" charset="0"/>
              </a:rPr>
              <a:t>y</a:t>
            </a:r>
            <a:r>
              <a:rPr lang="en-CA" sz="2000" b="1" dirty="0">
                <a:latin typeface="Times New Roman" panose="02020603050405020304" pitchFamily="18" charset="0"/>
                <a:cs typeface="Times New Roman" panose="02020603050405020304" pitchFamily="18" charset="0"/>
              </a:rPr>
              <a:t>-intercept: </a:t>
            </a:r>
            <a:r>
              <a:rPr lang="en-CA" sz="2000" b="1" i="1" dirty="0">
                <a:latin typeface="Times New Roman" panose="02020603050405020304" pitchFamily="18" charset="0"/>
                <a:cs typeface="Times New Roman" panose="02020603050405020304" pitchFamily="18" charset="0"/>
              </a:rPr>
              <a:t>x</a:t>
            </a:r>
            <a:r>
              <a:rPr lang="en-CA" sz="2000" b="1" dirty="0">
                <a:latin typeface="Times New Roman" panose="02020603050405020304" pitchFamily="18" charset="0"/>
                <a:cs typeface="Times New Roman" panose="02020603050405020304" pitchFamily="18" charset="0"/>
              </a:rPr>
              <a:t> = 0</a:t>
            </a:r>
            <a:endParaRPr lang="en-CA" sz="2000" b="1"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9360CBD-6A05-4E8E-BB67-23D3F0AD5E81}"/>
                  </a:ext>
                </a:extLst>
              </p:cNvPr>
              <p:cNvSpPr txBox="1"/>
              <p:nvPr/>
            </p:nvSpPr>
            <p:spPr>
              <a:xfrm>
                <a:off x="691412" y="5886955"/>
                <a:ext cx="1206612"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CA" sz="2000" b="0" i="1" smtClean="0">
                              <a:latin typeface="Cambria Math" panose="02040503050406030204" pitchFamily="18" charset="0"/>
                            </a:rPr>
                          </m:ctrlPr>
                        </m:fPr>
                        <m:num>
                          <m:r>
                            <a:rPr lang="en-CA" sz="2000" i="1">
                              <a:latin typeface="Cambria Math" panose="02040503050406030204" pitchFamily="18" charset="0"/>
                            </a:rPr>
                            <m:t>−1</m:t>
                          </m:r>
                        </m:num>
                        <m:den>
                          <m:r>
                            <a:rPr lang="en-CA" sz="2000" b="0" i="1" smtClean="0">
                              <a:latin typeface="Cambria Math" panose="02040503050406030204" pitchFamily="18" charset="0"/>
                            </a:rPr>
                            <m:t>−2</m:t>
                          </m:r>
                        </m:den>
                      </m:f>
                      <m:r>
                        <a:rPr lang="en-CA" sz="2000" b="0" i="1" smtClean="0">
                          <a:latin typeface="Cambria Math" panose="02040503050406030204" pitchFamily="18" charset="0"/>
                        </a:rPr>
                        <m:t>=</m:t>
                      </m:r>
                      <m:f>
                        <m:fPr>
                          <m:ctrlPr>
                            <a:rPr lang="en-CA" sz="2000" b="0" i="1" smtClean="0">
                              <a:latin typeface="Cambria Math" panose="02040503050406030204" pitchFamily="18" charset="0"/>
                            </a:rPr>
                          </m:ctrlPr>
                        </m:fPr>
                        <m:num>
                          <m:r>
                            <a:rPr lang="en-CA" sz="2000" i="1">
                              <a:latin typeface="Cambria Math" panose="02040503050406030204" pitchFamily="18" charset="0"/>
                            </a:rPr>
                            <m:t>−2</m:t>
                          </m:r>
                          <m:r>
                            <a:rPr lang="en-CA" sz="2000" i="1">
                              <a:latin typeface="Cambria Math" panose="02040503050406030204" pitchFamily="18" charset="0"/>
                            </a:rPr>
                            <m:t>𝑥</m:t>
                          </m:r>
                        </m:num>
                        <m:den>
                          <m:r>
                            <a:rPr lang="en-CA" sz="2000" b="0" i="1" smtClean="0">
                              <a:latin typeface="Cambria Math" panose="02040503050406030204" pitchFamily="18" charset="0"/>
                            </a:rPr>
                            <m:t>−2</m:t>
                          </m:r>
                        </m:den>
                      </m:f>
                    </m:oMath>
                  </m:oMathPara>
                </a14:m>
                <a:endParaRPr lang="en-CA" sz="2000" dirty="0"/>
              </a:p>
            </p:txBody>
          </p:sp>
        </mc:Choice>
        <mc:Fallback xmlns="">
          <p:sp>
            <p:nvSpPr>
              <p:cNvPr id="24" name="TextBox 23">
                <a:extLst>
                  <a:ext uri="{FF2B5EF4-FFF2-40B4-BE49-F238E27FC236}">
                    <a16:creationId xmlns:a16="http://schemas.microsoft.com/office/drawing/2014/main" id="{F9360CBD-6A05-4E8E-BB67-23D3F0AD5E81}"/>
                  </a:ext>
                </a:extLst>
              </p:cNvPr>
              <p:cNvSpPr txBox="1">
                <a:spLocks noRot="1" noChangeAspect="1" noMove="1" noResize="1" noEditPoints="1" noAdjustHandles="1" noChangeArrowheads="1" noChangeShapeType="1" noTextEdit="1"/>
              </p:cNvSpPr>
              <p:nvPr/>
            </p:nvSpPr>
            <p:spPr>
              <a:xfrm>
                <a:off x="691412" y="5886955"/>
                <a:ext cx="1206612" cy="576183"/>
              </a:xfrm>
              <a:prstGeom prst="rect">
                <a:avLst/>
              </a:prstGeom>
              <a:blipFill>
                <a:blip r:embed="rId10"/>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3FF4EAC-4D38-48A0-B6C9-BF08B9F1CD9B}"/>
                  </a:ext>
                </a:extLst>
              </p:cNvPr>
              <p:cNvSpPr txBox="1"/>
              <p:nvPr/>
            </p:nvSpPr>
            <p:spPr>
              <a:xfrm>
                <a:off x="2340689" y="5958773"/>
                <a:ext cx="87479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𝑥</m:t>
                      </m:r>
                      <m:r>
                        <a:rPr lang="en-CA" sz="2000" b="0" i="1" smtClean="0">
                          <a:latin typeface="Cambria Math" panose="02040503050406030204" pitchFamily="18" charset="0"/>
                        </a:rPr>
                        <m:t>=0.5</m:t>
                      </m:r>
                    </m:oMath>
                  </m:oMathPara>
                </a14:m>
                <a:endParaRPr lang="en-CA" sz="2000" dirty="0"/>
              </a:p>
            </p:txBody>
          </p:sp>
        </mc:Choice>
        <mc:Fallback xmlns="">
          <p:sp>
            <p:nvSpPr>
              <p:cNvPr id="25" name="TextBox 24">
                <a:extLst>
                  <a:ext uri="{FF2B5EF4-FFF2-40B4-BE49-F238E27FC236}">
                    <a16:creationId xmlns:a16="http://schemas.microsoft.com/office/drawing/2014/main" id="{93FF4EAC-4D38-48A0-B6C9-BF08B9F1CD9B}"/>
                  </a:ext>
                </a:extLst>
              </p:cNvPr>
              <p:cNvSpPr txBox="1">
                <a:spLocks noRot="1" noChangeAspect="1" noMove="1" noResize="1" noEditPoints="1" noAdjustHandles="1" noChangeArrowheads="1" noChangeShapeType="1" noTextEdit="1"/>
              </p:cNvSpPr>
              <p:nvPr/>
            </p:nvSpPr>
            <p:spPr>
              <a:xfrm>
                <a:off x="2340689" y="5958773"/>
                <a:ext cx="874791" cy="307777"/>
              </a:xfrm>
              <a:prstGeom prst="rect">
                <a:avLst/>
              </a:prstGeom>
              <a:blipFill>
                <a:blip r:embed="rId11"/>
                <a:stretch>
                  <a:fillRect l="-4196" r="-6993" b="-5882"/>
                </a:stretch>
              </a:blipFill>
            </p:spPr>
            <p:txBody>
              <a:bodyPr/>
              <a:lstStyle/>
              <a:p>
                <a:r>
                  <a:rPr lang="en-CA">
                    <a:noFill/>
                  </a:rPr>
                  <a:t> </a:t>
                </a:r>
              </a:p>
            </p:txBody>
          </p:sp>
        </mc:Fallback>
      </mc:AlternateContent>
      <p:sp>
        <p:nvSpPr>
          <p:cNvPr id="26" name="TextBox 25">
            <a:extLst>
              <a:ext uri="{FF2B5EF4-FFF2-40B4-BE49-F238E27FC236}">
                <a16:creationId xmlns:a16="http://schemas.microsoft.com/office/drawing/2014/main" id="{D3134A7E-0F05-48F3-9664-60EA1A414C6B}"/>
              </a:ext>
            </a:extLst>
          </p:cNvPr>
          <p:cNvSpPr txBox="1"/>
          <p:nvPr/>
        </p:nvSpPr>
        <p:spPr>
          <a:xfrm>
            <a:off x="5306020" y="1304052"/>
            <a:ext cx="918841" cy="461665"/>
          </a:xfrm>
          <a:prstGeom prst="rect">
            <a:avLst/>
          </a:prstGeom>
          <a:noFill/>
        </p:spPr>
        <p:txBody>
          <a:bodyPr wrap="none" rtlCol="0">
            <a:spAutoFit/>
          </a:bodyPr>
          <a:lstStyle/>
          <a:p>
            <a:r>
              <a:rPr lang="en-CA" sz="2400" i="1" dirty="0">
                <a:latin typeface="Times New Roman" panose="02020603050405020304" pitchFamily="18" charset="0"/>
                <a:cs typeface="Times New Roman" panose="02020603050405020304" pitchFamily="18" charset="0"/>
              </a:rPr>
              <a:t>y</a:t>
            </a:r>
            <a:r>
              <a:rPr lang="en-CA" sz="2400" dirty="0">
                <a:latin typeface="Times New Roman" panose="02020603050405020304" pitchFamily="18" charset="0"/>
                <a:cs typeface="Times New Roman" panose="02020603050405020304" pitchFamily="18" charset="0"/>
              </a:rPr>
              <a:t>-axis</a:t>
            </a:r>
            <a:endParaRPr lang="en-CA" sz="2400" i="1"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C89181A6-3A05-4BC7-AF59-BA5C3315E85E}"/>
              </a:ext>
            </a:extLst>
          </p:cNvPr>
          <p:cNvSpPr txBox="1"/>
          <p:nvPr/>
        </p:nvSpPr>
        <p:spPr>
          <a:xfrm>
            <a:off x="7791866" y="3883023"/>
            <a:ext cx="918841" cy="461665"/>
          </a:xfrm>
          <a:prstGeom prst="rect">
            <a:avLst/>
          </a:prstGeom>
          <a:solidFill>
            <a:schemeClr val="bg1"/>
          </a:solidFill>
        </p:spPr>
        <p:txBody>
          <a:bodyPr wrap="none" rtlCol="0">
            <a:spAutoFit/>
          </a:bodyPr>
          <a:lstStyle/>
          <a:p>
            <a:r>
              <a:rPr lang="en-CA" sz="2400" i="1" dirty="0">
                <a:latin typeface="Times New Roman" panose="02020603050405020304" pitchFamily="18" charset="0"/>
                <a:cs typeface="Times New Roman" panose="02020603050405020304" pitchFamily="18" charset="0"/>
              </a:rPr>
              <a:t>x</a:t>
            </a:r>
            <a:r>
              <a:rPr lang="en-CA" sz="2400" dirty="0">
                <a:latin typeface="Times New Roman" panose="02020603050405020304" pitchFamily="18" charset="0"/>
                <a:cs typeface="Times New Roman" panose="02020603050405020304" pitchFamily="18" charset="0"/>
              </a:rPr>
              <a:t>-axis</a:t>
            </a:r>
            <a:endParaRPr lang="en-CA" sz="2400" i="1"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E967FA2B-C134-4364-B6A6-E69D85E683B4}"/>
              </a:ext>
            </a:extLst>
          </p:cNvPr>
          <p:cNvSpPr>
            <a:spLocks noGrp="1"/>
          </p:cNvSpPr>
          <p:nvPr>
            <p:ph type="sldNum" sz="quarter" idx="12"/>
          </p:nvPr>
        </p:nvSpPr>
        <p:spPr/>
        <p:txBody>
          <a:bodyPr/>
          <a:lstStyle/>
          <a:p>
            <a:fld id="{914CA522-1688-4E7E-A401-39BA881FF08A}" type="slidenum">
              <a:rPr lang="en-CA" smtClean="0"/>
              <a:t>22</a:t>
            </a:fld>
            <a:endParaRPr lang="en-CA"/>
          </a:p>
        </p:txBody>
      </p:sp>
    </p:spTree>
    <p:extLst>
      <p:ext uri="{BB962C8B-B14F-4D97-AF65-F5344CB8AC3E}">
        <p14:creationId xmlns:p14="http://schemas.microsoft.com/office/powerpoint/2010/main" val="16768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down)">
                                      <p:cBhvr>
                                        <p:cTn id="5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animBg="1"/>
      <p:bldP spid="16" grpId="0" animBg="1"/>
      <p:bldP spid="17" grpId="0"/>
      <p:bldP spid="18" grpId="0"/>
      <p:bldP spid="10" grpId="0"/>
      <p:bldP spid="21" grpId="0"/>
      <p:bldP spid="22" grpId="0"/>
      <p:bldP spid="23" grpId="0"/>
      <p:bldP spid="24"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4CDB9D-7090-4B70-97B6-663C1358FC92}"/>
              </a:ext>
            </a:extLst>
          </p:cNvPr>
          <p:cNvSpPr/>
          <p:nvPr/>
        </p:nvSpPr>
        <p:spPr>
          <a:xfrm>
            <a:off x="779575" y="399179"/>
            <a:ext cx="2983509" cy="489686"/>
          </a:xfrm>
          <a:prstGeom prst="rect">
            <a:avLst/>
          </a:prstGeom>
        </p:spPr>
        <p:txBody>
          <a:bodyPr wrap="none">
            <a:spAutoFit/>
          </a:bodyPr>
          <a:lstStyle/>
          <a:p>
            <a:pPr>
              <a:lnSpc>
                <a:spcPct val="115000"/>
              </a:lnSpc>
              <a:spcAft>
                <a:spcPts val="0"/>
              </a:spcAft>
            </a:pPr>
            <a:r>
              <a:rPr lang="en-US" sz="2400" u="sng" dirty="0">
                <a:solidFill>
                  <a:srgbClr val="000000"/>
                </a:solidFill>
                <a:latin typeface="Cambria" panose="02040503050406030204" pitchFamily="18" charset="0"/>
                <a:ea typeface="Times New Roman" panose="02020603050405020304" pitchFamily="18" charset="0"/>
                <a:cs typeface="Arial" panose="020B0604020202020204" pitchFamily="34" charset="0"/>
              </a:rPr>
              <a:t>Slope-Intercept Form</a:t>
            </a:r>
            <a:endParaRPr lang="en-CA"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26F5215-9CFA-4000-8931-D6C8B7EE55A4}"/>
                  </a:ext>
                </a:extLst>
              </p:cNvPr>
              <p:cNvSpPr/>
              <p:nvPr/>
            </p:nvSpPr>
            <p:spPr>
              <a:xfrm>
                <a:off x="779575" y="888865"/>
                <a:ext cx="8196785" cy="915892"/>
              </a:xfrm>
              <a:prstGeom prst="rect">
                <a:avLst/>
              </a:prstGeom>
            </p:spPr>
            <p:txBody>
              <a:bodyPr wrap="square">
                <a:spAutoFit/>
              </a:bodyPr>
              <a:lstStyle/>
              <a:p>
                <a:pPr algn="ctr">
                  <a:lnSpc>
                    <a:spcPct val="115000"/>
                  </a:lnSpc>
                  <a:spcAft>
                    <a:spcPts val="0"/>
                  </a:spcAft>
                </a:pPr>
                <a:r>
                  <a:rPr lang="en-US" sz="2400" dirty="0">
                    <a:solidFill>
                      <a:srgbClr val="000000"/>
                    </a:solidFill>
                    <a:latin typeface="Cambria" panose="02040503050406030204" pitchFamily="18" charset="0"/>
                    <a:ea typeface="Times New Roman" panose="02020603050405020304" pitchFamily="18" charset="0"/>
                    <a:cs typeface="Arial" panose="020B0604020202020204" pitchFamily="34" charset="0"/>
                  </a:rPr>
                  <a:t>The equation of a line may be written in slope intercept form:   </a:t>
                </a:r>
                <a14:m>
                  <m:oMath xmlns:m="http://schemas.openxmlformats.org/officeDocument/2006/math">
                    <m:r>
                      <a:rPr lang="en-US" sz="24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en-US" sz="24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400" i="1" smtClean="0">
                        <a:solidFill>
                          <a:srgbClr val="FF0000"/>
                        </a:solidFill>
                        <a:latin typeface="Cambria Math" panose="02040503050406030204" pitchFamily="18" charset="0"/>
                        <a:ea typeface="Times New Roman" panose="02020603050405020304" pitchFamily="18" charset="0"/>
                        <a:cs typeface="Arial" panose="020B0604020202020204" pitchFamily="34" charset="0"/>
                      </a:rPr>
                      <m:t>𝑚</m:t>
                    </m:r>
                    <m:r>
                      <a:rPr lang="en-US" sz="24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24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400" i="1" smtClean="0">
                        <a:solidFill>
                          <a:srgbClr val="0000FF"/>
                        </a:solidFill>
                        <a:latin typeface="Cambria Math" panose="02040503050406030204" pitchFamily="18" charset="0"/>
                        <a:ea typeface="Times New Roman" panose="02020603050405020304" pitchFamily="18" charset="0"/>
                        <a:cs typeface="Arial" panose="020B0604020202020204" pitchFamily="34" charset="0"/>
                      </a:rPr>
                      <m:t>𝑏</m:t>
                    </m:r>
                  </m:oMath>
                </a14:m>
                <a:endParaRPr lang="en-CA"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A26F5215-9CFA-4000-8931-D6C8B7EE55A4}"/>
                  </a:ext>
                </a:extLst>
              </p:cNvPr>
              <p:cNvSpPr>
                <a:spLocks noRot="1" noChangeAspect="1" noMove="1" noResize="1" noEditPoints="1" noAdjustHandles="1" noChangeArrowheads="1" noChangeShapeType="1" noTextEdit="1"/>
              </p:cNvSpPr>
              <p:nvPr/>
            </p:nvSpPr>
            <p:spPr>
              <a:xfrm>
                <a:off x="779575" y="888865"/>
                <a:ext cx="8196785" cy="915892"/>
              </a:xfrm>
              <a:prstGeom prst="rect">
                <a:avLst/>
              </a:prstGeom>
              <a:blipFill>
                <a:blip r:embed="rId2"/>
                <a:stretch>
                  <a:fillRect l="-818" t="-3333" r="-3123" b="-466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53F3C1D-C43C-4F93-9B56-733DDAE6C23B}"/>
                  </a:ext>
                </a:extLst>
              </p:cNvPr>
              <p:cNvSpPr txBox="1"/>
              <p:nvPr/>
            </p:nvSpPr>
            <p:spPr>
              <a:xfrm>
                <a:off x="805222" y="2067247"/>
                <a:ext cx="361567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CA" sz="2400" b="0" i="0" smtClean="0">
                          <a:latin typeface="Cambria Math" panose="02040503050406030204" pitchFamily="18" charset="0"/>
                        </a:rPr>
                        <m:t>If</m:t>
                      </m:r>
                      <m:r>
                        <a:rPr lang="en-CA" sz="2400" b="0" i="1" smtClean="0">
                          <a:latin typeface="Cambria Math" panose="02040503050406030204" pitchFamily="18" charset="0"/>
                        </a:rPr>
                        <m:t> </m:t>
                      </m:r>
                      <m:r>
                        <a:rPr lang="en-CA" sz="2400" b="0" i="1" smtClean="0">
                          <a:latin typeface="Cambria Math" panose="02040503050406030204" pitchFamily="18" charset="0"/>
                        </a:rPr>
                        <m:t>𝑥</m:t>
                      </m:r>
                      <m:r>
                        <a:rPr lang="en-CA" sz="2400" b="0" i="1" smtClean="0">
                          <a:latin typeface="Cambria Math" panose="02040503050406030204" pitchFamily="18" charset="0"/>
                        </a:rPr>
                        <m:t>=0 </m:t>
                      </m:r>
                      <m:r>
                        <m:rPr>
                          <m:sty m:val="p"/>
                        </m:rPr>
                        <a:rPr lang="en-CA" sz="2400" b="0" i="0" smtClean="0">
                          <a:latin typeface="Cambria Math" panose="02040503050406030204" pitchFamily="18" charset="0"/>
                        </a:rPr>
                        <m:t>then</m:t>
                      </m:r>
                      <m:r>
                        <a:rPr lang="en-CA" sz="2400" b="0" i="0" smtClean="0">
                          <a:latin typeface="Cambria Math" panose="02040503050406030204" pitchFamily="18" charset="0"/>
                        </a:rPr>
                        <m:t> </m:t>
                      </m:r>
                      <m:r>
                        <a:rPr lang="en-CA" sz="2400" b="0" i="1" smtClean="0">
                          <a:latin typeface="Cambria Math" panose="02040503050406030204" pitchFamily="18" charset="0"/>
                        </a:rPr>
                        <m:t>𝑦</m:t>
                      </m:r>
                      <m:r>
                        <a:rPr lang="en-CA" sz="2400" b="0" i="1" smtClean="0">
                          <a:latin typeface="Cambria Math" panose="02040503050406030204" pitchFamily="18" charset="0"/>
                        </a:rPr>
                        <m:t>=</m:t>
                      </m:r>
                      <m:r>
                        <a:rPr lang="en-CA" sz="2400" b="0" i="1" smtClean="0">
                          <a:solidFill>
                            <a:srgbClr val="FF0000"/>
                          </a:solidFill>
                          <a:latin typeface="Cambria Math" panose="02040503050406030204" pitchFamily="18" charset="0"/>
                        </a:rPr>
                        <m:t>𝑚</m:t>
                      </m:r>
                      <m:d>
                        <m:dPr>
                          <m:ctrlPr>
                            <a:rPr lang="en-CA" sz="2400" b="0" i="1" smtClean="0">
                              <a:latin typeface="Cambria Math" panose="02040503050406030204" pitchFamily="18" charset="0"/>
                            </a:rPr>
                          </m:ctrlPr>
                        </m:dPr>
                        <m:e>
                          <m:r>
                            <a:rPr lang="en-CA" sz="2400" b="0" i="1" smtClean="0">
                              <a:latin typeface="Cambria Math" panose="02040503050406030204" pitchFamily="18" charset="0"/>
                            </a:rPr>
                            <m:t>0</m:t>
                          </m:r>
                        </m:e>
                      </m:d>
                      <m:r>
                        <a:rPr lang="en-CA" sz="2400" b="0" i="1" smtClean="0">
                          <a:latin typeface="Cambria Math" panose="02040503050406030204" pitchFamily="18" charset="0"/>
                        </a:rPr>
                        <m:t>+</m:t>
                      </m:r>
                      <m:r>
                        <a:rPr lang="en-CA" sz="2400" b="0" i="1" smtClean="0">
                          <a:solidFill>
                            <a:srgbClr val="0000FF"/>
                          </a:solidFill>
                          <a:latin typeface="Cambria Math" panose="02040503050406030204" pitchFamily="18" charset="0"/>
                        </a:rPr>
                        <m:t>𝑏</m:t>
                      </m:r>
                    </m:oMath>
                  </m:oMathPara>
                </a14:m>
                <a:endParaRPr lang="en-CA" sz="2400" dirty="0">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953F3C1D-C43C-4F93-9B56-733DDAE6C23B}"/>
                  </a:ext>
                </a:extLst>
              </p:cNvPr>
              <p:cNvSpPr txBox="1">
                <a:spLocks noRot="1" noChangeAspect="1" noMove="1" noResize="1" noEditPoints="1" noAdjustHandles="1" noChangeArrowheads="1" noChangeShapeType="1" noTextEdit="1"/>
              </p:cNvSpPr>
              <p:nvPr/>
            </p:nvSpPr>
            <p:spPr>
              <a:xfrm>
                <a:off x="805222" y="2067247"/>
                <a:ext cx="3615670" cy="369332"/>
              </a:xfrm>
              <a:prstGeom prst="rect">
                <a:avLst/>
              </a:prstGeom>
              <a:blipFill>
                <a:blip r:embed="rId3"/>
                <a:stretch>
                  <a:fillRect l="-1518" r="-1349" b="-2623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FAD4FE4-56A9-4FA0-8A68-FF77833E4109}"/>
                  </a:ext>
                </a:extLst>
              </p:cNvPr>
              <p:cNvSpPr txBox="1"/>
              <p:nvPr/>
            </p:nvSpPr>
            <p:spPr>
              <a:xfrm>
                <a:off x="4877967" y="2067247"/>
                <a:ext cx="82734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rPr>
                        <m:t>𝑦</m:t>
                      </m:r>
                      <m:r>
                        <a:rPr lang="en-CA" sz="2400" b="0" i="1" smtClean="0">
                          <a:latin typeface="Cambria Math" panose="02040503050406030204" pitchFamily="18" charset="0"/>
                        </a:rPr>
                        <m:t>=</m:t>
                      </m:r>
                      <m:r>
                        <a:rPr lang="en-CA" sz="2400" b="0" i="1" smtClean="0">
                          <a:solidFill>
                            <a:srgbClr val="0000FF"/>
                          </a:solidFill>
                          <a:latin typeface="Cambria Math" panose="02040503050406030204" pitchFamily="18" charset="0"/>
                        </a:rPr>
                        <m:t>𝑏</m:t>
                      </m:r>
                    </m:oMath>
                  </m:oMathPara>
                </a14:m>
                <a:endParaRPr lang="en-CA" sz="2400" i="1" dirty="0">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BFAD4FE4-56A9-4FA0-8A68-FF77833E4109}"/>
                  </a:ext>
                </a:extLst>
              </p:cNvPr>
              <p:cNvSpPr txBox="1">
                <a:spLocks noRot="1" noChangeAspect="1" noMove="1" noResize="1" noEditPoints="1" noAdjustHandles="1" noChangeArrowheads="1" noChangeShapeType="1" noTextEdit="1"/>
              </p:cNvSpPr>
              <p:nvPr/>
            </p:nvSpPr>
            <p:spPr>
              <a:xfrm>
                <a:off x="4877967" y="2067247"/>
                <a:ext cx="827342" cy="369332"/>
              </a:xfrm>
              <a:prstGeom prst="rect">
                <a:avLst/>
              </a:prstGeom>
              <a:blipFill>
                <a:blip r:embed="rId4"/>
                <a:stretch>
                  <a:fillRect l="-8088" r="-7353" b="-2623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F51AA96-86C6-4FBB-8BB2-25AB41364D70}"/>
                  </a:ext>
                </a:extLst>
              </p:cNvPr>
              <p:cNvSpPr txBox="1"/>
              <p:nvPr/>
            </p:nvSpPr>
            <p:spPr>
              <a:xfrm>
                <a:off x="805222" y="2643435"/>
                <a:ext cx="520392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CA" sz="2400" b="0" i="0" smtClean="0">
                          <a:latin typeface="Cambria Math" panose="02040503050406030204" pitchFamily="18" charset="0"/>
                        </a:rPr>
                        <m:t>The</m:t>
                      </m:r>
                      <m:r>
                        <a:rPr lang="en-CA" sz="2400" b="0" i="0" smtClean="0">
                          <a:latin typeface="Cambria Math" panose="02040503050406030204" pitchFamily="18" charset="0"/>
                        </a:rPr>
                        <m:t> </m:t>
                      </m:r>
                      <m:r>
                        <m:rPr>
                          <m:sty m:val="p"/>
                        </m:rPr>
                        <a:rPr lang="en-CA" sz="2400" b="0" i="0" smtClean="0">
                          <a:latin typeface="Cambria Math" panose="02040503050406030204" pitchFamily="18" charset="0"/>
                        </a:rPr>
                        <m:t>y</m:t>
                      </m:r>
                      <m:r>
                        <a:rPr lang="en-CA" sz="2400" b="0" i="0" smtClean="0">
                          <a:latin typeface="Cambria Math" panose="02040503050406030204" pitchFamily="18" charset="0"/>
                        </a:rPr>
                        <m:t>−</m:t>
                      </m:r>
                      <m:r>
                        <m:rPr>
                          <m:sty m:val="p"/>
                        </m:rPr>
                        <a:rPr lang="en-CA" sz="2400" b="0" i="0" smtClean="0">
                          <a:latin typeface="Cambria Math" panose="02040503050406030204" pitchFamily="18" charset="0"/>
                        </a:rPr>
                        <m:t>intercept</m:t>
                      </m:r>
                      <m:r>
                        <a:rPr lang="en-CA" sz="2400" b="0" i="0" smtClean="0">
                          <a:latin typeface="Cambria Math" panose="02040503050406030204" pitchFamily="18" charset="0"/>
                        </a:rPr>
                        <m:t> </m:t>
                      </m:r>
                      <m:r>
                        <m:rPr>
                          <m:sty m:val="p"/>
                        </m:rPr>
                        <a:rPr lang="en-CA" sz="2400" b="0" i="0" smtClean="0">
                          <a:latin typeface="Cambria Math" panose="02040503050406030204" pitchFamily="18" charset="0"/>
                        </a:rPr>
                        <m:t>will</m:t>
                      </m:r>
                      <m:r>
                        <a:rPr lang="en-CA" sz="2400" b="0" i="0" smtClean="0">
                          <a:latin typeface="Cambria Math" panose="02040503050406030204" pitchFamily="18" charset="0"/>
                        </a:rPr>
                        <m:t> </m:t>
                      </m:r>
                      <m:r>
                        <m:rPr>
                          <m:sty m:val="p"/>
                        </m:rPr>
                        <a:rPr lang="en-CA" sz="2400" b="0" i="0" smtClean="0">
                          <a:latin typeface="Cambria Math" panose="02040503050406030204" pitchFamily="18" charset="0"/>
                        </a:rPr>
                        <m:t>always</m:t>
                      </m:r>
                      <m:r>
                        <a:rPr lang="en-CA" sz="2400" b="0" i="0" smtClean="0">
                          <a:latin typeface="Cambria Math" panose="02040503050406030204" pitchFamily="18" charset="0"/>
                        </a:rPr>
                        <m:t> </m:t>
                      </m:r>
                      <m:r>
                        <m:rPr>
                          <m:sty m:val="p"/>
                        </m:rPr>
                        <a:rPr lang="en-CA" sz="2400" b="0" i="0" smtClean="0">
                          <a:latin typeface="Cambria Math" panose="02040503050406030204" pitchFamily="18" charset="0"/>
                        </a:rPr>
                        <m:t>be</m:t>
                      </m:r>
                      <m:r>
                        <a:rPr lang="en-CA" sz="2400" b="0" i="0" smtClean="0">
                          <a:latin typeface="Cambria Math" panose="02040503050406030204" pitchFamily="18" charset="0"/>
                        </a:rPr>
                        <m:t> (0,</m:t>
                      </m:r>
                      <m:r>
                        <a:rPr lang="en-CA" sz="2400" b="0" i="1" smtClean="0">
                          <a:latin typeface="Cambria Math" panose="02040503050406030204" pitchFamily="18" charset="0"/>
                        </a:rPr>
                        <m:t> </m:t>
                      </m:r>
                      <m:r>
                        <a:rPr lang="en-CA" sz="2400" b="0" i="1" smtClean="0">
                          <a:solidFill>
                            <a:srgbClr val="0000FF"/>
                          </a:solidFill>
                          <a:latin typeface="Cambria Math" panose="02040503050406030204" pitchFamily="18" charset="0"/>
                        </a:rPr>
                        <m:t>𝑏</m:t>
                      </m:r>
                      <m:r>
                        <a:rPr lang="en-CA" sz="2400" b="0" i="0" smtClean="0">
                          <a:latin typeface="Cambria Math" panose="02040503050406030204" pitchFamily="18" charset="0"/>
                        </a:rPr>
                        <m:t>)  </m:t>
                      </m:r>
                    </m:oMath>
                  </m:oMathPara>
                </a14:m>
                <a:endParaRPr lang="en-CA" sz="24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5F51AA96-86C6-4FBB-8BB2-25AB41364D70}"/>
                  </a:ext>
                </a:extLst>
              </p:cNvPr>
              <p:cNvSpPr txBox="1">
                <a:spLocks noRot="1" noChangeAspect="1" noMove="1" noResize="1" noEditPoints="1" noAdjustHandles="1" noChangeArrowheads="1" noChangeShapeType="1" noTextEdit="1"/>
              </p:cNvSpPr>
              <p:nvPr/>
            </p:nvSpPr>
            <p:spPr>
              <a:xfrm>
                <a:off x="805222" y="2643435"/>
                <a:ext cx="5203925" cy="369332"/>
              </a:xfrm>
              <a:prstGeom prst="rect">
                <a:avLst/>
              </a:prstGeom>
              <a:blipFill>
                <a:blip r:embed="rId5"/>
                <a:stretch>
                  <a:fillRect l="-937" b="-36667"/>
                </a:stretch>
              </a:blipFill>
            </p:spPr>
            <p:txBody>
              <a:bodyPr/>
              <a:lstStyle/>
              <a:p>
                <a:r>
                  <a:rPr lang="en-CA">
                    <a:noFill/>
                  </a:rPr>
                  <a:t> </a:t>
                </a:r>
              </a:p>
            </p:txBody>
          </p:sp>
        </mc:Fallback>
      </mc:AlternateContent>
      <p:sp>
        <p:nvSpPr>
          <p:cNvPr id="7" name="TextBox 6">
            <a:extLst>
              <a:ext uri="{FF2B5EF4-FFF2-40B4-BE49-F238E27FC236}">
                <a16:creationId xmlns:a16="http://schemas.microsoft.com/office/drawing/2014/main" id="{BA6A704B-B812-482E-987A-B8EFB0D50EC2}"/>
              </a:ext>
            </a:extLst>
          </p:cNvPr>
          <p:cNvSpPr txBox="1"/>
          <p:nvPr/>
        </p:nvSpPr>
        <p:spPr>
          <a:xfrm>
            <a:off x="4168140" y="2971800"/>
            <a:ext cx="65" cy="276999"/>
          </a:xfrm>
          <a:prstGeom prst="rect">
            <a:avLst/>
          </a:prstGeom>
          <a:noFill/>
        </p:spPr>
        <p:txBody>
          <a:bodyPr wrap="none" lIns="0" tIns="0" rIns="0" bIns="0" rtlCol="0">
            <a:spAutoFit/>
          </a:bodyPr>
          <a:lstStyle/>
          <a:p>
            <a:endParaRPr lang="en-CA" dirty="0"/>
          </a:p>
        </p:txBody>
      </p:sp>
      <p:sp>
        <p:nvSpPr>
          <p:cNvPr id="8" name="TextBox 7">
            <a:extLst>
              <a:ext uri="{FF2B5EF4-FFF2-40B4-BE49-F238E27FC236}">
                <a16:creationId xmlns:a16="http://schemas.microsoft.com/office/drawing/2014/main" id="{A4513865-E7F3-4080-8C0A-FADFCED08F71}"/>
              </a:ext>
            </a:extLst>
          </p:cNvPr>
          <p:cNvSpPr txBox="1"/>
          <p:nvPr/>
        </p:nvSpPr>
        <p:spPr>
          <a:xfrm>
            <a:off x="779575" y="3178269"/>
            <a:ext cx="3596640" cy="461665"/>
          </a:xfrm>
          <a:prstGeom prst="rect">
            <a:avLst/>
          </a:prstGeom>
          <a:noFill/>
        </p:spPr>
        <p:txBody>
          <a:bodyPr wrap="square" rtlCol="0">
            <a:spAutoFit/>
          </a:bodyPr>
          <a:lstStyle/>
          <a:p>
            <a:r>
              <a:rPr lang="en-CA" sz="2400" dirty="0">
                <a:latin typeface="Times New Roman" panose="02020603050405020304" pitchFamily="18" charset="0"/>
                <a:cs typeface="Times New Roman" panose="02020603050405020304" pitchFamily="18" charset="0"/>
              </a:rPr>
              <a:t>The slope will always be </a:t>
            </a:r>
            <a:r>
              <a:rPr lang="en-CA" sz="2400" i="1" dirty="0">
                <a:solidFill>
                  <a:srgbClr val="FF0000"/>
                </a:solidFill>
                <a:latin typeface="Times New Roman" panose="02020603050405020304" pitchFamily="18" charset="0"/>
                <a:cs typeface="Times New Roman" panose="02020603050405020304" pitchFamily="18" charset="0"/>
              </a:rPr>
              <a:t>m</a:t>
            </a:r>
            <a:endParaRPr lang="en-CA" sz="2400"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A8BE753-53B2-4F60-A649-6C76951CC93C}"/>
                  </a:ext>
                </a:extLst>
              </p:cNvPr>
              <p:cNvSpPr txBox="1"/>
              <p:nvPr/>
            </p:nvSpPr>
            <p:spPr>
              <a:xfrm>
                <a:off x="371885" y="3906271"/>
                <a:ext cx="152458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rPr>
                        <m:t>𝑦</m:t>
                      </m:r>
                      <m:r>
                        <a:rPr lang="en-CA" sz="2400" b="0" i="1" smtClean="0">
                          <a:latin typeface="Cambria Math" panose="02040503050406030204" pitchFamily="18" charset="0"/>
                        </a:rPr>
                        <m:t>=3</m:t>
                      </m:r>
                      <m:r>
                        <a:rPr lang="en-CA" sz="2400" b="0" i="1" smtClean="0">
                          <a:latin typeface="Cambria Math" panose="02040503050406030204" pitchFamily="18" charset="0"/>
                        </a:rPr>
                        <m:t>𝑥</m:t>
                      </m:r>
                      <m:r>
                        <a:rPr lang="en-CA" sz="2400" b="0" i="1" smtClean="0">
                          <a:latin typeface="Cambria Math" panose="02040503050406030204" pitchFamily="18" charset="0"/>
                        </a:rPr>
                        <m:t>−5</m:t>
                      </m:r>
                    </m:oMath>
                  </m:oMathPara>
                </a14:m>
                <a:endParaRPr lang="en-CA" sz="2400" dirty="0"/>
              </a:p>
            </p:txBody>
          </p:sp>
        </mc:Choice>
        <mc:Fallback xmlns="">
          <p:sp>
            <p:nvSpPr>
              <p:cNvPr id="9" name="TextBox 8">
                <a:extLst>
                  <a:ext uri="{FF2B5EF4-FFF2-40B4-BE49-F238E27FC236}">
                    <a16:creationId xmlns:a16="http://schemas.microsoft.com/office/drawing/2014/main" id="{7A8BE753-53B2-4F60-A649-6C76951CC93C}"/>
                  </a:ext>
                </a:extLst>
              </p:cNvPr>
              <p:cNvSpPr txBox="1">
                <a:spLocks noRot="1" noChangeAspect="1" noMove="1" noResize="1" noEditPoints="1" noAdjustHandles="1" noChangeArrowheads="1" noChangeShapeType="1" noTextEdit="1"/>
              </p:cNvSpPr>
              <p:nvPr/>
            </p:nvSpPr>
            <p:spPr>
              <a:xfrm>
                <a:off x="371885" y="3906271"/>
                <a:ext cx="1524585" cy="369332"/>
              </a:xfrm>
              <a:prstGeom prst="rect">
                <a:avLst/>
              </a:prstGeom>
              <a:blipFill>
                <a:blip r:embed="rId6"/>
                <a:stretch>
                  <a:fillRect l="-4400" r="-5200" b="-2666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39A5F2C-CCFC-4CBE-84E7-175232B8C969}"/>
                  </a:ext>
                </a:extLst>
              </p:cNvPr>
              <p:cNvSpPr txBox="1"/>
              <p:nvPr/>
            </p:nvSpPr>
            <p:spPr>
              <a:xfrm>
                <a:off x="3380199" y="3692435"/>
                <a:ext cx="1575881"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rPr>
                        <m:t>𝑦</m:t>
                      </m:r>
                      <m:r>
                        <a:rPr lang="en-CA" sz="2400" b="0" i="1" smtClean="0">
                          <a:latin typeface="Cambria Math" panose="02040503050406030204" pitchFamily="18" charset="0"/>
                        </a:rPr>
                        <m:t>=</m:t>
                      </m:r>
                      <m:f>
                        <m:fPr>
                          <m:ctrlPr>
                            <a:rPr lang="en-CA" sz="2400" b="0" i="1" smtClean="0">
                              <a:latin typeface="Cambria Math" panose="02040503050406030204" pitchFamily="18" charset="0"/>
                            </a:rPr>
                          </m:ctrlPr>
                        </m:fPr>
                        <m:num>
                          <m:r>
                            <a:rPr lang="en-CA" sz="2400" b="0" i="1" smtClean="0">
                              <a:latin typeface="Cambria Math" panose="02040503050406030204" pitchFamily="18" charset="0"/>
                            </a:rPr>
                            <m:t>2</m:t>
                          </m:r>
                        </m:num>
                        <m:den>
                          <m:r>
                            <a:rPr lang="en-CA" sz="2400" b="0" i="1" smtClean="0">
                              <a:latin typeface="Cambria Math" panose="02040503050406030204" pitchFamily="18" charset="0"/>
                            </a:rPr>
                            <m:t>5</m:t>
                          </m:r>
                        </m:den>
                      </m:f>
                      <m:r>
                        <a:rPr lang="en-CA" sz="2400" b="0" i="1" smtClean="0">
                          <a:latin typeface="Cambria Math" panose="02040503050406030204" pitchFamily="18" charset="0"/>
                        </a:rPr>
                        <m:t>𝑥</m:t>
                      </m:r>
                      <m:r>
                        <a:rPr lang="en-CA" sz="2400" b="0" i="1" smtClean="0">
                          <a:latin typeface="Cambria Math" panose="02040503050406030204" pitchFamily="18" charset="0"/>
                        </a:rPr>
                        <m:t>+3</m:t>
                      </m:r>
                    </m:oMath>
                  </m:oMathPara>
                </a14:m>
                <a:endParaRPr lang="en-CA" sz="2400" dirty="0"/>
              </a:p>
            </p:txBody>
          </p:sp>
        </mc:Choice>
        <mc:Fallback xmlns="">
          <p:sp>
            <p:nvSpPr>
              <p:cNvPr id="10" name="TextBox 9">
                <a:extLst>
                  <a:ext uri="{FF2B5EF4-FFF2-40B4-BE49-F238E27FC236}">
                    <a16:creationId xmlns:a16="http://schemas.microsoft.com/office/drawing/2014/main" id="{239A5F2C-CCFC-4CBE-84E7-175232B8C969}"/>
                  </a:ext>
                </a:extLst>
              </p:cNvPr>
              <p:cNvSpPr txBox="1">
                <a:spLocks noRot="1" noChangeAspect="1" noMove="1" noResize="1" noEditPoints="1" noAdjustHandles="1" noChangeArrowheads="1" noChangeShapeType="1" noTextEdit="1"/>
              </p:cNvSpPr>
              <p:nvPr/>
            </p:nvSpPr>
            <p:spPr>
              <a:xfrm>
                <a:off x="3380199" y="3692435"/>
                <a:ext cx="1575881" cy="693844"/>
              </a:xfrm>
              <a:prstGeom prst="rect">
                <a:avLst/>
              </a:prstGeom>
              <a:blipFill>
                <a:blip r:embed="rId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D64A6F7-1598-40B8-97E7-A456F60ADA9E}"/>
                  </a:ext>
                </a:extLst>
              </p:cNvPr>
              <p:cNvSpPr txBox="1"/>
              <p:nvPr/>
            </p:nvSpPr>
            <p:spPr>
              <a:xfrm>
                <a:off x="6636355" y="3671827"/>
                <a:ext cx="1320426" cy="6912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rPr>
                        <m:t>𝑦</m:t>
                      </m:r>
                      <m:r>
                        <a:rPr lang="en-CA" sz="2400" b="0" i="1" smtClean="0">
                          <a:latin typeface="Cambria Math" panose="02040503050406030204" pitchFamily="18" charset="0"/>
                        </a:rPr>
                        <m:t>=−</m:t>
                      </m:r>
                      <m:f>
                        <m:fPr>
                          <m:ctrlPr>
                            <a:rPr lang="en-CA" sz="2400" b="0" i="1" smtClean="0">
                              <a:latin typeface="Cambria Math" panose="02040503050406030204" pitchFamily="18" charset="0"/>
                            </a:rPr>
                          </m:ctrlPr>
                        </m:fPr>
                        <m:num>
                          <m:r>
                            <a:rPr lang="en-CA" sz="2400" b="0" i="1" smtClean="0">
                              <a:latin typeface="Cambria Math" panose="02040503050406030204" pitchFamily="18" charset="0"/>
                            </a:rPr>
                            <m:t>4</m:t>
                          </m:r>
                        </m:num>
                        <m:den>
                          <m:r>
                            <a:rPr lang="en-CA" sz="2400" b="0" i="1" smtClean="0">
                              <a:latin typeface="Cambria Math" panose="02040503050406030204" pitchFamily="18" charset="0"/>
                            </a:rPr>
                            <m:t>7</m:t>
                          </m:r>
                        </m:den>
                      </m:f>
                      <m:r>
                        <a:rPr lang="en-CA" sz="2400" b="0" i="1" smtClean="0">
                          <a:latin typeface="Cambria Math" panose="02040503050406030204" pitchFamily="18" charset="0"/>
                        </a:rPr>
                        <m:t>𝑥</m:t>
                      </m:r>
                    </m:oMath>
                  </m:oMathPara>
                </a14:m>
                <a:endParaRPr lang="en-CA" sz="2400" dirty="0"/>
              </a:p>
            </p:txBody>
          </p:sp>
        </mc:Choice>
        <mc:Fallback xmlns="">
          <p:sp>
            <p:nvSpPr>
              <p:cNvPr id="11" name="TextBox 10">
                <a:extLst>
                  <a:ext uri="{FF2B5EF4-FFF2-40B4-BE49-F238E27FC236}">
                    <a16:creationId xmlns:a16="http://schemas.microsoft.com/office/drawing/2014/main" id="{FD64A6F7-1598-40B8-97E7-A456F60ADA9E}"/>
                  </a:ext>
                </a:extLst>
              </p:cNvPr>
              <p:cNvSpPr txBox="1">
                <a:spLocks noRot="1" noChangeAspect="1" noMove="1" noResize="1" noEditPoints="1" noAdjustHandles="1" noChangeArrowheads="1" noChangeShapeType="1" noTextEdit="1"/>
              </p:cNvSpPr>
              <p:nvPr/>
            </p:nvSpPr>
            <p:spPr>
              <a:xfrm>
                <a:off x="6636355" y="3671827"/>
                <a:ext cx="1320426" cy="691215"/>
              </a:xfrm>
              <a:prstGeom prst="rect">
                <a:avLst/>
              </a:prstGeom>
              <a:blipFill>
                <a:blip r:embed="rId8"/>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3F3429B-7113-48B7-A262-857542FE1885}"/>
                  </a:ext>
                </a:extLst>
              </p:cNvPr>
              <p:cNvSpPr txBox="1"/>
              <p:nvPr/>
            </p:nvSpPr>
            <p:spPr>
              <a:xfrm>
                <a:off x="332582" y="4375293"/>
                <a:ext cx="1965795"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rPr>
                        <m:t>𝑦</m:t>
                      </m:r>
                      <m:r>
                        <a:rPr lang="en-CA" sz="2400" b="0" i="1" smtClean="0">
                          <a:latin typeface="Cambria Math" panose="02040503050406030204" pitchFamily="18" charset="0"/>
                        </a:rPr>
                        <m:t>−</m:t>
                      </m:r>
                      <m:r>
                        <a:rPr lang="en-CA" sz="2400" b="0" i="1" smtClean="0">
                          <a:latin typeface="Cambria Math" panose="02040503050406030204" pitchFamily="18" charset="0"/>
                        </a:rPr>
                        <m:t>𝑖𝑛𝑡𝑒𝑟𝑐𝑒𝑝𝑡</m:t>
                      </m:r>
                      <m:r>
                        <a:rPr lang="en-CA" sz="2400" b="0" i="1" smtClean="0">
                          <a:latin typeface="Cambria Math" panose="02040503050406030204" pitchFamily="18" charset="0"/>
                        </a:rPr>
                        <m:t> </m:t>
                      </m:r>
                    </m:oMath>
                  </m:oMathPara>
                </a14:m>
                <a:endParaRPr lang="en-CA" sz="2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rPr>
                        <m:t>(0, −5)</m:t>
                      </m:r>
                    </m:oMath>
                  </m:oMathPara>
                </a14:m>
                <a:endParaRPr lang="en-CA" sz="2400" dirty="0"/>
              </a:p>
            </p:txBody>
          </p:sp>
        </mc:Choice>
        <mc:Fallback xmlns="">
          <p:sp>
            <p:nvSpPr>
              <p:cNvPr id="12" name="TextBox 11">
                <a:extLst>
                  <a:ext uri="{FF2B5EF4-FFF2-40B4-BE49-F238E27FC236}">
                    <a16:creationId xmlns:a16="http://schemas.microsoft.com/office/drawing/2014/main" id="{F3F3429B-7113-48B7-A262-857542FE1885}"/>
                  </a:ext>
                </a:extLst>
              </p:cNvPr>
              <p:cNvSpPr txBox="1">
                <a:spLocks noRot="1" noChangeAspect="1" noMove="1" noResize="1" noEditPoints="1" noAdjustHandles="1" noChangeArrowheads="1" noChangeShapeType="1" noTextEdit="1"/>
              </p:cNvSpPr>
              <p:nvPr/>
            </p:nvSpPr>
            <p:spPr>
              <a:xfrm>
                <a:off x="332582" y="4375293"/>
                <a:ext cx="1965795" cy="738664"/>
              </a:xfrm>
              <a:prstGeom prst="rect">
                <a:avLst/>
              </a:prstGeom>
              <a:blipFill>
                <a:blip r:embed="rId9"/>
                <a:stretch>
                  <a:fillRect l="-3416" r="-1553" b="-16529"/>
                </a:stretch>
              </a:blipFill>
            </p:spPr>
            <p:txBody>
              <a:bodyPr/>
              <a:lstStyle/>
              <a:p>
                <a:r>
                  <a:rPr lang="en-CA">
                    <a:noFill/>
                  </a:rPr>
                  <a:t> </a:t>
                </a:r>
              </a:p>
            </p:txBody>
          </p:sp>
        </mc:Fallback>
      </mc:AlternateContent>
      <p:sp>
        <p:nvSpPr>
          <p:cNvPr id="13" name="TextBox 12">
            <a:extLst>
              <a:ext uri="{FF2B5EF4-FFF2-40B4-BE49-F238E27FC236}">
                <a16:creationId xmlns:a16="http://schemas.microsoft.com/office/drawing/2014/main" id="{84D97CD5-F778-4A63-B18B-72A3E02CA4FC}"/>
              </a:ext>
            </a:extLst>
          </p:cNvPr>
          <p:cNvSpPr txBox="1"/>
          <p:nvPr/>
        </p:nvSpPr>
        <p:spPr>
          <a:xfrm>
            <a:off x="244121" y="5391090"/>
            <a:ext cx="2142715" cy="461665"/>
          </a:xfrm>
          <a:prstGeom prst="rect">
            <a:avLst/>
          </a:prstGeom>
          <a:noFill/>
        </p:spPr>
        <p:txBody>
          <a:bodyPr wrap="square" rtlCol="0">
            <a:spAutoFit/>
          </a:bodyPr>
          <a:lstStyle/>
          <a:p>
            <a:r>
              <a:rPr lang="en-CA" sz="2400" dirty="0">
                <a:latin typeface="Times New Roman" panose="02020603050405020304" pitchFamily="18" charset="0"/>
                <a:cs typeface="Times New Roman" panose="02020603050405020304" pitchFamily="18" charset="0"/>
              </a:rPr>
              <a:t>Slope = </a:t>
            </a:r>
            <a:r>
              <a:rPr lang="en-CA" sz="2400" i="1" dirty="0">
                <a:latin typeface="Times New Roman" panose="02020603050405020304" pitchFamily="18" charset="0"/>
                <a:cs typeface="Times New Roman" panose="02020603050405020304" pitchFamily="18" charset="0"/>
              </a:rPr>
              <a:t>m</a:t>
            </a:r>
            <a:r>
              <a:rPr lang="en-CA" sz="2400" dirty="0">
                <a:latin typeface="Times New Roman" panose="02020603050405020304" pitchFamily="18" charset="0"/>
                <a:cs typeface="Times New Roman" panose="02020603050405020304" pitchFamily="18" charset="0"/>
              </a:rPr>
              <a:t> = 3</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324AE9F-DD97-453F-9B8E-1B108E1C3097}"/>
                  </a:ext>
                </a:extLst>
              </p:cNvPr>
              <p:cNvSpPr txBox="1"/>
              <p:nvPr/>
            </p:nvSpPr>
            <p:spPr>
              <a:xfrm>
                <a:off x="3325843" y="4438780"/>
                <a:ext cx="1965795"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rPr>
                        <m:t>𝑦</m:t>
                      </m:r>
                      <m:r>
                        <a:rPr lang="en-CA" sz="2400" b="0" i="1" smtClean="0">
                          <a:latin typeface="Cambria Math" panose="02040503050406030204" pitchFamily="18" charset="0"/>
                        </a:rPr>
                        <m:t>−</m:t>
                      </m:r>
                      <m:r>
                        <a:rPr lang="en-CA" sz="2400" b="0" i="1" smtClean="0">
                          <a:latin typeface="Cambria Math" panose="02040503050406030204" pitchFamily="18" charset="0"/>
                        </a:rPr>
                        <m:t>𝑖𝑛𝑡𝑒𝑟𝑐𝑒𝑝𝑡</m:t>
                      </m:r>
                      <m:r>
                        <a:rPr lang="en-CA" sz="2400" b="0" i="1" smtClean="0">
                          <a:latin typeface="Cambria Math" panose="02040503050406030204" pitchFamily="18" charset="0"/>
                        </a:rPr>
                        <m:t> </m:t>
                      </m:r>
                    </m:oMath>
                  </m:oMathPara>
                </a14:m>
                <a:endParaRPr lang="en-CA" sz="2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rPr>
                        <m:t>(0, 3)</m:t>
                      </m:r>
                    </m:oMath>
                  </m:oMathPara>
                </a14:m>
                <a:endParaRPr lang="en-CA" sz="2400" dirty="0"/>
              </a:p>
            </p:txBody>
          </p:sp>
        </mc:Choice>
        <mc:Fallback xmlns="">
          <p:sp>
            <p:nvSpPr>
              <p:cNvPr id="14" name="TextBox 13">
                <a:extLst>
                  <a:ext uri="{FF2B5EF4-FFF2-40B4-BE49-F238E27FC236}">
                    <a16:creationId xmlns:a16="http://schemas.microsoft.com/office/drawing/2014/main" id="{A324AE9F-DD97-453F-9B8E-1B108E1C3097}"/>
                  </a:ext>
                </a:extLst>
              </p:cNvPr>
              <p:cNvSpPr txBox="1">
                <a:spLocks noRot="1" noChangeAspect="1" noMove="1" noResize="1" noEditPoints="1" noAdjustHandles="1" noChangeArrowheads="1" noChangeShapeType="1" noTextEdit="1"/>
              </p:cNvSpPr>
              <p:nvPr/>
            </p:nvSpPr>
            <p:spPr>
              <a:xfrm>
                <a:off x="3325843" y="4438780"/>
                <a:ext cx="1965795" cy="738664"/>
              </a:xfrm>
              <a:prstGeom prst="rect">
                <a:avLst/>
              </a:prstGeom>
              <a:blipFill>
                <a:blip r:embed="rId10"/>
                <a:stretch>
                  <a:fillRect l="-3416" r="-1553" b="-17355"/>
                </a:stretch>
              </a:blipFill>
            </p:spPr>
            <p:txBody>
              <a:bodyPr/>
              <a:lstStyle/>
              <a:p>
                <a:r>
                  <a:rPr lang="en-CA">
                    <a:noFill/>
                  </a:rPr>
                  <a:t> </a:t>
                </a:r>
              </a:p>
            </p:txBody>
          </p:sp>
        </mc:Fallback>
      </mc:AlternateContent>
      <p:sp>
        <p:nvSpPr>
          <p:cNvPr id="15" name="TextBox 14">
            <a:extLst>
              <a:ext uri="{FF2B5EF4-FFF2-40B4-BE49-F238E27FC236}">
                <a16:creationId xmlns:a16="http://schemas.microsoft.com/office/drawing/2014/main" id="{6F01A1A8-47B3-4237-BA8C-8E03F5FC75F9}"/>
              </a:ext>
            </a:extLst>
          </p:cNvPr>
          <p:cNvSpPr txBox="1"/>
          <p:nvPr/>
        </p:nvSpPr>
        <p:spPr>
          <a:xfrm>
            <a:off x="3325843" y="5391090"/>
            <a:ext cx="1806795" cy="461665"/>
          </a:xfrm>
          <a:prstGeom prst="rect">
            <a:avLst/>
          </a:prstGeom>
          <a:noFill/>
        </p:spPr>
        <p:txBody>
          <a:bodyPr wrap="square" rtlCol="0">
            <a:spAutoFit/>
          </a:bodyPr>
          <a:lstStyle/>
          <a:p>
            <a:r>
              <a:rPr lang="en-CA" sz="2400" dirty="0">
                <a:latin typeface="Times New Roman" panose="02020603050405020304" pitchFamily="18" charset="0"/>
                <a:cs typeface="Times New Roman" panose="02020603050405020304" pitchFamily="18" charset="0"/>
              </a:rPr>
              <a:t>Slope = </a:t>
            </a:r>
            <a:r>
              <a:rPr lang="en-CA" sz="2400" i="1" dirty="0">
                <a:latin typeface="Times New Roman" panose="02020603050405020304" pitchFamily="18" charset="0"/>
                <a:cs typeface="Times New Roman" panose="02020603050405020304" pitchFamily="18" charset="0"/>
              </a:rPr>
              <a:t>m</a:t>
            </a:r>
            <a:r>
              <a:rPr lang="en-CA" sz="2400" dirty="0">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7699741-CA3C-4496-960B-C4A09846AF75}"/>
                  </a:ext>
                </a:extLst>
              </p:cNvPr>
              <p:cNvSpPr txBox="1"/>
              <p:nvPr/>
            </p:nvSpPr>
            <p:spPr>
              <a:xfrm>
                <a:off x="6636355" y="4438780"/>
                <a:ext cx="1965795"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rPr>
                        <m:t>𝑦</m:t>
                      </m:r>
                      <m:r>
                        <a:rPr lang="en-CA" sz="2400" b="0" i="1" smtClean="0">
                          <a:latin typeface="Cambria Math" panose="02040503050406030204" pitchFamily="18" charset="0"/>
                        </a:rPr>
                        <m:t>−</m:t>
                      </m:r>
                      <m:r>
                        <a:rPr lang="en-CA" sz="2400" b="0" i="1" smtClean="0">
                          <a:latin typeface="Cambria Math" panose="02040503050406030204" pitchFamily="18" charset="0"/>
                        </a:rPr>
                        <m:t>𝑖𝑛𝑡𝑒𝑟𝑐𝑒𝑝𝑡</m:t>
                      </m:r>
                      <m:r>
                        <a:rPr lang="en-CA" sz="2400" b="0" i="1" smtClean="0">
                          <a:latin typeface="Cambria Math" panose="02040503050406030204" pitchFamily="18" charset="0"/>
                        </a:rPr>
                        <m:t> </m:t>
                      </m:r>
                    </m:oMath>
                  </m:oMathPara>
                </a14:m>
                <a:endParaRPr lang="en-CA" sz="2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rPr>
                        <m:t>(0, 0)</m:t>
                      </m:r>
                    </m:oMath>
                  </m:oMathPara>
                </a14:m>
                <a:endParaRPr lang="en-CA" sz="2400" dirty="0"/>
              </a:p>
            </p:txBody>
          </p:sp>
        </mc:Choice>
        <mc:Fallback xmlns="">
          <p:sp>
            <p:nvSpPr>
              <p:cNvPr id="16" name="TextBox 15">
                <a:extLst>
                  <a:ext uri="{FF2B5EF4-FFF2-40B4-BE49-F238E27FC236}">
                    <a16:creationId xmlns:a16="http://schemas.microsoft.com/office/drawing/2014/main" id="{E7699741-CA3C-4496-960B-C4A09846AF75}"/>
                  </a:ext>
                </a:extLst>
              </p:cNvPr>
              <p:cNvSpPr txBox="1">
                <a:spLocks noRot="1" noChangeAspect="1" noMove="1" noResize="1" noEditPoints="1" noAdjustHandles="1" noChangeArrowheads="1" noChangeShapeType="1" noTextEdit="1"/>
              </p:cNvSpPr>
              <p:nvPr/>
            </p:nvSpPr>
            <p:spPr>
              <a:xfrm>
                <a:off x="6636355" y="4438780"/>
                <a:ext cx="1965795" cy="738664"/>
              </a:xfrm>
              <a:prstGeom prst="rect">
                <a:avLst/>
              </a:prstGeom>
              <a:blipFill>
                <a:blip r:embed="rId11"/>
                <a:stretch>
                  <a:fillRect l="-3416" r="-1553" b="-17355"/>
                </a:stretch>
              </a:blipFill>
            </p:spPr>
            <p:txBody>
              <a:bodyPr/>
              <a:lstStyle/>
              <a:p>
                <a:r>
                  <a:rPr lang="en-CA">
                    <a:noFill/>
                  </a:rPr>
                  <a:t> </a:t>
                </a:r>
              </a:p>
            </p:txBody>
          </p:sp>
        </mc:Fallback>
      </mc:AlternateContent>
      <p:sp>
        <p:nvSpPr>
          <p:cNvPr id="17" name="TextBox 16">
            <a:extLst>
              <a:ext uri="{FF2B5EF4-FFF2-40B4-BE49-F238E27FC236}">
                <a16:creationId xmlns:a16="http://schemas.microsoft.com/office/drawing/2014/main" id="{B10C0950-65EB-4772-8630-AA4D6993D312}"/>
              </a:ext>
            </a:extLst>
          </p:cNvPr>
          <p:cNvSpPr txBox="1"/>
          <p:nvPr/>
        </p:nvSpPr>
        <p:spPr>
          <a:xfrm>
            <a:off x="6407565" y="5348402"/>
            <a:ext cx="1806795" cy="461665"/>
          </a:xfrm>
          <a:prstGeom prst="rect">
            <a:avLst/>
          </a:prstGeom>
          <a:noFill/>
        </p:spPr>
        <p:txBody>
          <a:bodyPr wrap="square" rtlCol="0">
            <a:spAutoFit/>
          </a:bodyPr>
          <a:lstStyle/>
          <a:p>
            <a:r>
              <a:rPr lang="en-CA" sz="2400" dirty="0">
                <a:latin typeface="Times New Roman" panose="02020603050405020304" pitchFamily="18" charset="0"/>
                <a:cs typeface="Times New Roman" panose="02020603050405020304" pitchFamily="18" charset="0"/>
              </a:rPr>
              <a:t>Slope = </a:t>
            </a:r>
            <a:r>
              <a:rPr lang="en-CA" sz="2400" i="1" dirty="0">
                <a:latin typeface="Times New Roman" panose="02020603050405020304" pitchFamily="18" charset="0"/>
                <a:cs typeface="Times New Roman" panose="02020603050405020304" pitchFamily="18" charset="0"/>
              </a:rPr>
              <a:t>m</a:t>
            </a:r>
            <a:r>
              <a:rPr lang="en-CA" sz="2400" dirty="0">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BC1F1726-18B9-4754-A00B-BFDA43D6F858}"/>
                  </a:ext>
                </a:extLst>
              </p:cNvPr>
              <p:cNvSpPr/>
              <p:nvPr/>
            </p:nvSpPr>
            <p:spPr>
              <a:xfrm>
                <a:off x="7956781" y="5148216"/>
                <a:ext cx="704039" cy="7835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400" i="1">
                          <a:latin typeface="Cambria Math" panose="02040503050406030204" pitchFamily="18" charset="0"/>
                        </a:rPr>
                        <m:t>−</m:t>
                      </m:r>
                      <m:f>
                        <m:fPr>
                          <m:ctrlPr>
                            <a:rPr lang="en-CA" sz="2400" i="1">
                              <a:latin typeface="Cambria Math" panose="02040503050406030204" pitchFamily="18" charset="0"/>
                            </a:rPr>
                          </m:ctrlPr>
                        </m:fPr>
                        <m:num>
                          <m:r>
                            <a:rPr lang="en-CA" sz="2400" i="1">
                              <a:latin typeface="Cambria Math" panose="02040503050406030204" pitchFamily="18" charset="0"/>
                            </a:rPr>
                            <m:t>4</m:t>
                          </m:r>
                        </m:num>
                        <m:den>
                          <m:r>
                            <a:rPr lang="en-CA" sz="2400" i="1">
                              <a:latin typeface="Cambria Math" panose="02040503050406030204" pitchFamily="18" charset="0"/>
                            </a:rPr>
                            <m:t>7</m:t>
                          </m:r>
                        </m:den>
                      </m:f>
                    </m:oMath>
                  </m:oMathPara>
                </a14:m>
                <a:endParaRPr lang="en-CA" sz="2400" dirty="0"/>
              </a:p>
            </p:txBody>
          </p:sp>
        </mc:Choice>
        <mc:Fallback xmlns="">
          <p:sp>
            <p:nvSpPr>
              <p:cNvPr id="18" name="Rectangle 17">
                <a:extLst>
                  <a:ext uri="{FF2B5EF4-FFF2-40B4-BE49-F238E27FC236}">
                    <a16:creationId xmlns:a16="http://schemas.microsoft.com/office/drawing/2014/main" id="{BC1F1726-18B9-4754-A00B-BFDA43D6F858}"/>
                  </a:ext>
                </a:extLst>
              </p:cNvPr>
              <p:cNvSpPr>
                <a:spLocks noRot="1" noChangeAspect="1" noMove="1" noResize="1" noEditPoints="1" noAdjustHandles="1" noChangeArrowheads="1" noChangeShapeType="1" noTextEdit="1"/>
              </p:cNvSpPr>
              <p:nvPr/>
            </p:nvSpPr>
            <p:spPr>
              <a:xfrm>
                <a:off x="7956781" y="5148216"/>
                <a:ext cx="704039" cy="783548"/>
              </a:xfrm>
              <a:prstGeom prst="rect">
                <a:avLst/>
              </a:prstGeom>
              <a:blipFill>
                <a:blip r:embed="rId1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BB59EA7A-E547-4479-B90F-F9D67FB007A9}"/>
                  </a:ext>
                </a:extLst>
              </p:cNvPr>
              <p:cNvSpPr/>
              <p:nvPr/>
            </p:nvSpPr>
            <p:spPr>
              <a:xfrm>
                <a:off x="4975779" y="5192742"/>
                <a:ext cx="423514" cy="7861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CA" sz="2400" i="1" smtClean="0">
                              <a:latin typeface="Cambria Math" panose="02040503050406030204" pitchFamily="18" charset="0"/>
                            </a:rPr>
                          </m:ctrlPr>
                        </m:fPr>
                        <m:num>
                          <m:r>
                            <a:rPr lang="en-CA" sz="2400" b="0" i="1" smtClean="0">
                              <a:latin typeface="Cambria Math" panose="02040503050406030204" pitchFamily="18" charset="0"/>
                            </a:rPr>
                            <m:t>2</m:t>
                          </m:r>
                        </m:num>
                        <m:den>
                          <m:r>
                            <a:rPr lang="en-CA" sz="2400" b="0" i="1" smtClean="0">
                              <a:latin typeface="Cambria Math" panose="02040503050406030204" pitchFamily="18" charset="0"/>
                            </a:rPr>
                            <m:t>5</m:t>
                          </m:r>
                        </m:den>
                      </m:f>
                    </m:oMath>
                  </m:oMathPara>
                </a14:m>
                <a:endParaRPr lang="en-CA" sz="2400" dirty="0"/>
              </a:p>
            </p:txBody>
          </p:sp>
        </mc:Choice>
        <mc:Fallback xmlns="">
          <p:sp>
            <p:nvSpPr>
              <p:cNvPr id="19" name="Rectangle 18">
                <a:extLst>
                  <a:ext uri="{FF2B5EF4-FFF2-40B4-BE49-F238E27FC236}">
                    <a16:creationId xmlns:a16="http://schemas.microsoft.com/office/drawing/2014/main" id="{BB59EA7A-E547-4479-B90F-F9D67FB007A9}"/>
                  </a:ext>
                </a:extLst>
              </p:cNvPr>
              <p:cNvSpPr>
                <a:spLocks noRot="1" noChangeAspect="1" noMove="1" noResize="1" noEditPoints="1" noAdjustHandles="1" noChangeArrowheads="1" noChangeShapeType="1" noTextEdit="1"/>
              </p:cNvSpPr>
              <p:nvPr/>
            </p:nvSpPr>
            <p:spPr>
              <a:xfrm>
                <a:off x="4975779" y="5192742"/>
                <a:ext cx="423514" cy="786177"/>
              </a:xfrm>
              <a:prstGeom prst="rect">
                <a:avLst/>
              </a:prstGeom>
              <a:blipFill>
                <a:blip r:embed="rId13"/>
                <a:stretch>
                  <a:fillRect/>
                </a:stretch>
              </a:blipFill>
            </p:spPr>
            <p:txBody>
              <a:bodyPr/>
              <a:lstStyle/>
              <a:p>
                <a:r>
                  <a:rPr lang="en-CA">
                    <a:noFill/>
                  </a:rPr>
                  <a:t> </a:t>
                </a:r>
              </a:p>
            </p:txBody>
          </p:sp>
        </mc:Fallback>
      </mc:AlternateContent>
      <p:sp>
        <p:nvSpPr>
          <p:cNvPr id="20" name="Slide Number Placeholder 19">
            <a:extLst>
              <a:ext uri="{FF2B5EF4-FFF2-40B4-BE49-F238E27FC236}">
                <a16:creationId xmlns:a16="http://schemas.microsoft.com/office/drawing/2014/main" id="{E1875298-88F7-4D16-8A13-A64B6510CE29}"/>
              </a:ext>
            </a:extLst>
          </p:cNvPr>
          <p:cNvSpPr>
            <a:spLocks noGrp="1"/>
          </p:cNvSpPr>
          <p:nvPr>
            <p:ph type="sldNum" sz="quarter" idx="12"/>
          </p:nvPr>
        </p:nvSpPr>
        <p:spPr/>
        <p:txBody>
          <a:bodyPr/>
          <a:lstStyle/>
          <a:p>
            <a:fld id="{914CA522-1688-4E7E-A401-39BA881FF08A}" type="slidenum">
              <a:rPr lang="en-CA" smtClean="0"/>
              <a:t>23</a:t>
            </a:fld>
            <a:endParaRPr lang="en-CA"/>
          </a:p>
        </p:txBody>
      </p:sp>
    </p:spTree>
    <p:extLst>
      <p:ext uri="{BB962C8B-B14F-4D97-AF65-F5344CB8AC3E}">
        <p14:creationId xmlns:p14="http://schemas.microsoft.com/office/powerpoint/2010/main" val="338063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7257" y="243808"/>
            <a:ext cx="7974756" cy="777457"/>
          </a:xfrm>
          <a:prstGeom prst="rect">
            <a:avLst/>
          </a:prstGeom>
        </p:spPr>
        <p:txBody>
          <a:bodyPr wrap="square">
            <a:spAutoFit/>
          </a:bodyPr>
          <a:lstStyle/>
          <a:p>
            <a:pPr>
              <a:lnSpc>
                <a:spcPct val="115000"/>
              </a:lnSpc>
            </a:pPr>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For each scenario, determine the </a:t>
            </a:r>
            <a:r>
              <a:rPr lang="en-US" sz="2000" b="1" i="1" dirty="0">
                <a:solidFill>
                  <a:srgbClr val="000000"/>
                </a:solidFill>
                <a:latin typeface="Cambria" panose="02040503050406030204" pitchFamily="18" charset="0"/>
                <a:ea typeface="Times New Roman" panose="02020603050405020304" pitchFamily="18" charset="0"/>
                <a:cs typeface="Arial" panose="020B0604020202020204" pitchFamily="34" charset="0"/>
              </a:rPr>
              <a:t>slope</a:t>
            </a:r>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 and </a:t>
            </a:r>
            <a:r>
              <a:rPr lang="en-US" sz="2000" b="1" i="1" dirty="0">
                <a:solidFill>
                  <a:srgbClr val="000000"/>
                </a:solidFill>
                <a:latin typeface="Cambria" panose="02040503050406030204" pitchFamily="18" charset="0"/>
                <a:ea typeface="Times New Roman" panose="02020603050405020304" pitchFamily="18" charset="0"/>
                <a:cs typeface="Arial" panose="020B0604020202020204" pitchFamily="34" charset="0"/>
              </a:rPr>
              <a:t>y-intercept</a:t>
            </a:r>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 and explain what they mean in the context of the problem.</a:t>
            </a:r>
            <a:endParaRPr lang="en-CA" sz="20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381499" y="1157885"/>
            <a:ext cx="4331379" cy="400110"/>
          </a:xfrm>
          <a:prstGeom prst="rect">
            <a:avLst/>
          </a:prstGeom>
        </p:spPr>
        <p:txBody>
          <a:bodyPr wrap="none">
            <a:spAutoFit/>
          </a:bodyPr>
          <a:lstStyle/>
          <a:p>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An interior decorator's fee is given by:</a:t>
            </a:r>
            <a:endParaRPr lang="en-CA" sz="2000" dirty="0"/>
          </a:p>
        </p:txBody>
      </p:sp>
      <mc:AlternateContent xmlns:mc="http://schemas.openxmlformats.org/markup-compatibility/2006" xmlns:a14="http://schemas.microsoft.com/office/drawing/2010/main">
        <mc:Choice Requires="a14">
          <p:sp>
            <p:nvSpPr>
              <p:cNvPr id="7" name="Rectangle 6"/>
              <p:cNvSpPr/>
              <p:nvPr/>
            </p:nvSpPr>
            <p:spPr>
              <a:xfrm>
                <a:off x="4605987" y="1145620"/>
                <a:ext cx="191103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i="1">
                          <a:latin typeface="Cambria Math" panose="02040503050406030204" pitchFamily="18" charset="0"/>
                        </a:rPr>
                        <m:t>𝐹</m:t>
                      </m:r>
                      <m:r>
                        <a:rPr lang="en-CA" sz="2000">
                          <a:latin typeface="Cambria Math" panose="02040503050406030204" pitchFamily="18" charset="0"/>
                        </a:rPr>
                        <m:t>=60</m:t>
                      </m:r>
                      <m:r>
                        <a:rPr lang="en-CA" sz="2000" i="1">
                          <a:latin typeface="Cambria Math" panose="02040503050406030204" pitchFamily="18" charset="0"/>
                        </a:rPr>
                        <m:t>h</m:t>
                      </m:r>
                      <m:r>
                        <a:rPr lang="en-CA" sz="2000">
                          <a:latin typeface="Cambria Math" panose="02040503050406030204" pitchFamily="18" charset="0"/>
                        </a:rPr>
                        <m:t>+100</m:t>
                      </m:r>
                    </m:oMath>
                  </m:oMathPara>
                </a14:m>
                <a:endParaRPr lang="en-CA" sz="2000" dirty="0"/>
              </a:p>
            </p:txBody>
          </p:sp>
        </mc:Choice>
        <mc:Fallback xmlns="">
          <p:sp>
            <p:nvSpPr>
              <p:cNvPr id="7" name="Rectangle 6"/>
              <p:cNvSpPr>
                <a:spLocks noRot="1" noChangeAspect="1" noMove="1" noResize="1" noEditPoints="1" noAdjustHandles="1" noChangeArrowheads="1" noChangeShapeType="1" noTextEdit="1"/>
              </p:cNvSpPr>
              <p:nvPr/>
            </p:nvSpPr>
            <p:spPr>
              <a:xfrm>
                <a:off x="4605987" y="1145620"/>
                <a:ext cx="1911036" cy="400110"/>
              </a:xfrm>
              <a:prstGeom prst="rect">
                <a:avLst/>
              </a:prstGeom>
              <a:blipFill>
                <a:blip r:embed="rId2"/>
                <a:stretch>
                  <a:fillRect/>
                </a:stretch>
              </a:blipFill>
            </p:spPr>
            <p:txBody>
              <a:bodyPr/>
              <a:lstStyle/>
              <a:p>
                <a:r>
                  <a:rPr lang="en-CA">
                    <a:noFill/>
                  </a:rPr>
                  <a:t> </a:t>
                </a:r>
              </a:p>
            </p:txBody>
          </p:sp>
        </mc:Fallback>
      </mc:AlternateContent>
      <p:graphicFrame>
        <p:nvGraphicFramePr>
          <p:cNvPr id="8" name="Table 7"/>
          <p:cNvGraphicFramePr>
            <a:graphicFrameLocks noGrp="1"/>
          </p:cNvGraphicFramePr>
          <p:nvPr>
            <p:extLst>
              <p:ext uri="{D42A27DB-BD31-4B8C-83A1-F6EECF244321}">
                <p14:modId xmlns:p14="http://schemas.microsoft.com/office/powerpoint/2010/main" val="3507550715"/>
              </p:ext>
            </p:extLst>
          </p:nvPr>
        </p:nvGraphicFramePr>
        <p:xfrm>
          <a:off x="6624076" y="1117795"/>
          <a:ext cx="2164793" cy="701040"/>
        </p:xfrm>
        <a:graphic>
          <a:graphicData uri="http://schemas.openxmlformats.org/drawingml/2006/table">
            <a:tbl>
              <a:tblPr firstRow="1" firstCol="1" bandRow="1">
                <a:tableStyleId>{5C22544A-7EE6-4342-B048-85BDC9FD1C3A}</a:tableStyleId>
              </a:tblPr>
              <a:tblGrid>
                <a:gridCol w="2164793">
                  <a:extLst>
                    <a:ext uri="{9D8B030D-6E8A-4147-A177-3AD203B41FA5}">
                      <a16:colId xmlns:a16="http://schemas.microsoft.com/office/drawing/2014/main" val="2246713795"/>
                    </a:ext>
                  </a:extLst>
                </a:gridCol>
              </a:tblGrid>
              <a:tr h="693896">
                <a:tc>
                  <a:txBody>
                    <a:bodyPr/>
                    <a:lstStyle/>
                    <a:p>
                      <a:pPr marL="0" marR="0">
                        <a:lnSpc>
                          <a:spcPct val="115000"/>
                        </a:lnSpc>
                        <a:spcBef>
                          <a:spcPts val="0"/>
                        </a:spcBef>
                        <a:spcAft>
                          <a:spcPts val="0"/>
                        </a:spcAft>
                      </a:pPr>
                      <a:r>
                        <a:rPr lang="en-US" sz="2000" dirty="0">
                          <a:effectLst/>
                        </a:rPr>
                        <a:t>F- Fee ($)</a:t>
                      </a:r>
                      <a:endParaRPr lang="en-CA" sz="2000" dirty="0">
                        <a:effectLst/>
                      </a:endParaRPr>
                    </a:p>
                    <a:p>
                      <a:pPr marL="0" marR="0">
                        <a:lnSpc>
                          <a:spcPct val="115000"/>
                        </a:lnSpc>
                        <a:spcBef>
                          <a:spcPts val="0"/>
                        </a:spcBef>
                        <a:spcAft>
                          <a:spcPts val="0"/>
                        </a:spcAft>
                      </a:pPr>
                      <a:r>
                        <a:rPr lang="en-US" sz="2000" dirty="0">
                          <a:effectLst/>
                        </a:rPr>
                        <a:t>h- hours worked</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220199717"/>
                  </a:ext>
                </a:extLst>
              </a:tr>
            </a:tbl>
          </a:graphicData>
        </a:graphic>
      </p:graphicFrame>
      <p:sp>
        <p:nvSpPr>
          <p:cNvPr id="9" name="Rectangle 8"/>
          <p:cNvSpPr/>
          <p:nvPr/>
        </p:nvSpPr>
        <p:spPr>
          <a:xfrm>
            <a:off x="454212" y="3576839"/>
            <a:ext cx="4258666" cy="400110"/>
          </a:xfrm>
          <a:prstGeom prst="rect">
            <a:avLst/>
          </a:prstGeom>
        </p:spPr>
        <p:txBody>
          <a:bodyPr wrap="none">
            <a:spAutoFit/>
          </a:bodyPr>
          <a:lstStyle/>
          <a:p>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The temperature of water is given by:</a:t>
            </a:r>
            <a:endParaRPr lang="en-CA" sz="2000" dirty="0"/>
          </a:p>
        </p:txBody>
      </p:sp>
      <mc:AlternateContent xmlns:mc="http://schemas.openxmlformats.org/markup-compatibility/2006" xmlns:a14="http://schemas.microsoft.com/office/drawing/2010/main">
        <mc:Choice Requires="a14">
          <p:sp>
            <p:nvSpPr>
              <p:cNvPr id="11" name="Rectangle 10"/>
              <p:cNvSpPr/>
              <p:nvPr/>
            </p:nvSpPr>
            <p:spPr>
              <a:xfrm>
                <a:off x="4701782" y="3576839"/>
                <a:ext cx="171944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i="1">
                          <a:latin typeface="Cambria Math" panose="02040503050406030204" pitchFamily="18" charset="0"/>
                        </a:rPr>
                        <m:t>𝑇</m:t>
                      </m:r>
                      <m:r>
                        <a:rPr lang="en-CA" sz="2000">
                          <a:latin typeface="Cambria Math" panose="02040503050406030204" pitchFamily="18" charset="0"/>
                        </a:rPr>
                        <m:t>=16</m:t>
                      </m:r>
                      <m:r>
                        <a:rPr lang="en-CA" sz="2000" i="1">
                          <a:latin typeface="Cambria Math" panose="02040503050406030204" pitchFamily="18" charset="0"/>
                        </a:rPr>
                        <m:t>𝑡</m:t>
                      </m:r>
                      <m:r>
                        <a:rPr lang="en-CA" sz="2000">
                          <a:latin typeface="Cambria Math" panose="02040503050406030204" pitchFamily="18" charset="0"/>
                        </a:rPr>
                        <m:t>+20</m:t>
                      </m:r>
                    </m:oMath>
                  </m:oMathPara>
                </a14:m>
                <a:endParaRPr lang="en-CA" sz="2000" dirty="0"/>
              </a:p>
            </p:txBody>
          </p:sp>
        </mc:Choice>
        <mc:Fallback xmlns="">
          <p:sp>
            <p:nvSpPr>
              <p:cNvPr id="11" name="Rectangle 10"/>
              <p:cNvSpPr>
                <a:spLocks noRot="1" noChangeAspect="1" noMove="1" noResize="1" noEditPoints="1" noAdjustHandles="1" noChangeArrowheads="1" noChangeShapeType="1" noTextEdit="1"/>
              </p:cNvSpPr>
              <p:nvPr/>
            </p:nvSpPr>
            <p:spPr>
              <a:xfrm>
                <a:off x="4701782" y="3576839"/>
                <a:ext cx="1719445" cy="400110"/>
              </a:xfrm>
              <a:prstGeom prst="rect">
                <a:avLst/>
              </a:prstGeom>
              <a:blipFill>
                <a:blip r:embed="rId3"/>
                <a:stretch>
                  <a:fillRect/>
                </a:stretch>
              </a:blipFill>
            </p:spPr>
            <p:txBody>
              <a:bodyPr/>
              <a:lstStyle/>
              <a:p>
                <a:r>
                  <a:rPr lang="en-CA">
                    <a:noFill/>
                  </a:rPr>
                  <a:t> </a:t>
                </a:r>
              </a:p>
            </p:txBody>
          </p:sp>
        </mc:Fallback>
      </mc:AlternateContent>
      <p:graphicFrame>
        <p:nvGraphicFramePr>
          <p:cNvPr id="12" name="Table 11"/>
          <p:cNvGraphicFramePr>
            <a:graphicFrameLocks noGrp="1"/>
          </p:cNvGraphicFramePr>
          <p:nvPr>
            <p:extLst>
              <p:ext uri="{D42A27DB-BD31-4B8C-83A1-F6EECF244321}">
                <p14:modId xmlns:p14="http://schemas.microsoft.com/office/powerpoint/2010/main" val="443683306"/>
              </p:ext>
            </p:extLst>
          </p:nvPr>
        </p:nvGraphicFramePr>
        <p:xfrm>
          <a:off x="6795655" y="3436661"/>
          <a:ext cx="2164793" cy="701040"/>
        </p:xfrm>
        <a:graphic>
          <a:graphicData uri="http://schemas.openxmlformats.org/drawingml/2006/table">
            <a:tbl>
              <a:tblPr firstRow="1" firstCol="1" bandRow="1">
                <a:tableStyleId>{5C22544A-7EE6-4342-B048-85BDC9FD1C3A}</a:tableStyleId>
              </a:tblPr>
              <a:tblGrid>
                <a:gridCol w="2164793">
                  <a:extLst>
                    <a:ext uri="{9D8B030D-6E8A-4147-A177-3AD203B41FA5}">
                      <a16:colId xmlns:a16="http://schemas.microsoft.com/office/drawing/2014/main" val="481842113"/>
                    </a:ext>
                  </a:extLst>
                </a:gridCol>
              </a:tblGrid>
              <a:tr h="663715">
                <a:tc>
                  <a:txBody>
                    <a:bodyPr/>
                    <a:lstStyle/>
                    <a:p>
                      <a:pPr marL="0" marR="0">
                        <a:lnSpc>
                          <a:spcPct val="115000"/>
                        </a:lnSpc>
                        <a:spcBef>
                          <a:spcPts val="0"/>
                        </a:spcBef>
                        <a:spcAft>
                          <a:spcPts val="0"/>
                        </a:spcAft>
                      </a:pPr>
                      <a:r>
                        <a:rPr lang="en-US" sz="2000" dirty="0">
                          <a:effectLst/>
                        </a:rPr>
                        <a:t>T- Temperature (°C)</a:t>
                      </a:r>
                      <a:endParaRPr lang="en-CA" sz="2000" dirty="0">
                        <a:effectLst/>
                      </a:endParaRPr>
                    </a:p>
                    <a:p>
                      <a:pPr marL="0" marR="0">
                        <a:lnSpc>
                          <a:spcPct val="115000"/>
                        </a:lnSpc>
                        <a:spcBef>
                          <a:spcPts val="0"/>
                        </a:spcBef>
                        <a:spcAft>
                          <a:spcPts val="0"/>
                        </a:spcAft>
                      </a:pPr>
                      <a:r>
                        <a:rPr lang="en-US" sz="2000" dirty="0">
                          <a:effectLst/>
                        </a:rPr>
                        <a:t>t- time (</a:t>
                      </a:r>
                      <a:r>
                        <a:rPr lang="en-US" sz="2000" dirty="0" err="1">
                          <a:effectLst/>
                        </a:rPr>
                        <a:t>mins</a:t>
                      </a:r>
                      <a:r>
                        <a:rPr lang="en-US" sz="2000" dirty="0">
                          <a:effectLst/>
                        </a:rPr>
                        <a:t>)</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562089596"/>
                  </a:ext>
                </a:extLst>
              </a:tr>
            </a:tbl>
          </a:graphicData>
        </a:graphic>
      </p:graphicFrame>
      <p:sp>
        <p:nvSpPr>
          <p:cNvPr id="5" name="TextBox 4">
            <a:extLst>
              <a:ext uri="{FF2B5EF4-FFF2-40B4-BE49-F238E27FC236}">
                <a16:creationId xmlns:a16="http://schemas.microsoft.com/office/drawing/2014/main" id="{B49BE178-75E2-41E3-9D80-72AE6A40BAB6}"/>
              </a:ext>
            </a:extLst>
          </p:cNvPr>
          <p:cNvSpPr txBox="1"/>
          <p:nvPr/>
        </p:nvSpPr>
        <p:spPr>
          <a:xfrm>
            <a:off x="834926" y="1603524"/>
            <a:ext cx="1722120" cy="400110"/>
          </a:xfrm>
          <a:prstGeom prst="rect">
            <a:avLst/>
          </a:prstGeom>
          <a:noFill/>
        </p:spPr>
        <p:txBody>
          <a:bodyPr wrap="square" rtlCol="0">
            <a:spAutoFit/>
          </a:bodyPr>
          <a:lstStyle/>
          <a:p>
            <a:r>
              <a:rPr lang="en-CA" sz="2000" dirty="0">
                <a:latin typeface="Times New Roman" panose="02020603050405020304" pitchFamily="18" charset="0"/>
                <a:cs typeface="Times New Roman" panose="02020603050405020304" pitchFamily="18" charset="0"/>
              </a:rPr>
              <a:t>Slope = 60</a:t>
            </a:r>
          </a:p>
        </p:txBody>
      </p:sp>
      <p:sp>
        <p:nvSpPr>
          <p:cNvPr id="10" name="TextBox 9">
            <a:extLst>
              <a:ext uri="{FF2B5EF4-FFF2-40B4-BE49-F238E27FC236}">
                <a16:creationId xmlns:a16="http://schemas.microsoft.com/office/drawing/2014/main" id="{7550654E-4894-4B10-84EF-5F7EB714ADA3}"/>
              </a:ext>
            </a:extLst>
          </p:cNvPr>
          <p:cNvSpPr txBox="1"/>
          <p:nvPr/>
        </p:nvSpPr>
        <p:spPr>
          <a:xfrm>
            <a:off x="834926" y="2078232"/>
            <a:ext cx="3232036" cy="400110"/>
          </a:xfrm>
          <a:prstGeom prst="rect">
            <a:avLst/>
          </a:prstGeom>
          <a:noFill/>
        </p:spPr>
        <p:txBody>
          <a:bodyPr wrap="square" rtlCol="0">
            <a:spAutoFit/>
          </a:bodyPr>
          <a:lstStyle/>
          <a:p>
            <a:r>
              <a:rPr lang="en-CA" sz="2000" i="1" dirty="0">
                <a:latin typeface="Times New Roman" panose="02020603050405020304" pitchFamily="18" charset="0"/>
                <a:cs typeface="Times New Roman" panose="02020603050405020304" pitchFamily="18" charset="0"/>
              </a:rPr>
              <a:t>y</a:t>
            </a:r>
            <a:r>
              <a:rPr lang="en-CA" sz="2000" dirty="0">
                <a:latin typeface="Times New Roman" panose="02020603050405020304" pitchFamily="18" charset="0"/>
                <a:cs typeface="Times New Roman" panose="02020603050405020304" pitchFamily="18" charset="0"/>
              </a:rPr>
              <a:t>-intercept is 100</a:t>
            </a:r>
            <a:endParaRPr lang="en-CA" sz="2000" i="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52F56087-92FD-4E4B-AFD1-30FB00874662}"/>
              </a:ext>
            </a:extLst>
          </p:cNvPr>
          <p:cNvSpPr txBox="1"/>
          <p:nvPr/>
        </p:nvSpPr>
        <p:spPr>
          <a:xfrm flipH="1">
            <a:off x="834926" y="2569417"/>
            <a:ext cx="6358354" cy="400110"/>
          </a:xfrm>
          <a:prstGeom prst="rect">
            <a:avLst/>
          </a:prstGeom>
          <a:noFill/>
        </p:spPr>
        <p:txBody>
          <a:bodyPr wrap="square" rtlCol="0">
            <a:spAutoFit/>
          </a:bodyPr>
          <a:lstStyle/>
          <a:p>
            <a:r>
              <a:rPr lang="en-CA" sz="2000" dirty="0">
                <a:latin typeface="Times New Roman" panose="02020603050405020304" pitchFamily="18" charset="0"/>
                <a:cs typeface="Times New Roman" panose="02020603050405020304" pitchFamily="18" charset="0"/>
              </a:rPr>
              <a:t>The decorator charges $100 plus $60 per hour</a:t>
            </a:r>
          </a:p>
        </p:txBody>
      </p:sp>
      <p:sp>
        <p:nvSpPr>
          <p:cNvPr id="16" name="TextBox 15">
            <a:extLst>
              <a:ext uri="{FF2B5EF4-FFF2-40B4-BE49-F238E27FC236}">
                <a16:creationId xmlns:a16="http://schemas.microsoft.com/office/drawing/2014/main" id="{48A7DFAE-8A08-4D49-A86C-B4A851E966DC}"/>
              </a:ext>
            </a:extLst>
          </p:cNvPr>
          <p:cNvSpPr txBox="1"/>
          <p:nvPr/>
        </p:nvSpPr>
        <p:spPr>
          <a:xfrm>
            <a:off x="861425" y="4103289"/>
            <a:ext cx="1722120" cy="400110"/>
          </a:xfrm>
          <a:prstGeom prst="rect">
            <a:avLst/>
          </a:prstGeom>
          <a:noFill/>
        </p:spPr>
        <p:txBody>
          <a:bodyPr wrap="square" rtlCol="0">
            <a:spAutoFit/>
          </a:bodyPr>
          <a:lstStyle/>
          <a:p>
            <a:r>
              <a:rPr lang="en-CA" sz="2000" dirty="0">
                <a:latin typeface="Times New Roman" panose="02020603050405020304" pitchFamily="18" charset="0"/>
                <a:cs typeface="Times New Roman" panose="02020603050405020304" pitchFamily="18" charset="0"/>
              </a:rPr>
              <a:t>Slope = 16</a:t>
            </a:r>
          </a:p>
        </p:txBody>
      </p:sp>
      <p:sp>
        <p:nvSpPr>
          <p:cNvPr id="17" name="TextBox 16">
            <a:extLst>
              <a:ext uri="{FF2B5EF4-FFF2-40B4-BE49-F238E27FC236}">
                <a16:creationId xmlns:a16="http://schemas.microsoft.com/office/drawing/2014/main" id="{298F4AB7-F619-45D2-B7BB-18A9C43B48A3}"/>
              </a:ext>
            </a:extLst>
          </p:cNvPr>
          <p:cNvSpPr txBox="1"/>
          <p:nvPr/>
        </p:nvSpPr>
        <p:spPr>
          <a:xfrm>
            <a:off x="861425" y="4542114"/>
            <a:ext cx="3232036" cy="400110"/>
          </a:xfrm>
          <a:prstGeom prst="rect">
            <a:avLst/>
          </a:prstGeom>
          <a:noFill/>
        </p:spPr>
        <p:txBody>
          <a:bodyPr wrap="square" rtlCol="0">
            <a:spAutoFit/>
          </a:bodyPr>
          <a:lstStyle/>
          <a:p>
            <a:r>
              <a:rPr lang="en-CA" sz="2000" i="1" dirty="0">
                <a:latin typeface="Times New Roman" panose="02020603050405020304" pitchFamily="18" charset="0"/>
                <a:cs typeface="Times New Roman" panose="02020603050405020304" pitchFamily="18" charset="0"/>
              </a:rPr>
              <a:t>y</a:t>
            </a:r>
            <a:r>
              <a:rPr lang="en-CA" sz="2000" dirty="0">
                <a:latin typeface="Times New Roman" panose="02020603050405020304" pitchFamily="18" charset="0"/>
                <a:cs typeface="Times New Roman" panose="02020603050405020304" pitchFamily="18" charset="0"/>
              </a:rPr>
              <a:t>-intercept is 20</a:t>
            </a:r>
            <a:endParaRPr lang="en-CA" sz="2000" i="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0002A45A-8B28-4384-B7AA-C3016A1F72E0}"/>
              </a:ext>
            </a:extLst>
          </p:cNvPr>
          <p:cNvSpPr txBox="1"/>
          <p:nvPr/>
        </p:nvSpPr>
        <p:spPr>
          <a:xfrm flipH="1">
            <a:off x="834926" y="5166064"/>
            <a:ext cx="6358354" cy="400110"/>
          </a:xfrm>
          <a:prstGeom prst="rect">
            <a:avLst/>
          </a:prstGeom>
          <a:noFill/>
        </p:spPr>
        <p:txBody>
          <a:bodyPr wrap="square" rtlCol="0">
            <a:spAutoFit/>
          </a:bodyPr>
          <a:lstStyle/>
          <a:p>
            <a:r>
              <a:rPr lang="en-CA" sz="2000" dirty="0">
                <a:latin typeface="Times New Roman" panose="02020603050405020304" pitchFamily="18" charset="0"/>
                <a:cs typeface="Times New Roman" panose="02020603050405020304" pitchFamily="18" charset="0"/>
              </a:rPr>
              <a:t>The water started at 20 </a:t>
            </a:r>
            <a:r>
              <a:rPr lang="en-CA" sz="2000" baseline="30000" dirty="0" err="1">
                <a:latin typeface="Times New Roman" panose="02020603050405020304" pitchFamily="18" charset="0"/>
                <a:cs typeface="Times New Roman" panose="02020603050405020304" pitchFamily="18" charset="0"/>
              </a:rPr>
              <a:t>o</a:t>
            </a:r>
            <a:r>
              <a:rPr lang="en-CA" sz="2000" dirty="0" err="1">
                <a:latin typeface="Times New Roman" panose="02020603050405020304" pitchFamily="18" charset="0"/>
                <a:cs typeface="Times New Roman" panose="02020603050405020304" pitchFamily="18" charset="0"/>
              </a:rPr>
              <a:t>C</a:t>
            </a:r>
            <a:r>
              <a:rPr lang="en-CA" sz="2000" dirty="0">
                <a:latin typeface="Times New Roman" panose="02020603050405020304" pitchFamily="18" charset="0"/>
                <a:cs typeface="Times New Roman" panose="02020603050405020304" pitchFamily="18" charset="0"/>
              </a:rPr>
              <a:t> then increased by 16 </a:t>
            </a:r>
            <a:r>
              <a:rPr lang="en-CA" sz="2000" baseline="30000" dirty="0" err="1">
                <a:latin typeface="Times New Roman" panose="02020603050405020304" pitchFamily="18" charset="0"/>
                <a:cs typeface="Times New Roman" panose="02020603050405020304" pitchFamily="18" charset="0"/>
              </a:rPr>
              <a:t>o</a:t>
            </a:r>
            <a:r>
              <a:rPr lang="en-CA" sz="2000" dirty="0" err="1">
                <a:latin typeface="Times New Roman" panose="02020603050405020304" pitchFamily="18" charset="0"/>
                <a:cs typeface="Times New Roman" panose="02020603050405020304" pitchFamily="18" charset="0"/>
              </a:rPr>
              <a:t>C</a:t>
            </a:r>
            <a:r>
              <a:rPr lang="en-CA" sz="2000" dirty="0">
                <a:latin typeface="Times New Roman" panose="02020603050405020304" pitchFamily="18" charset="0"/>
                <a:cs typeface="Times New Roman" panose="02020603050405020304" pitchFamily="18" charset="0"/>
              </a:rPr>
              <a:t> per min</a:t>
            </a:r>
          </a:p>
        </p:txBody>
      </p:sp>
      <p:sp>
        <p:nvSpPr>
          <p:cNvPr id="2" name="Slide Number Placeholder 1">
            <a:extLst>
              <a:ext uri="{FF2B5EF4-FFF2-40B4-BE49-F238E27FC236}">
                <a16:creationId xmlns:a16="http://schemas.microsoft.com/office/drawing/2014/main" id="{22FE1FF1-FF65-405F-B76A-3CB628E567E5}"/>
              </a:ext>
            </a:extLst>
          </p:cNvPr>
          <p:cNvSpPr>
            <a:spLocks noGrp="1"/>
          </p:cNvSpPr>
          <p:nvPr>
            <p:ph type="sldNum" sz="quarter" idx="12"/>
          </p:nvPr>
        </p:nvSpPr>
        <p:spPr/>
        <p:txBody>
          <a:bodyPr/>
          <a:lstStyle/>
          <a:p>
            <a:fld id="{914CA522-1688-4E7E-A401-39BA881FF08A}" type="slidenum">
              <a:rPr lang="en-CA" smtClean="0"/>
              <a:t>24</a:t>
            </a:fld>
            <a:endParaRPr lang="en-CA"/>
          </a:p>
        </p:txBody>
      </p:sp>
    </p:spTree>
    <p:extLst>
      <p:ext uri="{BB962C8B-B14F-4D97-AF65-F5344CB8AC3E}">
        <p14:creationId xmlns:p14="http://schemas.microsoft.com/office/powerpoint/2010/main" val="330863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19090" y="290344"/>
                <a:ext cx="8452470" cy="423514"/>
              </a:xfrm>
              <a:prstGeom prst="rect">
                <a:avLst/>
              </a:prstGeom>
            </p:spPr>
            <p:txBody>
              <a:bodyPr wrap="square">
                <a:spAutoFit/>
              </a:bodyPr>
              <a:lstStyle/>
              <a:p>
                <a:pPr>
                  <a:lnSpc>
                    <a:spcPct val="115000"/>
                  </a:lnSpc>
                </a:pPr>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Example #2: Graph the following equation using each method: </a:t>
                </a:r>
                <a14:m>
                  <m:oMath xmlns:m="http://schemas.openxmlformats.org/officeDocument/2006/math">
                    <m:r>
                      <a:rPr lang="en-US" sz="2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r>
                      <a:rPr lang="en-US" sz="2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CA" sz="2000" b="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oMath>
                </a14:m>
                <a:endParaRPr lang="en-CA" sz="2000" dirty="0">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19090" y="290344"/>
                <a:ext cx="8452470" cy="423514"/>
              </a:xfrm>
              <a:prstGeom prst="rect">
                <a:avLst/>
              </a:prstGeom>
              <a:blipFill>
                <a:blip r:embed="rId2"/>
                <a:stretch>
                  <a:fillRect l="-793" t="-5797" b="-2318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94899" y="730487"/>
                <a:ext cx="2885726" cy="830997"/>
              </a:xfrm>
              <a:prstGeom prst="rect">
                <a:avLst/>
              </a:prstGeom>
            </p:spPr>
            <p:txBody>
              <a:bodyPr wrap="none">
                <a:spAutoFit/>
              </a:bodyPr>
              <a:lstStyle/>
              <a:p>
                <a:r>
                  <a:rPr lang="en-US" sz="2400" b="1" dirty="0">
                    <a:solidFill>
                      <a:srgbClr val="000000"/>
                    </a:solidFill>
                    <a:latin typeface="Cambria" panose="02040503050406030204" pitchFamily="18" charset="0"/>
                    <a:ea typeface="Times New Roman" panose="02020603050405020304" pitchFamily="18" charset="0"/>
                    <a:cs typeface="Arial" panose="020B0604020202020204" pitchFamily="34" charset="0"/>
                  </a:rPr>
                  <a:t>Slope and a point    </a:t>
                </a:r>
                <a:endParaRPr lang="en-CA" sz="2400" b="1" i="1" dirty="0">
                  <a:solidFill>
                    <a:srgbClr val="000000"/>
                  </a:solidFill>
                  <a:latin typeface="Cambria Math" panose="02040503050406030204" pitchFamily="18" charset="0"/>
                  <a:ea typeface="Times New Roman" panose="02020603050405020304" pitchFamily="18" charset="0"/>
                  <a:cs typeface="Arial" panose="020B0604020202020204" pitchFamily="34" charset="0"/>
                </a:endParaRPr>
              </a:p>
              <a:p>
                <a:pPr/>
                <a14:m>
                  <m:oMathPara xmlns:m="http://schemas.openxmlformats.org/officeDocument/2006/math">
                    <m:oMathParaPr>
                      <m:jc m:val="left"/>
                    </m:oMathParaPr>
                    <m:oMath xmlns:m="http://schemas.openxmlformats.org/officeDocument/2006/math">
                      <m:r>
                        <a:rPr lang="en-CA" sz="2400" b="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en-CA" sz="2400" b="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CA" sz="2400" b="1" i="1" smtClean="0">
                          <a:solidFill>
                            <a:srgbClr val="FF0000"/>
                          </a:solidFill>
                          <a:latin typeface="Cambria Math" panose="02040503050406030204" pitchFamily="18" charset="0"/>
                          <a:ea typeface="Times New Roman" panose="02020603050405020304" pitchFamily="18" charset="0"/>
                          <a:cs typeface="Arial" panose="020B0604020202020204" pitchFamily="34" charset="0"/>
                        </a:rPr>
                        <m:t>𝒎</m:t>
                      </m:r>
                      <m:r>
                        <a:rPr lang="en-CA" sz="2400" b="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CA" sz="2400" b="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CA" sz="2400" b="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𝑏</m:t>
                      </m:r>
                    </m:oMath>
                  </m:oMathPara>
                </a14:m>
                <a:endParaRPr lang="en-CA" sz="2400" dirty="0"/>
              </a:p>
            </p:txBody>
          </p:sp>
        </mc:Choice>
        <mc:Fallback xmlns="">
          <p:sp>
            <p:nvSpPr>
              <p:cNvPr id="3" name="Rectangle 2"/>
              <p:cNvSpPr>
                <a:spLocks noRot="1" noChangeAspect="1" noMove="1" noResize="1" noEditPoints="1" noAdjustHandles="1" noChangeArrowheads="1" noChangeShapeType="1" noTextEdit="1"/>
              </p:cNvSpPr>
              <p:nvPr/>
            </p:nvSpPr>
            <p:spPr>
              <a:xfrm>
                <a:off x="294899" y="730487"/>
                <a:ext cx="2885726" cy="830997"/>
              </a:xfrm>
              <a:prstGeom prst="rect">
                <a:avLst/>
              </a:prstGeom>
              <a:blipFill>
                <a:blip r:embed="rId3"/>
                <a:stretch>
                  <a:fillRect l="-3165" t="-5882" r="-2321" b="-5147"/>
                </a:stretch>
              </a:blipFill>
            </p:spPr>
            <p:txBody>
              <a:bodyPr/>
              <a:lstStyle/>
              <a:p>
                <a:r>
                  <a:rPr lang="en-CA">
                    <a:noFill/>
                  </a:rPr>
                  <a:t> </a:t>
                </a:r>
              </a:p>
            </p:txBody>
          </p:sp>
        </mc:Fallback>
      </mc:AlternateContent>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4058387" y="811651"/>
            <a:ext cx="5267045" cy="5584683"/>
          </a:xfrm>
          <a:prstGeom prst="rect">
            <a:avLst/>
          </a:prstGeom>
          <a:noFill/>
        </p:spPr>
      </p:pic>
      <p:sp>
        <p:nvSpPr>
          <p:cNvPr id="5" name="TextBox 4">
            <a:extLst>
              <a:ext uri="{FF2B5EF4-FFF2-40B4-BE49-F238E27FC236}">
                <a16:creationId xmlns:a16="http://schemas.microsoft.com/office/drawing/2014/main" id="{55AD71B5-FAE4-4503-8DA9-31B96C4B597C}"/>
              </a:ext>
            </a:extLst>
          </p:cNvPr>
          <p:cNvSpPr txBox="1"/>
          <p:nvPr/>
        </p:nvSpPr>
        <p:spPr>
          <a:xfrm>
            <a:off x="235136" y="1962567"/>
            <a:ext cx="2412071" cy="461665"/>
          </a:xfrm>
          <a:prstGeom prst="rect">
            <a:avLst/>
          </a:prstGeom>
          <a:noFill/>
        </p:spPr>
        <p:txBody>
          <a:bodyPr wrap="none" rtlCol="0">
            <a:spAutoFit/>
          </a:bodyPr>
          <a:lstStyle/>
          <a:p>
            <a:r>
              <a:rPr lang="en-CA" sz="2400" b="1" i="1" dirty="0">
                <a:latin typeface="Times New Roman" panose="02020603050405020304" pitchFamily="18" charset="0"/>
                <a:cs typeface="Times New Roman" panose="02020603050405020304" pitchFamily="18" charset="0"/>
              </a:rPr>
              <a:t>y</a:t>
            </a:r>
            <a:r>
              <a:rPr lang="en-CA" sz="2400" b="1" dirty="0">
                <a:latin typeface="Times New Roman" panose="02020603050405020304" pitchFamily="18" charset="0"/>
                <a:cs typeface="Times New Roman" panose="02020603050405020304" pitchFamily="18" charset="0"/>
              </a:rPr>
              <a:t>-intercept: </a:t>
            </a:r>
            <a:r>
              <a:rPr lang="en-CA" sz="2400" b="1" i="1" dirty="0">
                <a:latin typeface="Times New Roman" panose="02020603050405020304" pitchFamily="18" charset="0"/>
                <a:cs typeface="Times New Roman" panose="02020603050405020304" pitchFamily="18" charset="0"/>
              </a:rPr>
              <a:t>x</a:t>
            </a:r>
            <a:r>
              <a:rPr lang="en-CA" sz="2400" b="1" dirty="0">
                <a:latin typeface="Times New Roman" panose="02020603050405020304" pitchFamily="18" charset="0"/>
                <a:cs typeface="Times New Roman" panose="02020603050405020304" pitchFamily="18" charset="0"/>
              </a:rPr>
              <a:t> = 0</a:t>
            </a:r>
            <a:endParaRPr lang="en-CA" sz="2400" b="1"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804C76D-0AC0-4982-92EF-0187315A76CD}"/>
                  </a:ext>
                </a:extLst>
              </p:cNvPr>
              <p:cNvSpPr txBox="1"/>
              <p:nvPr/>
            </p:nvSpPr>
            <p:spPr>
              <a:xfrm>
                <a:off x="235136" y="2524026"/>
                <a:ext cx="371140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rPr>
                        <m:t>𝑦</m:t>
                      </m:r>
                      <m:r>
                        <a:rPr lang="en-CA" sz="2400" b="0" i="1" smtClean="0">
                          <a:latin typeface="Cambria Math" panose="02040503050406030204" pitchFamily="18" charset="0"/>
                        </a:rPr>
                        <m:t>=</m:t>
                      </m:r>
                      <m:r>
                        <a:rPr lang="en-CA" sz="2400" b="1" i="1" smtClean="0">
                          <a:latin typeface="Cambria Math" panose="02040503050406030204" pitchFamily="18" charset="0"/>
                        </a:rPr>
                        <m:t>𝟑</m:t>
                      </m:r>
                      <m:d>
                        <m:dPr>
                          <m:ctrlPr>
                            <a:rPr lang="en-CA" sz="2400" b="1" i="1" smtClean="0">
                              <a:latin typeface="Cambria Math" panose="02040503050406030204" pitchFamily="18" charset="0"/>
                            </a:rPr>
                          </m:ctrlPr>
                        </m:dPr>
                        <m:e>
                          <m:r>
                            <a:rPr lang="en-CA" sz="2400" b="1" i="1" smtClean="0">
                              <a:latin typeface="Cambria Math" panose="02040503050406030204" pitchFamily="18" charset="0"/>
                            </a:rPr>
                            <m:t>𝟎</m:t>
                          </m:r>
                        </m:e>
                      </m:d>
                      <m:r>
                        <a:rPr lang="en-CA" sz="2400" b="0" i="1" smtClean="0">
                          <a:latin typeface="Cambria Math" panose="02040503050406030204" pitchFamily="18" charset="0"/>
                        </a:rPr>
                        <m:t>−2=0−2=−2</m:t>
                      </m:r>
                    </m:oMath>
                  </m:oMathPara>
                </a14:m>
                <a:endParaRPr lang="en-CA" sz="2400" dirty="0"/>
              </a:p>
            </p:txBody>
          </p:sp>
        </mc:Choice>
        <mc:Fallback xmlns="">
          <p:sp>
            <p:nvSpPr>
              <p:cNvPr id="6" name="TextBox 5">
                <a:extLst>
                  <a:ext uri="{FF2B5EF4-FFF2-40B4-BE49-F238E27FC236}">
                    <a16:creationId xmlns:a16="http://schemas.microsoft.com/office/drawing/2014/main" id="{9804C76D-0AC0-4982-92EF-0187315A76CD}"/>
                  </a:ext>
                </a:extLst>
              </p:cNvPr>
              <p:cNvSpPr txBox="1">
                <a:spLocks noRot="1" noChangeAspect="1" noMove="1" noResize="1" noEditPoints="1" noAdjustHandles="1" noChangeArrowheads="1" noChangeShapeType="1" noTextEdit="1"/>
              </p:cNvSpPr>
              <p:nvPr/>
            </p:nvSpPr>
            <p:spPr>
              <a:xfrm>
                <a:off x="235136" y="2524026"/>
                <a:ext cx="3711401" cy="369332"/>
              </a:xfrm>
              <a:prstGeom prst="rect">
                <a:avLst/>
              </a:prstGeom>
              <a:blipFill>
                <a:blip r:embed="rId5"/>
                <a:stretch>
                  <a:fillRect l="-1645" r="-1645" b="-2459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C74B92A-58D7-4332-936A-B6D2D706AB56}"/>
                  </a:ext>
                </a:extLst>
              </p:cNvPr>
              <p:cNvSpPr/>
              <p:nvPr/>
            </p:nvSpPr>
            <p:spPr>
              <a:xfrm>
                <a:off x="219090" y="1472421"/>
                <a:ext cx="170925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en-US" sz="240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r>
                        <a:rPr lang="en-US" sz="24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CA" sz="2400" b="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oMath>
                  </m:oMathPara>
                </a14:m>
                <a:endParaRPr lang="en-CA" sz="2400" dirty="0"/>
              </a:p>
            </p:txBody>
          </p:sp>
        </mc:Choice>
        <mc:Fallback xmlns="">
          <p:sp>
            <p:nvSpPr>
              <p:cNvPr id="7" name="Rectangle 6">
                <a:extLst>
                  <a:ext uri="{FF2B5EF4-FFF2-40B4-BE49-F238E27FC236}">
                    <a16:creationId xmlns:a16="http://schemas.microsoft.com/office/drawing/2014/main" id="{1C74B92A-58D7-4332-936A-B6D2D706AB56}"/>
                  </a:ext>
                </a:extLst>
              </p:cNvPr>
              <p:cNvSpPr>
                <a:spLocks noRot="1" noChangeAspect="1" noMove="1" noResize="1" noEditPoints="1" noAdjustHandles="1" noChangeArrowheads="1" noChangeShapeType="1" noTextEdit="1"/>
              </p:cNvSpPr>
              <p:nvPr/>
            </p:nvSpPr>
            <p:spPr>
              <a:xfrm>
                <a:off x="219090" y="1472421"/>
                <a:ext cx="1709250" cy="461665"/>
              </a:xfrm>
              <a:prstGeom prst="rect">
                <a:avLst/>
              </a:prstGeom>
              <a:blipFill>
                <a:blip r:embed="rId6"/>
                <a:stretch>
                  <a:fillRect b="-10667"/>
                </a:stretch>
              </a:blipFill>
            </p:spPr>
            <p:txBody>
              <a:bodyPr/>
              <a:lstStyle/>
              <a:p>
                <a:r>
                  <a:rPr lang="en-CA">
                    <a:noFill/>
                  </a:rPr>
                  <a:t> </a:t>
                </a:r>
              </a:p>
            </p:txBody>
          </p:sp>
        </mc:Fallback>
      </mc:AlternateContent>
      <p:sp>
        <p:nvSpPr>
          <p:cNvPr id="8" name="Freeform: Shape 7">
            <a:extLst>
              <a:ext uri="{FF2B5EF4-FFF2-40B4-BE49-F238E27FC236}">
                <a16:creationId xmlns:a16="http://schemas.microsoft.com/office/drawing/2014/main" id="{7875E242-4628-4187-80E8-5332D582DDAD}"/>
              </a:ext>
            </a:extLst>
          </p:cNvPr>
          <p:cNvSpPr/>
          <p:nvPr/>
        </p:nvSpPr>
        <p:spPr>
          <a:xfrm>
            <a:off x="1981219" y="1676400"/>
            <a:ext cx="1938479" cy="883920"/>
          </a:xfrm>
          <a:custGeom>
            <a:avLst/>
            <a:gdLst>
              <a:gd name="connsiteX0" fmla="*/ 1447800 w 1711689"/>
              <a:gd name="connsiteY0" fmla="*/ 1005840 h 1005840"/>
              <a:gd name="connsiteX1" fmla="*/ 1600200 w 1711689"/>
              <a:gd name="connsiteY1" fmla="*/ 396240 h 1005840"/>
              <a:gd name="connsiteX2" fmla="*/ 0 w 1711689"/>
              <a:gd name="connsiteY2" fmla="*/ 0 h 1005840"/>
              <a:gd name="connsiteX3" fmla="*/ 0 w 1711689"/>
              <a:gd name="connsiteY3" fmla="*/ 0 h 1005840"/>
              <a:gd name="connsiteX0" fmla="*/ 1447800 w 1535406"/>
              <a:gd name="connsiteY0" fmla="*/ 1005840 h 1005840"/>
              <a:gd name="connsiteX1" fmla="*/ 1239878 w 1535406"/>
              <a:gd name="connsiteY1" fmla="*/ 213360 h 1005840"/>
              <a:gd name="connsiteX2" fmla="*/ 0 w 1535406"/>
              <a:gd name="connsiteY2" fmla="*/ 0 h 1005840"/>
              <a:gd name="connsiteX3" fmla="*/ 0 w 1535406"/>
              <a:gd name="connsiteY3" fmla="*/ 0 h 1005840"/>
              <a:gd name="connsiteX0" fmla="*/ 1640829 w 1701209"/>
              <a:gd name="connsiteY0" fmla="*/ 883920 h 883920"/>
              <a:gd name="connsiteX1" fmla="*/ 1239878 w 1701209"/>
              <a:gd name="connsiteY1" fmla="*/ 213360 h 883920"/>
              <a:gd name="connsiteX2" fmla="*/ 0 w 1701209"/>
              <a:gd name="connsiteY2" fmla="*/ 0 h 883920"/>
              <a:gd name="connsiteX3" fmla="*/ 0 w 1701209"/>
              <a:gd name="connsiteY3" fmla="*/ 0 h 883920"/>
            </a:gdLst>
            <a:ahLst/>
            <a:cxnLst>
              <a:cxn ang="0">
                <a:pos x="connsiteX0" y="connsiteY0"/>
              </a:cxn>
              <a:cxn ang="0">
                <a:pos x="connsiteX1" y="connsiteY1"/>
              </a:cxn>
              <a:cxn ang="0">
                <a:pos x="connsiteX2" y="connsiteY2"/>
              </a:cxn>
              <a:cxn ang="0">
                <a:pos x="connsiteX3" y="connsiteY3"/>
              </a:cxn>
            </a:cxnLst>
            <a:rect l="l" t="t" r="r" b="b"/>
            <a:pathLst>
              <a:path w="1701209" h="883920">
                <a:moveTo>
                  <a:pt x="1640829" y="883920"/>
                </a:moveTo>
                <a:cubicBezTo>
                  <a:pt x="1837679" y="662940"/>
                  <a:pt x="1513349" y="360680"/>
                  <a:pt x="1239878" y="213360"/>
                </a:cubicBezTo>
                <a:cubicBezTo>
                  <a:pt x="966407" y="66040"/>
                  <a:pt x="206646" y="35560"/>
                  <a:pt x="0" y="0"/>
                </a:cubicBezTo>
                <a:lnTo>
                  <a:pt x="0" y="0"/>
                </a:ln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B6B6403-F8D7-48A2-9993-375DF2768063}"/>
                  </a:ext>
                </a:extLst>
              </p:cNvPr>
              <p:cNvSpPr txBox="1"/>
              <p:nvPr/>
            </p:nvSpPr>
            <p:spPr>
              <a:xfrm>
                <a:off x="356307" y="3402430"/>
                <a:ext cx="205902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rPr>
                        <m:t>𝑠𝑙𝑜𝑝𝑒</m:t>
                      </m:r>
                      <m:r>
                        <a:rPr lang="en-CA" sz="2400" b="0" i="1" smtClean="0">
                          <a:latin typeface="Cambria Math" panose="02040503050406030204" pitchFamily="18" charset="0"/>
                        </a:rPr>
                        <m:t>=</m:t>
                      </m:r>
                      <m:r>
                        <a:rPr lang="en-CA" sz="2400" b="1" i="1" smtClean="0">
                          <a:solidFill>
                            <a:srgbClr val="FF0000"/>
                          </a:solidFill>
                          <a:latin typeface="Cambria Math" panose="02040503050406030204" pitchFamily="18" charset="0"/>
                        </a:rPr>
                        <m:t>𝒎</m:t>
                      </m:r>
                      <m:r>
                        <a:rPr lang="en-CA" sz="2400" b="0" i="1" smtClean="0">
                          <a:latin typeface="Cambria Math" panose="02040503050406030204" pitchFamily="18" charset="0"/>
                        </a:rPr>
                        <m:t>=3</m:t>
                      </m:r>
                    </m:oMath>
                  </m:oMathPara>
                </a14:m>
                <a:endParaRPr lang="en-CA" sz="2400" dirty="0"/>
              </a:p>
            </p:txBody>
          </p:sp>
        </mc:Choice>
        <mc:Fallback xmlns="">
          <p:sp>
            <p:nvSpPr>
              <p:cNvPr id="9" name="TextBox 8">
                <a:extLst>
                  <a:ext uri="{FF2B5EF4-FFF2-40B4-BE49-F238E27FC236}">
                    <a16:creationId xmlns:a16="http://schemas.microsoft.com/office/drawing/2014/main" id="{9B6B6403-F8D7-48A2-9993-375DF2768063}"/>
                  </a:ext>
                </a:extLst>
              </p:cNvPr>
              <p:cNvSpPr txBox="1">
                <a:spLocks noRot="1" noChangeAspect="1" noMove="1" noResize="1" noEditPoints="1" noAdjustHandles="1" noChangeArrowheads="1" noChangeShapeType="1" noTextEdit="1"/>
              </p:cNvSpPr>
              <p:nvPr/>
            </p:nvSpPr>
            <p:spPr>
              <a:xfrm>
                <a:off x="356307" y="3402430"/>
                <a:ext cx="2059025" cy="369332"/>
              </a:xfrm>
              <a:prstGeom prst="rect">
                <a:avLst/>
              </a:prstGeom>
              <a:blipFill>
                <a:blip r:embed="rId7"/>
                <a:stretch>
                  <a:fillRect l="-4734" r="-3254" b="-3442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175BED1-2F0F-4209-9C91-584FF57D8FA1}"/>
                  </a:ext>
                </a:extLst>
              </p:cNvPr>
              <p:cNvSpPr txBox="1"/>
              <p:nvPr/>
            </p:nvSpPr>
            <p:spPr>
              <a:xfrm>
                <a:off x="407395" y="3957401"/>
                <a:ext cx="1869871" cy="6939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1" i="1" smtClean="0">
                          <a:solidFill>
                            <a:srgbClr val="FF0000"/>
                          </a:solidFill>
                          <a:latin typeface="Cambria Math" panose="02040503050406030204" pitchFamily="18" charset="0"/>
                        </a:rPr>
                        <m:t>𝒎</m:t>
                      </m:r>
                      <m:r>
                        <a:rPr lang="en-CA" sz="2400" b="0" i="1" smtClean="0">
                          <a:latin typeface="Cambria Math" panose="02040503050406030204" pitchFamily="18" charset="0"/>
                        </a:rPr>
                        <m:t>=</m:t>
                      </m:r>
                      <m:f>
                        <m:fPr>
                          <m:ctrlPr>
                            <a:rPr lang="en-CA" sz="2400" b="0" i="1" smtClean="0">
                              <a:latin typeface="Cambria Math" panose="02040503050406030204" pitchFamily="18" charset="0"/>
                            </a:rPr>
                          </m:ctrlPr>
                        </m:fPr>
                        <m:num>
                          <m:r>
                            <a:rPr lang="en-CA" sz="2400" b="0" i="1" smtClean="0">
                              <a:latin typeface="Cambria Math" panose="02040503050406030204" pitchFamily="18" charset="0"/>
                            </a:rPr>
                            <m:t>3</m:t>
                          </m:r>
                        </m:num>
                        <m:den>
                          <m:r>
                            <a:rPr lang="en-CA" sz="2400" b="0" i="1" smtClean="0">
                              <a:latin typeface="Cambria Math" panose="02040503050406030204" pitchFamily="18" charset="0"/>
                            </a:rPr>
                            <m:t>1</m:t>
                          </m:r>
                        </m:den>
                      </m:f>
                      <m:r>
                        <a:rPr lang="en-CA" sz="2400" b="0" i="1" smtClean="0">
                          <a:latin typeface="Cambria Math" panose="02040503050406030204" pitchFamily="18" charset="0"/>
                        </a:rPr>
                        <m:t>=</m:t>
                      </m:r>
                      <m:f>
                        <m:fPr>
                          <m:ctrlPr>
                            <a:rPr lang="en-CA" sz="2400" b="0" i="1" smtClean="0">
                              <a:latin typeface="Cambria Math" panose="02040503050406030204" pitchFamily="18" charset="0"/>
                            </a:rPr>
                          </m:ctrlPr>
                        </m:fPr>
                        <m:num>
                          <m:r>
                            <a:rPr lang="en-CA" sz="2400" b="0" i="1" smtClean="0">
                              <a:latin typeface="Cambria Math" panose="02040503050406030204" pitchFamily="18" charset="0"/>
                            </a:rPr>
                            <m:t>𝑟𝑖𝑠𝑒</m:t>
                          </m:r>
                        </m:num>
                        <m:den>
                          <m:r>
                            <a:rPr lang="en-CA" sz="2400" b="0" i="1" smtClean="0">
                              <a:latin typeface="Cambria Math" panose="02040503050406030204" pitchFamily="18" charset="0"/>
                            </a:rPr>
                            <m:t>𝑟𝑢𝑛</m:t>
                          </m:r>
                        </m:den>
                      </m:f>
                    </m:oMath>
                  </m:oMathPara>
                </a14:m>
                <a:endParaRPr lang="en-CA" sz="2400" dirty="0"/>
              </a:p>
            </p:txBody>
          </p:sp>
        </mc:Choice>
        <mc:Fallback xmlns="">
          <p:sp>
            <p:nvSpPr>
              <p:cNvPr id="10" name="TextBox 9">
                <a:extLst>
                  <a:ext uri="{FF2B5EF4-FFF2-40B4-BE49-F238E27FC236}">
                    <a16:creationId xmlns:a16="http://schemas.microsoft.com/office/drawing/2014/main" id="{6175BED1-2F0F-4209-9C91-584FF57D8FA1}"/>
                  </a:ext>
                </a:extLst>
              </p:cNvPr>
              <p:cNvSpPr txBox="1">
                <a:spLocks noRot="1" noChangeAspect="1" noMove="1" noResize="1" noEditPoints="1" noAdjustHandles="1" noChangeArrowheads="1" noChangeShapeType="1" noTextEdit="1"/>
              </p:cNvSpPr>
              <p:nvPr/>
            </p:nvSpPr>
            <p:spPr>
              <a:xfrm>
                <a:off x="407395" y="3957401"/>
                <a:ext cx="1869871" cy="693908"/>
              </a:xfrm>
              <a:prstGeom prst="rect">
                <a:avLst/>
              </a:prstGeom>
              <a:blipFill>
                <a:blip r:embed="rId8"/>
                <a:stretch>
                  <a:fillRect/>
                </a:stretch>
              </a:blipFill>
            </p:spPr>
            <p:txBody>
              <a:bodyPr/>
              <a:lstStyle/>
              <a:p>
                <a:r>
                  <a:rPr lang="en-CA">
                    <a:noFill/>
                  </a:rPr>
                  <a:t> </a:t>
                </a:r>
              </a:p>
            </p:txBody>
          </p:sp>
        </mc:Fallback>
      </mc:AlternateContent>
      <p:sp>
        <p:nvSpPr>
          <p:cNvPr id="11" name="Oval 10">
            <a:extLst>
              <a:ext uri="{FF2B5EF4-FFF2-40B4-BE49-F238E27FC236}">
                <a16:creationId xmlns:a16="http://schemas.microsoft.com/office/drawing/2014/main" id="{270F6BD4-7086-4928-960F-238A2064DE54}"/>
              </a:ext>
            </a:extLst>
          </p:cNvPr>
          <p:cNvSpPr>
            <a:spLocks noChangeAspect="1"/>
          </p:cNvSpPr>
          <p:nvPr/>
        </p:nvSpPr>
        <p:spPr>
          <a:xfrm>
            <a:off x="6024921" y="3649842"/>
            <a:ext cx="182880" cy="18288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Oval 11">
            <a:extLst>
              <a:ext uri="{FF2B5EF4-FFF2-40B4-BE49-F238E27FC236}">
                <a16:creationId xmlns:a16="http://schemas.microsoft.com/office/drawing/2014/main" id="{8855C3DD-135B-4E80-A1FE-3AB8FFA77C1F}"/>
              </a:ext>
            </a:extLst>
          </p:cNvPr>
          <p:cNvSpPr>
            <a:spLocks noChangeAspect="1"/>
          </p:cNvSpPr>
          <p:nvPr/>
        </p:nvSpPr>
        <p:spPr>
          <a:xfrm>
            <a:off x="6453190" y="2324098"/>
            <a:ext cx="182880" cy="1828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3" name="Straight Arrow Connector 12">
            <a:extLst>
              <a:ext uri="{FF2B5EF4-FFF2-40B4-BE49-F238E27FC236}">
                <a16:creationId xmlns:a16="http://schemas.microsoft.com/office/drawing/2014/main" id="{EFDE10B5-DBC6-4239-A91B-378B145CA5A2}"/>
              </a:ext>
            </a:extLst>
          </p:cNvPr>
          <p:cNvCxnSpPr>
            <a:cxnSpLocks/>
          </p:cNvCxnSpPr>
          <p:nvPr/>
        </p:nvCxnSpPr>
        <p:spPr>
          <a:xfrm flipV="1">
            <a:off x="6063708" y="2415538"/>
            <a:ext cx="519709" cy="15956"/>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DEA21D7-2C4C-465B-9DB4-3F91CB009D9F}"/>
              </a:ext>
            </a:extLst>
          </p:cNvPr>
          <p:cNvCxnSpPr>
            <a:cxnSpLocks/>
          </p:cNvCxnSpPr>
          <p:nvPr/>
        </p:nvCxnSpPr>
        <p:spPr>
          <a:xfrm flipV="1">
            <a:off x="6116361" y="2424232"/>
            <a:ext cx="0" cy="1162864"/>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34747C7-0EC2-4C20-987C-8BF64F516D5B}"/>
                  </a:ext>
                </a:extLst>
              </p:cNvPr>
              <p:cNvSpPr txBox="1"/>
              <p:nvPr/>
            </p:nvSpPr>
            <p:spPr>
              <a:xfrm>
                <a:off x="4634774" y="3149784"/>
                <a:ext cx="989695" cy="30777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𝑟𝑖𝑠𝑒</m:t>
                      </m:r>
                      <m:r>
                        <a:rPr lang="en-CA" sz="2000" b="0" i="1" smtClean="0">
                          <a:latin typeface="Cambria Math" panose="02040503050406030204" pitchFamily="18" charset="0"/>
                        </a:rPr>
                        <m:t>=3</m:t>
                      </m:r>
                    </m:oMath>
                  </m:oMathPara>
                </a14:m>
                <a:endParaRPr lang="en-CA" sz="2000" dirty="0"/>
              </a:p>
            </p:txBody>
          </p:sp>
        </mc:Choice>
        <mc:Fallback xmlns="">
          <p:sp>
            <p:nvSpPr>
              <p:cNvPr id="17" name="TextBox 16">
                <a:extLst>
                  <a:ext uri="{FF2B5EF4-FFF2-40B4-BE49-F238E27FC236}">
                    <a16:creationId xmlns:a16="http://schemas.microsoft.com/office/drawing/2014/main" id="{534747C7-0EC2-4C20-987C-8BF64F516D5B}"/>
                  </a:ext>
                </a:extLst>
              </p:cNvPr>
              <p:cNvSpPr txBox="1">
                <a:spLocks noRot="1" noChangeAspect="1" noMove="1" noResize="1" noEditPoints="1" noAdjustHandles="1" noChangeArrowheads="1" noChangeShapeType="1" noTextEdit="1"/>
              </p:cNvSpPr>
              <p:nvPr/>
            </p:nvSpPr>
            <p:spPr>
              <a:xfrm>
                <a:off x="4634774" y="3149784"/>
                <a:ext cx="989695" cy="307777"/>
              </a:xfrm>
              <a:prstGeom prst="rect">
                <a:avLst/>
              </a:prstGeom>
              <a:blipFill>
                <a:blip r:embed="rId9"/>
                <a:stretch>
                  <a:fillRect l="-5521" r="-5521" b="-6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44DDB8B-8E46-4D17-BDC1-C856EECA75A6}"/>
                  </a:ext>
                </a:extLst>
              </p:cNvPr>
              <p:cNvSpPr txBox="1"/>
              <p:nvPr/>
            </p:nvSpPr>
            <p:spPr>
              <a:xfrm>
                <a:off x="5496838" y="1964471"/>
                <a:ext cx="956352" cy="30777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𝑟𝑢𝑛</m:t>
                      </m:r>
                      <m:r>
                        <a:rPr lang="en-CA" sz="2000" b="0" i="1" smtClean="0">
                          <a:latin typeface="Cambria Math" panose="02040503050406030204" pitchFamily="18" charset="0"/>
                        </a:rPr>
                        <m:t>=1</m:t>
                      </m:r>
                    </m:oMath>
                  </m:oMathPara>
                </a14:m>
                <a:endParaRPr lang="en-CA" sz="2000" dirty="0"/>
              </a:p>
            </p:txBody>
          </p:sp>
        </mc:Choice>
        <mc:Fallback xmlns="">
          <p:sp>
            <p:nvSpPr>
              <p:cNvPr id="18" name="TextBox 17">
                <a:extLst>
                  <a:ext uri="{FF2B5EF4-FFF2-40B4-BE49-F238E27FC236}">
                    <a16:creationId xmlns:a16="http://schemas.microsoft.com/office/drawing/2014/main" id="{B44DDB8B-8E46-4D17-BDC1-C856EECA75A6}"/>
                  </a:ext>
                </a:extLst>
              </p:cNvPr>
              <p:cNvSpPr txBox="1">
                <a:spLocks noRot="1" noChangeAspect="1" noMove="1" noResize="1" noEditPoints="1" noAdjustHandles="1" noChangeArrowheads="1" noChangeShapeType="1" noTextEdit="1"/>
              </p:cNvSpPr>
              <p:nvPr/>
            </p:nvSpPr>
            <p:spPr>
              <a:xfrm>
                <a:off x="5496838" y="1964471"/>
                <a:ext cx="956352" cy="307777"/>
              </a:xfrm>
              <a:prstGeom prst="rect">
                <a:avLst/>
              </a:prstGeom>
              <a:blipFill>
                <a:blip r:embed="rId10"/>
                <a:stretch>
                  <a:fillRect l="-3822" r="-5096" b="-5882"/>
                </a:stretch>
              </a:blipFill>
            </p:spPr>
            <p:txBody>
              <a:bodyPr/>
              <a:lstStyle/>
              <a:p>
                <a:r>
                  <a:rPr lang="en-CA">
                    <a:noFill/>
                  </a:rPr>
                  <a:t> </a:t>
                </a:r>
              </a:p>
            </p:txBody>
          </p:sp>
        </mc:Fallback>
      </mc:AlternateContent>
      <p:sp>
        <p:nvSpPr>
          <p:cNvPr id="19" name="Oval 18">
            <a:extLst>
              <a:ext uri="{FF2B5EF4-FFF2-40B4-BE49-F238E27FC236}">
                <a16:creationId xmlns:a16="http://schemas.microsoft.com/office/drawing/2014/main" id="{5DE1F89B-9EA2-4388-B2D5-7C2C26B1DEE2}"/>
              </a:ext>
            </a:extLst>
          </p:cNvPr>
          <p:cNvSpPr>
            <a:spLocks noChangeAspect="1"/>
          </p:cNvSpPr>
          <p:nvPr/>
        </p:nvSpPr>
        <p:spPr>
          <a:xfrm>
            <a:off x="6875158" y="1037364"/>
            <a:ext cx="182880" cy="1828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21" name="Straight Arrow Connector 20">
            <a:extLst>
              <a:ext uri="{FF2B5EF4-FFF2-40B4-BE49-F238E27FC236}">
                <a16:creationId xmlns:a16="http://schemas.microsoft.com/office/drawing/2014/main" id="{265854DF-421A-4BA9-8CFE-39B71F84CD99}"/>
              </a:ext>
            </a:extLst>
          </p:cNvPr>
          <p:cNvCxnSpPr>
            <a:cxnSpLocks/>
          </p:cNvCxnSpPr>
          <p:nvPr/>
        </p:nvCxnSpPr>
        <p:spPr>
          <a:xfrm flipH="1">
            <a:off x="5429575" y="811651"/>
            <a:ext cx="1675089" cy="5008985"/>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Slide Number Placeholder 14">
            <a:extLst>
              <a:ext uri="{FF2B5EF4-FFF2-40B4-BE49-F238E27FC236}">
                <a16:creationId xmlns:a16="http://schemas.microsoft.com/office/drawing/2014/main" id="{FF179827-1F2D-4C86-96B4-9403A13D9179}"/>
              </a:ext>
            </a:extLst>
          </p:cNvPr>
          <p:cNvSpPr>
            <a:spLocks noGrp="1"/>
          </p:cNvSpPr>
          <p:nvPr>
            <p:ph type="sldNum" sz="quarter" idx="12"/>
          </p:nvPr>
        </p:nvSpPr>
        <p:spPr/>
        <p:txBody>
          <a:bodyPr/>
          <a:lstStyle/>
          <a:p>
            <a:fld id="{914CA522-1688-4E7E-A401-39BA881FF08A}" type="slidenum">
              <a:rPr lang="en-CA" smtClean="0"/>
              <a:t>25</a:t>
            </a:fld>
            <a:endParaRPr lang="en-CA"/>
          </a:p>
        </p:txBody>
      </p:sp>
    </p:spTree>
    <p:extLst>
      <p:ext uri="{BB962C8B-B14F-4D97-AF65-F5344CB8AC3E}">
        <p14:creationId xmlns:p14="http://schemas.microsoft.com/office/powerpoint/2010/main" val="378708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down)">
                                      <p:cBhvr>
                                        <p:cTn id="5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9" grpId="0"/>
      <p:bldP spid="10" grpId="0"/>
      <p:bldP spid="11" grpId="0" animBg="1"/>
      <p:bldP spid="12"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19090" y="290344"/>
                <a:ext cx="8452470" cy="593239"/>
              </a:xfrm>
              <a:prstGeom prst="rect">
                <a:avLst/>
              </a:prstGeom>
            </p:spPr>
            <p:txBody>
              <a:bodyPr wrap="square">
                <a:spAutoFit/>
              </a:bodyPr>
              <a:lstStyle/>
              <a:p>
                <a:pPr>
                  <a:lnSpc>
                    <a:spcPct val="115000"/>
                  </a:lnSpc>
                </a:pPr>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Example #2: Graph the following equation using each method: </a:t>
                </a:r>
                <a14:m>
                  <m:oMath xmlns:m="http://schemas.openxmlformats.org/officeDocument/2006/math">
                    <m:r>
                      <a:rPr lang="en-US" sz="2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CA" sz="2000" b="0" i="1" smtClean="0">
                            <a:solidFill>
                              <a:srgbClr val="000000"/>
                            </a:solidFill>
                            <a:latin typeface="Cambria Math" panose="02040503050406030204" pitchFamily="18" charset="0"/>
                            <a:cs typeface="Arial" panose="020B0604020202020204" pitchFamily="34" charset="0"/>
                          </a:rPr>
                        </m:ctrlPr>
                      </m:fPr>
                      <m:num>
                        <m:r>
                          <a:rPr lang="en-CA" sz="2000" b="0" i="1" smtClean="0">
                            <a:solidFill>
                              <a:srgbClr val="000000"/>
                            </a:solidFill>
                            <a:latin typeface="Cambria Math" panose="02040503050406030204" pitchFamily="18" charset="0"/>
                            <a:cs typeface="Arial" panose="020B0604020202020204" pitchFamily="34" charset="0"/>
                          </a:rPr>
                          <m:t>4</m:t>
                        </m:r>
                      </m:num>
                      <m:den>
                        <m:r>
                          <a:rPr lang="en-CA" sz="2000" b="0" i="1" smtClean="0">
                            <a:solidFill>
                              <a:srgbClr val="000000"/>
                            </a:solidFill>
                            <a:latin typeface="Cambria Math" panose="02040503050406030204" pitchFamily="18" charset="0"/>
                            <a:cs typeface="Arial" panose="020B0604020202020204" pitchFamily="34" charset="0"/>
                          </a:rPr>
                          <m:t>3</m:t>
                        </m:r>
                      </m:den>
                    </m:f>
                    <m:r>
                      <a:rPr lang="en-US" sz="2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CA" sz="2000" b="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oMath>
                </a14:m>
                <a:endParaRPr lang="en-CA" sz="2000" dirty="0">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19090" y="290344"/>
                <a:ext cx="8452470" cy="593239"/>
              </a:xfrm>
              <a:prstGeom prst="rect">
                <a:avLst/>
              </a:prstGeom>
              <a:blipFill>
                <a:blip r:embed="rId2"/>
                <a:stretch>
                  <a:fillRect l="-793" b="-515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94899" y="730487"/>
                <a:ext cx="2885726" cy="830997"/>
              </a:xfrm>
              <a:prstGeom prst="rect">
                <a:avLst/>
              </a:prstGeom>
            </p:spPr>
            <p:txBody>
              <a:bodyPr wrap="none">
                <a:spAutoFit/>
              </a:bodyPr>
              <a:lstStyle/>
              <a:p>
                <a:r>
                  <a:rPr lang="en-US" sz="2400" b="1" dirty="0">
                    <a:solidFill>
                      <a:srgbClr val="000000"/>
                    </a:solidFill>
                    <a:latin typeface="Cambria" panose="02040503050406030204" pitchFamily="18" charset="0"/>
                    <a:ea typeface="Times New Roman" panose="02020603050405020304" pitchFamily="18" charset="0"/>
                    <a:cs typeface="Arial" panose="020B0604020202020204" pitchFamily="34" charset="0"/>
                  </a:rPr>
                  <a:t>Slope and a point    </a:t>
                </a:r>
                <a:endParaRPr lang="en-CA" sz="2400" b="1" i="1" dirty="0">
                  <a:solidFill>
                    <a:srgbClr val="000000"/>
                  </a:solidFill>
                  <a:latin typeface="Cambria Math" panose="02040503050406030204" pitchFamily="18" charset="0"/>
                  <a:ea typeface="Times New Roman" panose="02020603050405020304" pitchFamily="18" charset="0"/>
                  <a:cs typeface="Arial" panose="020B0604020202020204" pitchFamily="34" charset="0"/>
                </a:endParaRPr>
              </a:p>
              <a:p>
                <a:pPr/>
                <a14:m>
                  <m:oMathPara xmlns:m="http://schemas.openxmlformats.org/officeDocument/2006/math">
                    <m:oMathParaPr>
                      <m:jc m:val="left"/>
                    </m:oMathParaPr>
                    <m:oMath xmlns:m="http://schemas.openxmlformats.org/officeDocument/2006/math">
                      <m:r>
                        <a:rPr lang="en-CA" sz="2400" b="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en-CA" sz="2400" b="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CA" sz="2400" b="1" i="1" smtClean="0">
                          <a:solidFill>
                            <a:srgbClr val="FF0000"/>
                          </a:solidFill>
                          <a:latin typeface="Cambria Math" panose="02040503050406030204" pitchFamily="18" charset="0"/>
                          <a:ea typeface="Times New Roman" panose="02020603050405020304" pitchFamily="18" charset="0"/>
                          <a:cs typeface="Arial" panose="020B0604020202020204" pitchFamily="34" charset="0"/>
                        </a:rPr>
                        <m:t>𝒎</m:t>
                      </m:r>
                      <m:r>
                        <a:rPr lang="en-CA" sz="2400" b="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CA" sz="2400" b="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CA" sz="2400" b="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𝑏</m:t>
                      </m:r>
                    </m:oMath>
                  </m:oMathPara>
                </a14:m>
                <a:endParaRPr lang="en-CA" sz="2400" dirty="0"/>
              </a:p>
            </p:txBody>
          </p:sp>
        </mc:Choice>
        <mc:Fallback xmlns="">
          <p:sp>
            <p:nvSpPr>
              <p:cNvPr id="3" name="Rectangle 2"/>
              <p:cNvSpPr>
                <a:spLocks noRot="1" noChangeAspect="1" noMove="1" noResize="1" noEditPoints="1" noAdjustHandles="1" noChangeArrowheads="1" noChangeShapeType="1" noTextEdit="1"/>
              </p:cNvSpPr>
              <p:nvPr/>
            </p:nvSpPr>
            <p:spPr>
              <a:xfrm>
                <a:off x="294899" y="730487"/>
                <a:ext cx="2885726" cy="830997"/>
              </a:xfrm>
              <a:prstGeom prst="rect">
                <a:avLst/>
              </a:prstGeom>
              <a:blipFill>
                <a:blip r:embed="rId3"/>
                <a:stretch>
                  <a:fillRect l="-3165" t="-5882" r="-2321" b="-5147"/>
                </a:stretch>
              </a:blipFill>
            </p:spPr>
            <p:txBody>
              <a:bodyPr/>
              <a:lstStyle/>
              <a:p>
                <a:r>
                  <a:rPr lang="en-CA">
                    <a:noFill/>
                  </a:rPr>
                  <a:t> </a:t>
                </a:r>
              </a:p>
            </p:txBody>
          </p:sp>
        </mc:Fallback>
      </mc:AlternateContent>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3949894" y="1220244"/>
            <a:ext cx="5267045" cy="5584683"/>
          </a:xfrm>
          <a:prstGeom prst="rect">
            <a:avLst/>
          </a:prstGeom>
          <a:noFill/>
        </p:spPr>
      </p:pic>
      <p:sp>
        <p:nvSpPr>
          <p:cNvPr id="5" name="TextBox 4">
            <a:extLst>
              <a:ext uri="{FF2B5EF4-FFF2-40B4-BE49-F238E27FC236}">
                <a16:creationId xmlns:a16="http://schemas.microsoft.com/office/drawing/2014/main" id="{55AD71B5-FAE4-4503-8DA9-31B96C4B597C}"/>
              </a:ext>
            </a:extLst>
          </p:cNvPr>
          <p:cNvSpPr txBox="1"/>
          <p:nvPr/>
        </p:nvSpPr>
        <p:spPr>
          <a:xfrm>
            <a:off x="263376" y="2329487"/>
            <a:ext cx="2412071" cy="461665"/>
          </a:xfrm>
          <a:prstGeom prst="rect">
            <a:avLst/>
          </a:prstGeom>
          <a:noFill/>
        </p:spPr>
        <p:txBody>
          <a:bodyPr wrap="none" rtlCol="0">
            <a:spAutoFit/>
          </a:bodyPr>
          <a:lstStyle/>
          <a:p>
            <a:r>
              <a:rPr lang="en-CA" sz="2400" b="1" i="1" dirty="0">
                <a:latin typeface="Times New Roman" panose="02020603050405020304" pitchFamily="18" charset="0"/>
                <a:cs typeface="Times New Roman" panose="02020603050405020304" pitchFamily="18" charset="0"/>
              </a:rPr>
              <a:t>y</a:t>
            </a:r>
            <a:r>
              <a:rPr lang="en-CA" sz="2400" b="1" dirty="0">
                <a:latin typeface="Times New Roman" panose="02020603050405020304" pitchFamily="18" charset="0"/>
                <a:cs typeface="Times New Roman" panose="02020603050405020304" pitchFamily="18" charset="0"/>
              </a:rPr>
              <a:t>-intercept: </a:t>
            </a:r>
            <a:r>
              <a:rPr lang="en-CA" sz="2400" b="1" i="1" dirty="0">
                <a:latin typeface="Times New Roman" panose="02020603050405020304" pitchFamily="18" charset="0"/>
                <a:cs typeface="Times New Roman" panose="02020603050405020304" pitchFamily="18" charset="0"/>
              </a:rPr>
              <a:t>x</a:t>
            </a:r>
            <a:r>
              <a:rPr lang="en-CA" sz="2400" b="1" dirty="0">
                <a:latin typeface="Times New Roman" panose="02020603050405020304" pitchFamily="18" charset="0"/>
                <a:cs typeface="Times New Roman" panose="02020603050405020304" pitchFamily="18" charset="0"/>
              </a:rPr>
              <a:t> = 0</a:t>
            </a:r>
            <a:endParaRPr lang="en-CA" sz="2400" b="1"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804C76D-0AC0-4982-92EF-0187315A76CD}"/>
                  </a:ext>
                </a:extLst>
              </p:cNvPr>
              <p:cNvSpPr txBox="1"/>
              <p:nvPr/>
            </p:nvSpPr>
            <p:spPr>
              <a:xfrm>
                <a:off x="219090" y="2736503"/>
                <a:ext cx="3813993" cy="6924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rPr>
                        <m:t>𝑦</m:t>
                      </m:r>
                      <m:r>
                        <a:rPr lang="en-CA" sz="2400" b="0" i="1" smtClean="0">
                          <a:latin typeface="Cambria Math" panose="02040503050406030204" pitchFamily="18" charset="0"/>
                        </a:rPr>
                        <m:t>=</m:t>
                      </m:r>
                      <m:r>
                        <a:rPr lang="en-CA" sz="2400" b="1" i="1" smtClean="0">
                          <a:latin typeface="Cambria Math" panose="02040503050406030204" pitchFamily="18" charset="0"/>
                        </a:rPr>
                        <m:t>−</m:t>
                      </m:r>
                      <m:f>
                        <m:fPr>
                          <m:ctrlPr>
                            <a:rPr lang="en-CA" sz="2400" b="1" i="1" smtClean="0">
                              <a:latin typeface="Cambria Math" panose="02040503050406030204" pitchFamily="18" charset="0"/>
                            </a:rPr>
                          </m:ctrlPr>
                        </m:fPr>
                        <m:num>
                          <m:r>
                            <a:rPr lang="en-CA" sz="2400" b="1" i="1" smtClean="0">
                              <a:latin typeface="Cambria Math" panose="02040503050406030204" pitchFamily="18" charset="0"/>
                            </a:rPr>
                            <m:t>𝟒</m:t>
                          </m:r>
                        </m:num>
                        <m:den>
                          <m:r>
                            <a:rPr lang="en-CA" sz="2400" b="1" i="1" smtClean="0">
                              <a:latin typeface="Cambria Math" panose="02040503050406030204" pitchFamily="18" charset="0"/>
                            </a:rPr>
                            <m:t>𝟑</m:t>
                          </m:r>
                        </m:den>
                      </m:f>
                      <m:d>
                        <m:dPr>
                          <m:ctrlPr>
                            <a:rPr lang="en-CA" sz="2400" b="1" i="1" smtClean="0">
                              <a:latin typeface="Cambria Math" panose="02040503050406030204" pitchFamily="18" charset="0"/>
                            </a:rPr>
                          </m:ctrlPr>
                        </m:dPr>
                        <m:e>
                          <m:r>
                            <a:rPr lang="en-CA" sz="2400" b="1" i="1" smtClean="0">
                              <a:latin typeface="Cambria Math" panose="02040503050406030204" pitchFamily="18" charset="0"/>
                            </a:rPr>
                            <m:t>𝟎</m:t>
                          </m:r>
                        </m:e>
                      </m:d>
                      <m:r>
                        <a:rPr lang="en-CA" sz="2400" b="0" i="1" smtClean="0">
                          <a:latin typeface="Cambria Math" panose="02040503050406030204" pitchFamily="18" charset="0"/>
                        </a:rPr>
                        <m:t>+1=0+1=1</m:t>
                      </m:r>
                    </m:oMath>
                  </m:oMathPara>
                </a14:m>
                <a:endParaRPr lang="en-CA" sz="2400" dirty="0"/>
              </a:p>
            </p:txBody>
          </p:sp>
        </mc:Choice>
        <mc:Fallback xmlns="">
          <p:sp>
            <p:nvSpPr>
              <p:cNvPr id="6" name="TextBox 5">
                <a:extLst>
                  <a:ext uri="{FF2B5EF4-FFF2-40B4-BE49-F238E27FC236}">
                    <a16:creationId xmlns:a16="http://schemas.microsoft.com/office/drawing/2014/main" id="{9804C76D-0AC0-4982-92EF-0187315A76CD}"/>
                  </a:ext>
                </a:extLst>
              </p:cNvPr>
              <p:cNvSpPr txBox="1">
                <a:spLocks noRot="1" noChangeAspect="1" noMove="1" noResize="1" noEditPoints="1" noAdjustHandles="1" noChangeArrowheads="1" noChangeShapeType="1" noTextEdit="1"/>
              </p:cNvSpPr>
              <p:nvPr/>
            </p:nvSpPr>
            <p:spPr>
              <a:xfrm>
                <a:off x="219090" y="2736503"/>
                <a:ext cx="3813993" cy="692497"/>
              </a:xfrm>
              <a:prstGeom prst="rect">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C74B92A-58D7-4332-936A-B6D2D706AB56}"/>
                  </a:ext>
                </a:extLst>
              </p:cNvPr>
              <p:cNvSpPr/>
              <p:nvPr/>
            </p:nvSpPr>
            <p:spPr>
              <a:xfrm>
                <a:off x="219090" y="1472421"/>
                <a:ext cx="2041072" cy="7848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en-US" sz="240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CA" sz="2400" b="0" i="1" smtClean="0">
                              <a:solidFill>
                                <a:srgbClr val="000000"/>
                              </a:solidFill>
                              <a:latin typeface="Cambria Math" panose="02040503050406030204" pitchFamily="18" charset="0"/>
                              <a:cs typeface="Arial" panose="020B0604020202020204" pitchFamily="34" charset="0"/>
                            </a:rPr>
                          </m:ctrlPr>
                        </m:fPr>
                        <m:num>
                          <m:r>
                            <a:rPr lang="en-CA" sz="2400" b="0" i="1" smtClean="0">
                              <a:solidFill>
                                <a:srgbClr val="000000"/>
                              </a:solidFill>
                              <a:latin typeface="Cambria Math" panose="02040503050406030204" pitchFamily="18" charset="0"/>
                              <a:cs typeface="Arial" panose="020B0604020202020204" pitchFamily="34" charset="0"/>
                            </a:rPr>
                            <m:t>4</m:t>
                          </m:r>
                        </m:num>
                        <m:den>
                          <m:r>
                            <a:rPr lang="en-CA" sz="2400" b="0" i="1" smtClean="0">
                              <a:solidFill>
                                <a:srgbClr val="000000"/>
                              </a:solidFill>
                              <a:latin typeface="Cambria Math" panose="02040503050406030204" pitchFamily="18" charset="0"/>
                              <a:cs typeface="Arial" panose="020B0604020202020204" pitchFamily="34" charset="0"/>
                            </a:rPr>
                            <m:t>3</m:t>
                          </m:r>
                        </m:den>
                      </m:f>
                      <m:r>
                        <a:rPr lang="en-US" sz="24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CA" sz="2400" b="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oMath>
                  </m:oMathPara>
                </a14:m>
                <a:endParaRPr lang="en-CA" sz="2400" dirty="0"/>
              </a:p>
            </p:txBody>
          </p:sp>
        </mc:Choice>
        <mc:Fallback xmlns="">
          <p:sp>
            <p:nvSpPr>
              <p:cNvPr id="7" name="Rectangle 6">
                <a:extLst>
                  <a:ext uri="{FF2B5EF4-FFF2-40B4-BE49-F238E27FC236}">
                    <a16:creationId xmlns:a16="http://schemas.microsoft.com/office/drawing/2014/main" id="{1C74B92A-58D7-4332-936A-B6D2D706AB56}"/>
                  </a:ext>
                </a:extLst>
              </p:cNvPr>
              <p:cNvSpPr>
                <a:spLocks noRot="1" noChangeAspect="1" noMove="1" noResize="1" noEditPoints="1" noAdjustHandles="1" noChangeArrowheads="1" noChangeShapeType="1" noTextEdit="1"/>
              </p:cNvSpPr>
              <p:nvPr/>
            </p:nvSpPr>
            <p:spPr>
              <a:xfrm>
                <a:off x="219090" y="1472421"/>
                <a:ext cx="2041072" cy="784830"/>
              </a:xfrm>
              <a:prstGeom prst="rect">
                <a:avLst/>
              </a:prstGeom>
              <a:blipFill>
                <a:blip r:embed="rId6"/>
                <a:stretch>
                  <a:fillRect/>
                </a:stretch>
              </a:blipFill>
            </p:spPr>
            <p:txBody>
              <a:bodyPr/>
              <a:lstStyle/>
              <a:p>
                <a:r>
                  <a:rPr lang="en-CA">
                    <a:noFill/>
                  </a:rPr>
                  <a:t> </a:t>
                </a:r>
              </a:p>
            </p:txBody>
          </p:sp>
        </mc:Fallback>
      </mc:AlternateContent>
      <p:sp>
        <p:nvSpPr>
          <p:cNvPr id="8" name="Freeform: Shape 7">
            <a:extLst>
              <a:ext uri="{FF2B5EF4-FFF2-40B4-BE49-F238E27FC236}">
                <a16:creationId xmlns:a16="http://schemas.microsoft.com/office/drawing/2014/main" id="{7875E242-4628-4187-80E8-5332D582DDAD}"/>
              </a:ext>
            </a:extLst>
          </p:cNvPr>
          <p:cNvSpPr/>
          <p:nvPr/>
        </p:nvSpPr>
        <p:spPr>
          <a:xfrm>
            <a:off x="2260162" y="1827204"/>
            <a:ext cx="1686045" cy="1171285"/>
          </a:xfrm>
          <a:custGeom>
            <a:avLst/>
            <a:gdLst>
              <a:gd name="connsiteX0" fmla="*/ 1447800 w 1711689"/>
              <a:gd name="connsiteY0" fmla="*/ 1005840 h 1005840"/>
              <a:gd name="connsiteX1" fmla="*/ 1600200 w 1711689"/>
              <a:gd name="connsiteY1" fmla="*/ 396240 h 1005840"/>
              <a:gd name="connsiteX2" fmla="*/ 0 w 1711689"/>
              <a:gd name="connsiteY2" fmla="*/ 0 h 1005840"/>
              <a:gd name="connsiteX3" fmla="*/ 0 w 1711689"/>
              <a:gd name="connsiteY3" fmla="*/ 0 h 1005840"/>
              <a:gd name="connsiteX0" fmla="*/ 1447800 w 1535406"/>
              <a:gd name="connsiteY0" fmla="*/ 1005840 h 1005840"/>
              <a:gd name="connsiteX1" fmla="*/ 1239878 w 1535406"/>
              <a:gd name="connsiteY1" fmla="*/ 213360 h 1005840"/>
              <a:gd name="connsiteX2" fmla="*/ 0 w 1535406"/>
              <a:gd name="connsiteY2" fmla="*/ 0 h 1005840"/>
              <a:gd name="connsiteX3" fmla="*/ 0 w 1535406"/>
              <a:gd name="connsiteY3" fmla="*/ 0 h 1005840"/>
              <a:gd name="connsiteX0" fmla="*/ 1640829 w 1701209"/>
              <a:gd name="connsiteY0" fmla="*/ 883920 h 883920"/>
              <a:gd name="connsiteX1" fmla="*/ 1239878 w 1701209"/>
              <a:gd name="connsiteY1" fmla="*/ 213360 h 883920"/>
              <a:gd name="connsiteX2" fmla="*/ 0 w 1701209"/>
              <a:gd name="connsiteY2" fmla="*/ 0 h 883920"/>
              <a:gd name="connsiteX3" fmla="*/ 0 w 1701209"/>
              <a:gd name="connsiteY3" fmla="*/ 0 h 883920"/>
              <a:gd name="connsiteX0" fmla="*/ 1737901 w 1789881"/>
              <a:gd name="connsiteY0" fmla="*/ 1016132 h 1016132"/>
              <a:gd name="connsiteX1" fmla="*/ 1239878 w 1789881"/>
              <a:gd name="connsiteY1" fmla="*/ 213360 h 1016132"/>
              <a:gd name="connsiteX2" fmla="*/ 0 w 1789881"/>
              <a:gd name="connsiteY2" fmla="*/ 0 h 1016132"/>
              <a:gd name="connsiteX3" fmla="*/ 0 w 1789881"/>
              <a:gd name="connsiteY3" fmla="*/ 0 h 1016132"/>
            </a:gdLst>
            <a:ahLst/>
            <a:cxnLst>
              <a:cxn ang="0">
                <a:pos x="connsiteX0" y="connsiteY0"/>
              </a:cxn>
              <a:cxn ang="0">
                <a:pos x="connsiteX1" y="connsiteY1"/>
              </a:cxn>
              <a:cxn ang="0">
                <a:pos x="connsiteX2" y="connsiteY2"/>
              </a:cxn>
              <a:cxn ang="0">
                <a:pos x="connsiteX3" y="connsiteY3"/>
              </a:cxn>
            </a:cxnLst>
            <a:rect l="l" t="t" r="r" b="b"/>
            <a:pathLst>
              <a:path w="1789881" h="1016132">
                <a:moveTo>
                  <a:pt x="1737901" y="1016132"/>
                </a:moveTo>
                <a:cubicBezTo>
                  <a:pt x="1934751" y="795152"/>
                  <a:pt x="1529528" y="382715"/>
                  <a:pt x="1239878" y="213360"/>
                </a:cubicBezTo>
                <a:cubicBezTo>
                  <a:pt x="950228" y="44005"/>
                  <a:pt x="206646" y="35560"/>
                  <a:pt x="0" y="0"/>
                </a:cubicBezTo>
                <a:lnTo>
                  <a:pt x="0" y="0"/>
                </a:ln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B6B6403-F8D7-48A2-9993-375DF2768063}"/>
                  </a:ext>
                </a:extLst>
              </p:cNvPr>
              <p:cNvSpPr txBox="1"/>
              <p:nvPr/>
            </p:nvSpPr>
            <p:spPr>
              <a:xfrm>
                <a:off x="411658" y="4056619"/>
                <a:ext cx="2288255" cy="6924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rPr>
                        <m:t>𝑠𝑙𝑜𝑝𝑒</m:t>
                      </m:r>
                      <m:r>
                        <a:rPr lang="en-CA" sz="2400" b="0" i="1" smtClean="0">
                          <a:latin typeface="Cambria Math" panose="02040503050406030204" pitchFamily="18" charset="0"/>
                        </a:rPr>
                        <m:t>=</m:t>
                      </m:r>
                      <m:r>
                        <a:rPr lang="en-CA" sz="2400" b="1" i="1" smtClean="0">
                          <a:solidFill>
                            <a:srgbClr val="FF0000"/>
                          </a:solidFill>
                          <a:latin typeface="Cambria Math" panose="02040503050406030204" pitchFamily="18" charset="0"/>
                        </a:rPr>
                        <m:t>𝒎</m:t>
                      </m:r>
                      <m:r>
                        <a:rPr lang="en-CA" sz="2400" b="0" i="1" smtClean="0">
                          <a:latin typeface="Cambria Math" panose="02040503050406030204" pitchFamily="18" charset="0"/>
                        </a:rPr>
                        <m:t>=</m:t>
                      </m:r>
                      <m:f>
                        <m:fPr>
                          <m:ctrlPr>
                            <a:rPr lang="en-CA" sz="2400" b="0" i="1" smtClean="0">
                              <a:latin typeface="Cambria Math" panose="02040503050406030204" pitchFamily="18" charset="0"/>
                            </a:rPr>
                          </m:ctrlPr>
                        </m:fPr>
                        <m:num>
                          <m:r>
                            <a:rPr lang="en-CA" sz="2400" b="0" i="1" smtClean="0">
                              <a:latin typeface="Cambria Math" panose="02040503050406030204" pitchFamily="18" charset="0"/>
                            </a:rPr>
                            <m:t>−4</m:t>
                          </m:r>
                        </m:num>
                        <m:den>
                          <m:r>
                            <a:rPr lang="en-CA" sz="2400" b="0" i="1" smtClean="0">
                              <a:latin typeface="Cambria Math" panose="02040503050406030204" pitchFamily="18" charset="0"/>
                            </a:rPr>
                            <m:t>3</m:t>
                          </m:r>
                        </m:den>
                      </m:f>
                    </m:oMath>
                  </m:oMathPara>
                </a14:m>
                <a:endParaRPr lang="en-CA" sz="2400" dirty="0"/>
              </a:p>
            </p:txBody>
          </p:sp>
        </mc:Choice>
        <mc:Fallback xmlns="">
          <p:sp>
            <p:nvSpPr>
              <p:cNvPr id="9" name="TextBox 8">
                <a:extLst>
                  <a:ext uri="{FF2B5EF4-FFF2-40B4-BE49-F238E27FC236}">
                    <a16:creationId xmlns:a16="http://schemas.microsoft.com/office/drawing/2014/main" id="{9B6B6403-F8D7-48A2-9993-375DF2768063}"/>
                  </a:ext>
                </a:extLst>
              </p:cNvPr>
              <p:cNvSpPr txBox="1">
                <a:spLocks noRot="1" noChangeAspect="1" noMove="1" noResize="1" noEditPoints="1" noAdjustHandles="1" noChangeArrowheads="1" noChangeShapeType="1" noTextEdit="1"/>
              </p:cNvSpPr>
              <p:nvPr/>
            </p:nvSpPr>
            <p:spPr>
              <a:xfrm>
                <a:off x="411658" y="4056619"/>
                <a:ext cx="2288255" cy="692497"/>
              </a:xfrm>
              <a:prstGeom prst="rect">
                <a:avLst/>
              </a:prstGeom>
              <a:blipFill>
                <a:blip r:embed="rId7"/>
                <a:stretch>
                  <a:fillRect/>
                </a:stretch>
              </a:blipFill>
            </p:spPr>
            <p:txBody>
              <a:bodyPr/>
              <a:lstStyle/>
              <a:p>
                <a:r>
                  <a:rPr lang="en-CA">
                    <a:noFill/>
                  </a:rPr>
                  <a:t> </a:t>
                </a:r>
              </a:p>
            </p:txBody>
          </p:sp>
        </mc:Fallback>
      </mc:AlternateContent>
      <p:sp>
        <p:nvSpPr>
          <p:cNvPr id="11" name="Oval 10">
            <a:extLst>
              <a:ext uri="{FF2B5EF4-FFF2-40B4-BE49-F238E27FC236}">
                <a16:creationId xmlns:a16="http://schemas.microsoft.com/office/drawing/2014/main" id="{270F6BD4-7086-4928-960F-238A2064DE54}"/>
              </a:ext>
            </a:extLst>
          </p:cNvPr>
          <p:cNvSpPr>
            <a:spLocks noChangeAspect="1"/>
          </p:cNvSpPr>
          <p:nvPr/>
        </p:nvSpPr>
        <p:spPr>
          <a:xfrm>
            <a:off x="5914054" y="2736503"/>
            <a:ext cx="182880" cy="18288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Oval 11">
            <a:extLst>
              <a:ext uri="{FF2B5EF4-FFF2-40B4-BE49-F238E27FC236}">
                <a16:creationId xmlns:a16="http://schemas.microsoft.com/office/drawing/2014/main" id="{8855C3DD-135B-4E80-A1FE-3AB8FFA77C1F}"/>
              </a:ext>
            </a:extLst>
          </p:cNvPr>
          <p:cNvSpPr>
            <a:spLocks noChangeAspect="1"/>
          </p:cNvSpPr>
          <p:nvPr/>
        </p:nvSpPr>
        <p:spPr>
          <a:xfrm>
            <a:off x="7198830" y="4511040"/>
            <a:ext cx="182880" cy="1828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3" name="Straight Arrow Connector 12">
            <a:extLst>
              <a:ext uri="{FF2B5EF4-FFF2-40B4-BE49-F238E27FC236}">
                <a16:creationId xmlns:a16="http://schemas.microsoft.com/office/drawing/2014/main" id="{EFDE10B5-DBC6-4239-A91B-378B145CA5A2}"/>
              </a:ext>
            </a:extLst>
          </p:cNvPr>
          <p:cNvCxnSpPr>
            <a:cxnSpLocks/>
          </p:cNvCxnSpPr>
          <p:nvPr/>
        </p:nvCxnSpPr>
        <p:spPr>
          <a:xfrm>
            <a:off x="6005494" y="4602480"/>
            <a:ext cx="1298589"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DEA21D7-2C4C-465B-9DB4-3F91CB009D9F}"/>
              </a:ext>
            </a:extLst>
          </p:cNvPr>
          <p:cNvCxnSpPr>
            <a:cxnSpLocks/>
          </p:cNvCxnSpPr>
          <p:nvPr/>
        </p:nvCxnSpPr>
        <p:spPr>
          <a:xfrm>
            <a:off x="6005494" y="2919383"/>
            <a:ext cx="0" cy="1683097"/>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34747C7-0EC2-4C20-987C-8BF64F516D5B}"/>
                  </a:ext>
                </a:extLst>
              </p:cNvPr>
              <p:cNvSpPr txBox="1"/>
              <p:nvPr/>
            </p:nvSpPr>
            <p:spPr>
              <a:xfrm>
                <a:off x="4624966" y="3830985"/>
                <a:ext cx="1182055" cy="30777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𝑟𝑖𝑠𝑒</m:t>
                      </m:r>
                      <m:r>
                        <a:rPr lang="en-CA" sz="2000" b="0" i="1" smtClean="0">
                          <a:latin typeface="Cambria Math" panose="02040503050406030204" pitchFamily="18" charset="0"/>
                        </a:rPr>
                        <m:t>=−4</m:t>
                      </m:r>
                    </m:oMath>
                  </m:oMathPara>
                </a14:m>
                <a:endParaRPr lang="en-CA" sz="2000" dirty="0"/>
              </a:p>
            </p:txBody>
          </p:sp>
        </mc:Choice>
        <mc:Fallback xmlns="">
          <p:sp>
            <p:nvSpPr>
              <p:cNvPr id="17" name="TextBox 16">
                <a:extLst>
                  <a:ext uri="{FF2B5EF4-FFF2-40B4-BE49-F238E27FC236}">
                    <a16:creationId xmlns:a16="http://schemas.microsoft.com/office/drawing/2014/main" id="{534747C7-0EC2-4C20-987C-8BF64F516D5B}"/>
                  </a:ext>
                </a:extLst>
              </p:cNvPr>
              <p:cNvSpPr txBox="1">
                <a:spLocks noRot="1" noChangeAspect="1" noMove="1" noResize="1" noEditPoints="1" noAdjustHandles="1" noChangeArrowheads="1" noChangeShapeType="1" noTextEdit="1"/>
              </p:cNvSpPr>
              <p:nvPr/>
            </p:nvSpPr>
            <p:spPr>
              <a:xfrm>
                <a:off x="4624966" y="3830985"/>
                <a:ext cx="1182055" cy="307777"/>
              </a:xfrm>
              <a:prstGeom prst="rect">
                <a:avLst/>
              </a:prstGeom>
              <a:blipFill>
                <a:blip r:embed="rId8"/>
                <a:stretch>
                  <a:fillRect l="-4639" r="-4124" b="-588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44DDB8B-8E46-4D17-BDC1-C856EECA75A6}"/>
                  </a:ext>
                </a:extLst>
              </p:cNvPr>
              <p:cNvSpPr txBox="1"/>
              <p:nvPr/>
            </p:nvSpPr>
            <p:spPr>
              <a:xfrm>
                <a:off x="6176612" y="4939142"/>
                <a:ext cx="956352" cy="30777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𝑟𝑢𝑛</m:t>
                      </m:r>
                      <m:r>
                        <a:rPr lang="en-CA" sz="2000" b="0" i="1" smtClean="0">
                          <a:latin typeface="Cambria Math" panose="02040503050406030204" pitchFamily="18" charset="0"/>
                        </a:rPr>
                        <m:t>=3</m:t>
                      </m:r>
                    </m:oMath>
                  </m:oMathPara>
                </a14:m>
                <a:endParaRPr lang="en-CA" sz="2000" dirty="0"/>
              </a:p>
            </p:txBody>
          </p:sp>
        </mc:Choice>
        <mc:Fallback xmlns="">
          <p:sp>
            <p:nvSpPr>
              <p:cNvPr id="18" name="TextBox 17">
                <a:extLst>
                  <a:ext uri="{FF2B5EF4-FFF2-40B4-BE49-F238E27FC236}">
                    <a16:creationId xmlns:a16="http://schemas.microsoft.com/office/drawing/2014/main" id="{B44DDB8B-8E46-4D17-BDC1-C856EECA75A6}"/>
                  </a:ext>
                </a:extLst>
              </p:cNvPr>
              <p:cNvSpPr txBox="1">
                <a:spLocks noRot="1" noChangeAspect="1" noMove="1" noResize="1" noEditPoints="1" noAdjustHandles="1" noChangeArrowheads="1" noChangeShapeType="1" noTextEdit="1"/>
              </p:cNvSpPr>
              <p:nvPr/>
            </p:nvSpPr>
            <p:spPr>
              <a:xfrm>
                <a:off x="6176612" y="4939142"/>
                <a:ext cx="956352" cy="307777"/>
              </a:xfrm>
              <a:prstGeom prst="rect">
                <a:avLst/>
              </a:prstGeom>
              <a:blipFill>
                <a:blip r:embed="rId9"/>
                <a:stretch>
                  <a:fillRect l="-3185" r="-5732" b="-5882"/>
                </a:stretch>
              </a:blipFill>
            </p:spPr>
            <p:txBody>
              <a:bodyPr/>
              <a:lstStyle/>
              <a:p>
                <a:r>
                  <a:rPr lang="en-CA">
                    <a:noFill/>
                  </a:rPr>
                  <a:t> </a:t>
                </a:r>
              </a:p>
            </p:txBody>
          </p:sp>
        </mc:Fallback>
      </mc:AlternateContent>
      <p:sp>
        <p:nvSpPr>
          <p:cNvPr id="19" name="Oval 18">
            <a:extLst>
              <a:ext uri="{FF2B5EF4-FFF2-40B4-BE49-F238E27FC236}">
                <a16:creationId xmlns:a16="http://schemas.microsoft.com/office/drawing/2014/main" id="{5DE1F89B-9EA2-4388-B2D5-7C2C26B1DEE2}"/>
              </a:ext>
            </a:extLst>
          </p:cNvPr>
          <p:cNvSpPr>
            <a:spLocks noChangeAspect="1"/>
          </p:cNvSpPr>
          <p:nvPr/>
        </p:nvSpPr>
        <p:spPr>
          <a:xfrm>
            <a:off x="8485819" y="6234204"/>
            <a:ext cx="182880" cy="1828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21" name="Straight Arrow Connector 20">
            <a:extLst>
              <a:ext uri="{FF2B5EF4-FFF2-40B4-BE49-F238E27FC236}">
                <a16:creationId xmlns:a16="http://schemas.microsoft.com/office/drawing/2014/main" id="{265854DF-421A-4BA9-8CFE-39B71F84CD99}"/>
              </a:ext>
            </a:extLst>
          </p:cNvPr>
          <p:cNvCxnSpPr>
            <a:cxnSpLocks/>
          </p:cNvCxnSpPr>
          <p:nvPr/>
        </p:nvCxnSpPr>
        <p:spPr>
          <a:xfrm>
            <a:off x="5110919" y="1611081"/>
            <a:ext cx="3769705" cy="5064039"/>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2237EA6-D0BE-4046-B66B-68306784631A}"/>
              </a:ext>
            </a:extLst>
          </p:cNvPr>
          <p:cNvCxnSpPr>
            <a:cxnSpLocks/>
          </p:cNvCxnSpPr>
          <p:nvPr/>
        </p:nvCxnSpPr>
        <p:spPr>
          <a:xfrm>
            <a:off x="7320257" y="4693920"/>
            <a:ext cx="0" cy="1683097"/>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1B2C87C-D61C-4150-A2C0-ED91FB13244F}"/>
              </a:ext>
            </a:extLst>
          </p:cNvPr>
          <p:cNvCxnSpPr>
            <a:cxnSpLocks/>
          </p:cNvCxnSpPr>
          <p:nvPr/>
        </p:nvCxnSpPr>
        <p:spPr>
          <a:xfrm>
            <a:off x="7320257" y="6325644"/>
            <a:ext cx="1298589"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ED914359-891D-4DAB-881F-B34E279915E6}"/>
                  </a:ext>
                </a:extLst>
              </p:cNvPr>
              <p:cNvSpPr txBox="1"/>
              <p:nvPr/>
            </p:nvSpPr>
            <p:spPr>
              <a:xfrm>
                <a:off x="1051640" y="3632478"/>
                <a:ext cx="77905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rPr>
                        <m:t>(0, 1)</m:t>
                      </m:r>
                    </m:oMath>
                  </m:oMathPara>
                </a14:m>
                <a:endParaRPr lang="en-CA" sz="2400" dirty="0"/>
              </a:p>
            </p:txBody>
          </p:sp>
        </mc:Choice>
        <mc:Fallback xmlns="">
          <p:sp>
            <p:nvSpPr>
              <p:cNvPr id="27" name="TextBox 26">
                <a:extLst>
                  <a:ext uri="{FF2B5EF4-FFF2-40B4-BE49-F238E27FC236}">
                    <a16:creationId xmlns:a16="http://schemas.microsoft.com/office/drawing/2014/main" id="{ED914359-891D-4DAB-881F-B34E279915E6}"/>
                  </a:ext>
                </a:extLst>
              </p:cNvPr>
              <p:cNvSpPr txBox="1">
                <a:spLocks noRot="1" noChangeAspect="1" noMove="1" noResize="1" noEditPoints="1" noAdjustHandles="1" noChangeArrowheads="1" noChangeShapeType="1" noTextEdit="1"/>
              </p:cNvSpPr>
              <p:nvPr/>
            </p:nvSpPr>
            <p:spPr>
              <a:xfrm>
                <a:off x="1051640" y="3632478"/>
                <a:ext cx="779059" cy="369332"/>
              </a:xfrm>
              <a:prstGeom prst="rect">
                <a:avLst/>
              </a:prstGeom>
              <a:blipFill>
                <a:blip r:embed="rId10"/>
                <a:stretch>
                  <a:fillRect l="-14173" r="-14173" b="-35000"/>
                </a:stretch>
              </a:blipFill>
            </p:spPr>
            <p:txBody>
              <a:bodyPr/>
              <a:lstStyle/>
              <a:p>
                <a:r>
                  <a:rPr lang="en-CA">
                    <a:noFill/>
                  </a:rPr>
                  <a:t> </a:t>
                </a:r>
              </a:p>
            </p:txBody>
          </p:sp>
        </mc:Fallback>
      </mc:AlternateContent>
      <p:sp>
        <p:nvSpPr>
          <p:cNvPr id="10" name="Slide Number Placeholder 9">
            <a:extLst>
              <a:ext uri="{FF2B5EF4-FFF2-40B4-BE49-F238E27FC236}">
                <a16:creationId xmlns:a16="http://schemas.microsoft.com/office/drawing/2014/main" id="{5F1CDC60-70C7-41A4-8562-19971BA1DA49}"/>
              </a:ext>
            </a:extLst>
          </p:cNvPr>
          <p:cNvSpPr>
            <a:spLocks noGrp="1"/>
          </p:cNvSpPr>
          <p:nvPr>
            <p:ph type="sldNum" sz="quarter" idx="12"/>
          </p:nvPr>
        </p:nvSpPr>
        <p:spPr/>
        <p:txBody>
          <a:bodyPr/>
          <a:lstStyle/>
          <a:p>
            <a:fld id="{914CA522-1688-4E7E-A401-39BA881FF08A}" type="slidenum">
              <a:rPr lang="en-CA" smtClean="0"/>
              <a:t>26</a:t>
            </a:fld>
            <a:endParaRPr lang="en-CA"/>
          </a:p>
        </p:txBody>
      </p:sp>
    </p:spTree>
    <p:extLst>
      <p:ext uri="{BB962C8B-B14F-4D97-AF65-F5344CB8AC3E}">
        <p14:creationId xmlns:p14="http://schemas.microsoft.com/office/powerpoint/2010/main" val="6298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left)">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down)">
                                      <p:cBhvr>
                                        <p:cTn id="6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9" grpId="0"/>
      <p:bldP spid="11" grpId="0" animBg="1"/>
      <p:bldP spid="12" grpId="0" animBg="1"/>
      <p:bldP spid="17" grpId="0" animBg="1"/>
      <p:bldP spid="18" grpId="0" animBg="1"/>
      <p:bldP spid="19" grpId="0" animBg="1"/>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243" y="218055"/>
            <a:ext cx="4572000" cy="708912"/>
          </a:xfrm>
          <a:prstGeom prst="rect">
            <a:avLst/>
          </a:prstGeom>
        </p:spPr>
        <p:txBody>
          <a:bodyPr>
            <a:spAutoFit/>
          </a:bodyPr>
          <a:lstStyle/>
          <a:p>
            <a:pPr>
              <a:lnSpc>
                <a:spcPct val="115000"/>
              </a:lnSpc>
            </a:pPr>
            <a:r>
              <a:rPr lang="en-CA" b="1" dirty="0">
                <a:solidFill>
                  <a:srgbClr val="FFFFFF"/>
                </a:solidFill>
                <a:highlight>
                  <a:srgbClr val="000000"/>
                </a:highlight>
                <a:latin typeface="Cambria" panose="02040503050406030204" pitchFamily="18" charset="0"/>
                <a:ea typeface="Times New Roman" panose="02020603050405020304" pitchFamily="18" charset="0"/>
                <a:cs typeface="Times New Roman" panose="02020603050405020304" pitchFamily="18" charset="0"/>
              </a:rPr>
              <a:t>Relations and Functions</a:t>
            </a:r>
            <a:endParaRPr lang="en-CA"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CA" b="1" dirty="0">
                <a:solidFill>
                  <a:srgbClr val="FFFFFF"/>
                </a:solidFill>
                <a:highlight>
                  <a:srgbClr val="000000"/>
                </a:highlight>
                <a:latin typeface="Cambria" panose="02040503050406030204" pitchFamily="18" charset="0"/>
                <a:ea typeface="Times New Roman" panose="02020603050405020304" pitchFamily="18" charset="0"/>
                <a:cs typeface="Times New Roman" panose="02020603050405020304" pitchFamily="18" charset="0"/>
              </a:rPr>
              <a:t>5.3: General Form </a:t>
            </a:r>
            <a:endParaRPr lang="en-CA"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310243" y="970745"/>
            <a:ext cx="3915046" cy="423514"/>
          </a:xfrm>
          <a:prstGeom prst="rect">
            <a:avLst/>
          </a:prstGeom>
        </p:spPr>
        <p:txBody>
          <a:bodyPr wrap="none">
            <a:spAutoFit/>
          </a:bodyPr>
          <a:lstStyle/>
          <a:p>
            <a:pPr>
              <a:lnSpc>
                <a:spcPct val="115000"/>
              </a:lnSpc>
            </a:pPr>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Another way to write an equation:</a:t>
            </a:r>
            <a:endParaRPr lang="en-CA" sz="20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310243" y="1382428"/>
            <a:ext cx="2513830" cy="400110"/>
          </a:xfrm>
          <a:prstGeom prst="rect">
            <a:avLst/>
          </a:prstGeom>
        </p:spPr>
        <p:txBody>
          <a:bodyPr wrap="none">
            <a:spAutoFit/>
          </a:bodyPr>
          <a:lstStyle/>
          <a:p>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Slope-Intercept Form</a:t>
            </a:r>
            <a:endParaRPr lang="en-CA" sz="2000" dirty="0"/>
          </a:p>
        </p:txBody>
      </p:sp>
      <p:sp>
        <p:nvSpPr>
          <p:cNvPr id="6" name="Rectangle 5"/>
          <p:cNvSpPr/>
          <p:nvPr/>
        </p:nvSpPr>
        <p:spPr>
          <a:xfrm>
            <a:off x="4572000" y="1413206"/>
            <a:ext cx="1669111" cy="400110"/>
          </a:xfrm>
          <a:prstGeom prst="rect">
            <a:avLst/>
          </a:prstGeom>
        </p:spPr>
        <p:txBody>
          <a:bodyPr wrap="none">
            <a:spAutoFit/>
          </a:bodyPr>
          <a:lstStyle/>
          <a:p>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General Form</a:t>
            </a:r>
            <a:endParaRPr lang="en-CA" sz="2000" dirty="0"/>
          </a:p>
        </p:txBody>
      </p:sp>
      <mc:AlternateContent xmlns:mc="http://schemas.openxmlformats.org/markup-compatibility/2006" xmlns:a14="http://schemas.microsoft.com/office/drawing/2010/main">
        <mc:Choice Requires="a14">
          <p:sp>
            <p:nvSpPr>
              <p:cNvPr id="7" name="Rectangle 6"/>
              <p:cNvSpPr/>
              <p:nvPr/>
            </p:nvSpPr>
            <p:spPr>
              <a:xfrm>
                <a:off x="578125" y="1771863"/>
                <a:ext cx="146155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i="1">
                          <a:latin typeface="Cambria Math" panose="02040503050406030204" pitchFamily="18" charset="0"/>
                        </a:rPr>
                        <m:t>𝑦</m:t>
                      </m:r>
                      <m:r>
                        <a:rPr lang="en-CA" sz="2000">
                          <a:latin typeface="Cambria Math" panose="02040503050406030204" pitchFamily="18" charset="0"/>
                        </a:rPr>
                        <m:t>=4</m:t>
                      </m:r>
                      <m:r>
                        <a:rPr lang="en-CA" sz="2000" i="1">
                          <a:latin typeface="Cambria Math" panose="02040503050406030204" pitchFamily="18" charset="0"/>
                        </a:rPr>
                        <m:t>𝑥</m:t>
                      </m:r>
                      <m:r>
                        <a:rPr lang="en-CA" sz="2000">
                          <a:latin typeface="Cambria Math" panose="02040503050406030204" pitchFamily="18" charset="0"/>
                        </a:rPr>
                        <m:t>−8</m:t>
                      </m:r>
                    </m:oMath>
                  </m:oMathPara>
                </a14:m>
                <a:endParaRPr lang="en-CA" sz="2000" dirty="0"/>
              </a:p>
            </p:txBody>
          </p:sp>
        </mc:Choice>
        <mc:Fallback xmlns="">
          <p:sp>
            <p:nvSpPr>
              <p:cNvPr id="7" name="Rectangle 6"/>
              <p:cNvSpPr>
                <a:spLocks noRot="1" noChangeAspect="1" noMove="1" noResize="1" noEditPoints="1" noAdjustHandles="1" noChangeArrowheads="1" noChangeShapeType="1" noTextEdit="1"/>
              </p:cNvSpPr>
              <p:nvPr/>
            </p:nvSpPr>
            <p:spPr>
              <a:xfrm>
                <a:off x="578125" y="1771863"/>
                <a:ext cx="1461554" cy="400110"/>
              </a:xfrm>
              <a:prstGeom prst="rect">
                <a:avLst/>
              </a:prstGeom>
              <a:blipFill>
                <a:blip r:embed="rId2"/>
                <a:stretch>
                  <a:fillRect b="-769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572000" y="1849478"/>
                <a:ext cx="191058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a:latin typeface="Cambria Math" panose="02040503050406030204" pitchFamily="18" charset="0"/>
                        </a:rPr>
                        <m:t>0=4</m:t>
                      </m:r>
                      <m:r>
                        <a:rPr lang="en-CA" sz="2000" i="1">
                          <a:latin typeface="Cambria Math" panose="02040503050406030204" pitchFamily="18" charset="0"/>
                        </a:rPr>
                        <m:t>𝑥</m:t>
                      </m:r>
                      <m:r>
                        <a:rPr lang="en-CA" sz="2000">
                          <a:latin typeface="Cambria Math" panose="02040503050406030204" pitchFamily="18" charset="0"/>
                        </a:rPr>
                        <m:t>−</m:t>
                      </m:r>
                      <m:r>
                        <a:rPr lang="en-CA" sz="2000" i="1">
                          <a:latin typeface="Cambria Math" panose="02040503050406030204" pitchFamily="18" charset="0"/>
                        </a:rPr>
                        <m:t>𝑦</m:t>
                      </m:r>
                      <m:r>
                        <a:rPr lang="en-CA" sz="2000">
                          <a:latin typeface="Cambria Math" panose="02040503050406030204" pitchFamily="18" charset="0"/>
                        </a:rPr>
                        <m:t>−8</m:t>
                      </m:r>
                    </m:oMath>
                  </m:oMathPara>
                </a14:m>
                <a:endParaRPr lang="en-CA" sz="2000" dirty="0"/>
              </a:p>
            </p:txBody>
          </p:sp>
        </mc:Choice>
        <mc:Fallback xmlns="">
          <p:sp>
            <p:nvSpPr>
              <p:cNvPr id="8" name="Rectangle 7"/>
              <p:cNvSpPr>
                <a:spLocks noRot="1" noChangeAspect="1" noMove="1" noResize="1" noEditPoints="1" noAdjustHandles="1" noChangeArrowheads="1" noChangeShapeType="1" noTextEdit="1"/>
              </p:cNvSpPr>
              <p:nvPr/>
            </p:nvSpPr>
            <p:spPr>
              <a:xfrm>
                <a:off x="4572000" y="1849478"/>
                <a:ext cx="1910588" cy="400110"/>
              </a:xfrm>
              <a:prstGeom prst="rect">
                <a:avLst/>
              </a:prstGeom>
              <a:blipFill>
                <a:blip r:embed="rId3"/>
                <a:stretch>
                  <a:fillRect b="-7576"/>
                </a:stretch>
              </a:blipFill>
            </p:spPr>
            <p:txBody>
              <a:bodyPr/>
              <a:lstStyle/>
              <a:p>
                <a:r>
                  <a:rPr lang="en-CA">
                    <a:noFill/>
                  </a:rPr>
                  <a:t> </a:t>
                </a:r>
              </a:p>
            </p:txBody>
          </p:sp>
        </mc:Fallback>
      </mc:AlternateContent>
      <p:sp>
        <p:nvSpPr>
          <p:cNvPr id="9" name="Rectangle 8"/>
          <p:cNvSpPr/>
          <p:nvPr/>
        </p:nvSpPr>
        <p:spPr>
          <a:xfrm>
            <a:off x="310243" y="2921168"/>
            <a:ext cx="8143097" cy="1015663"/>
          </a:xfrm>
          <a:prstGeom prst="rect">
            <a:avLst/>
          </a:prstGeom>
        </p:spPr>
        <p:txBody>
          <a:bodyPr wrap="square">
            <a:spAutoFit/>
          </a:bodyPr>
          <a:lstStyle/>
          <a:p>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If you wish to identify the slope and </a:t>
            </a:r>
            <a:r>
              <a:rPr lang="en-US" sz="2000" i="1" dirty="0">
                <a:solidFill>
                  <a:srgbClr val="000000"/>
                </a:solidFill>
                <a:latin typeface="Cambria" panose="02040503050406030204" pitchFamily="18" charset="0"/>
                <a:ea typeface="Times New Roman" panose="02020603050405020304" pitchFamily="18" charset="0"/>
                <a:cs typeface="Arial" panose="020B0604020202020204" pitchFamily="34" charset="0"/>
              </a:rPr>
              <a:t>y</a:t>
            </a:r>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-intercept of a line when it is in general form you must first re-arrange the equation into slope-intercept form (</a:t>
            </a:r>
            <a:r>
              <a:rPr lang="en-US" sz="2000" i="1" dirty="0">
                <a:solidFill>
                  <a:srgbClr val="000000"/>
                </a:solidFill>
                <a:latin typeface="Cambria" panose="02040503050406030204" pitchFamily="18" charset="0"/>
                <a:ea typeface="Times New Roman" panose="02020603050405020304" pitchFamily="18" charset="0"/>
                <a:cs typeface="Arial" panose="020B0604020202020204" pitchFamily="34" charset="0"/>
              </a:rPr>
              <a:t>y = mx + b</a:t>
            </a:r>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a:t>
            </a:r>
            <a:endParaRPr lang="en-CA" sz="2000" dirty="0"/>
          </a:p>
        </p:txBody>
      </p:sp>
      <p:sp>
        <p:nvSpPr>
          <p:cNvPr id="4" name="Slide Number Placeholder 3">
            <a:extLst>
              <a:ext uri="{FF2B5EF4-FFF2-40B4-BE49-F238E27FC236}">
                <a16:creationId xmlns:a16="http://schemas.microsoft.com/office/drawing/2014/main" id="{AE42EA9A-11D7-46AF-B66E-DCE3478756E6}"/>
              </a:ext>
            </a:extLst>
          </p:cNvPr>
          <p:cNvSpPr>
            <a:spLocks noGrp="1"/>
          </p:cNvSpPr>
          <p:nvPr>
            <p:ph type="sldNum" sz="quarter" idx="12"/>
          </p:nvPr>
        </p:nvSpPr>
        <p:spPr/>
        <p:txBody>
          <a:bodyPr/>
          <a:lstStyle/>
          <a:p>
            <a:fld id="{914CA522-1688-4E7E-A401-39BA881FF08A}" type="slidenum">
              <a:rPr lang="en-CA" smtClean="0"/>
              <a:t>27</a:t>
            </a:fld>
            <a:endParaRPr lang="en-CA"/>
          </a:p>
        </p:txBody>
      </p:sp>
    </p:spTree>
    <p:extLst>
      <p:ext uri="{BB962C8B-B14F-4D97-AF65-F5344CB8AC3E}">
        <p14:creationId xmlns:p14="http://schemas.microsoft.com/office/powerpoint/2010/main" val="3533759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79394" y="352273"/>
                <a:ext cx="8385211" cy="777457"/>
              </a:xfrm>
              <a:prstGeom prst="rect">
                <a:avLst/>
              </a:prstGeom>
            </p:spPr>
            <p:txBody>
              <a:bodyPr wrap="square">
                <a:spAutoFit/>
              </a:bodyPr>
              <a:lstStyle/>
              <a:p>
                <a:pPr>
                  <a:lnSpc>
                    <a:spcPct val="115000"/>
                  </a:lnSpc>
                </a:pPr>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Example #1: Rewrite the following equations in slope-intercept form and graph the equation. </a:t>
                </a:r>
                <a14:m>
                  <m:oMath xmlns:m="http://schemas.openxmlformats.org/officeDocument/2006/math">
                    <m:r>
                      <a:rPr lang="en-US" sz="2000" b="1" i="1">
                        <a:solidFill>
                          <a:srgbClr val="000000"/>
                        </a:solidFill>
                        <a:latin typeface="Cambria Math" panose="02040503050406030204" pitchFamily="18" charset="0"/>
                        <a:ea typeface="Times New Roman" panose="02020603050405020304" pitchFamily="18" charset="0"/>
                        <a:cs typeface="Arial" panose="020B0604020202020204" pitchFamily="34" charset="0"/>
                      </a:rPr>
                      <m:t>𝒚</m:t>
                    </m:r>
                    <m:r>
                      <a:rPr lang="en-US" sz="2000" b="1"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b="1" i="1">
                        <a:solidFill>
                          <a:srgbClr val="000000"/>
                        </a:solidFill>
                        <a:latin typeface="Cambria Math" panose="02040503050406030204" pitchFamily="18" charset="0"/>
                        <a:ea typeface="Times New Roman" panose="02020603050405020304" pitchFamily="18" charset="0"/>
                        <a:cs typeface="Arial" panose="020B0604020202020204" pitchFamily="34" charset="0"/>
                      </a:rPr>
                      <m:t>𝒎𝒙</m:t>
                    </m:r>
                    <m:r>
                      <a:rPr lang="en-US" sz="2000" b="1"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b="1" i="1">
                        <a:solidFill>
                          <a:srgbClr val="000000"/>
                        </a:solidFill>
                        <a:latin typeface="Cambria Math" panose="02040503050406030204" pitchFamily="18" charset="0"/>
                        <a:ea typeface="Times New Roman" panose="02020603050405020304" pitchFamily="18" charset="0"/>
                        <a:cs typeface="Arial" panose="020B0604020202020204" pitchFamily="34" charset="0"/>
                      </a:rPr>
                      <m:t>𝒃</m:t>
                    </m:r>
                  </m:oMath>
                </a14:m>
                <a:endParaRPr lang="en-CA" sz="2000" b="1" dirty="0">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79394" y="352273"/>
                <a:ext cx="8385211" cy="777457"/>
              </a:xfrm>
              <a:prstGeom prst="rect">
                <a:avLst/>
              </a:prstGeom>
              <a:blipFill>
                <a:blip r:embed="rId2"/>
                <a:stretch>
                  <a:fillRect l="-727" t="-3150" b="-1259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786369" y="1199803"/>
                <a:ext cx="224523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400">
                          <a:latin typeface="Cambria Math" panose="02040503050406030204" pitchFamily="18" charset="0"/>
                        </a:rPr>
                        <m:t>8</m:t>
                      </m:r>
                      <m:r>
                        <a:rPr lang="en-CA" sz="2400" i="1">
                          <a:latin typeface="Cambria Math" panose="02040503050406030204" pitchFamily="18" charset="0"/>
                        </a:rPr>
                        <m:t>𝑥</m:t>
                      </m:r>
                      <m:r>
                        <a:rPr lang="en-CA" sz="2400">
                          <a:latin typeface="Cambria Math" panose="02040503050406030204" pitchFamily="18" charset="0"/>
                        </a:rPr>
                        <m:t>+</m:t>
                      </m:r>
                      <m:r>
                        <a:rPr lang="en-CA" sz="2400" i="1">
                          <a:latin typeface="Cambria Math" panose="02040503050406030204" pitchFamily="18" charset="0"/>
                        </a:rPr>
                        <m:t>𝑦</m:t>
                      </m:r>
                      <m:r>
                        <a:rPr lang="en-CA" sz="2400">
                          <a:latin typeface="Cambria Math" panose="02040503050406030204" pitchFamily="18" charset="0"/>
                        </a:rPr>
                        <m:t>+2=0</m:t>
                      </m:r>
                    </m:oMath>
                  </m:oMathPara>
                </a14:m>
                <a:endParaRPr lang="en-CA" sz="2400" dirty="0"/>
              </a:p>
            </p:txBody>
          </p:sp>
        </mc:Choice>
        <mc:Fallback xmlns="">
          <p:sp>
            <p:nvSpPr>
              <p:cNvPr id="3" name="Rectangle 2"/>
              <p:cNvSpPr>
                <a:spLocks noRot="1" noChangeAspect="1" noMove="1" noResize="1" noEditPoints="1" noAdjustHandles="1" noChangeArrowheads="1" noChangeShapeType="1" noTextEdit="1"/>
              </p:cNvSpPr>
              <p:nvPr/>
            </p:nvSpPr>
            <p:spPr>
              <a:xfrm>
                <a:off x="786369" y="1199803"/>
                <a:ext cx="2245230" cy="461665"/>
              </a:xfrm>
              <a:prstGeom prst="rect">
                <a:avLst/>
              </a:prstGeom>
              <a:blipFill>
                <a:blip r:embed="rId3"/>
                <a:stretch>
                  <a:fillRect b="-9211"/>
                </a:stretch>
              </a:blipFill>
            </p:spPr>
            <p:txBody>
              <a:bodyPr/>
              <a:lstStyle/>
              <a:p>
                <a:r>
                  <a:rPr lang="en-CA">
                    <a:noFill/>
                  </a:rPr>
                  <a:t> </a:t>
                </a:r>
              </a:p>
            </p:txBody>
          </p:sp>
        </mc:Fallback>
      </mc:AlternateContent>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4430891" y="1730575"/>
            <a:ext cx="3984066" cy="3899897"/>
          </a:xfrm>
          <a:prstGeom prst="rect">
            <a:avLst/>
          </a:prstGeom>
          <a:noFill/>
        </p:spPr>
      </p:pic>
      <mc:AlternateContent xmlns:mc="http://schemas.openxmlformats.org/markup-compatibility/2006" xmlns:a14="http://schemas.microsoft.com/office/drawing/2010/main">
        <mc:Choice Requires="a14">
          <p:sp>
            <p:nvSpPr>
              <p:cNvPr id="5" name="Rectangle 4"/>
              <p:cNvSpPr/>
              <p:nvPr/>
            </p:nvSpPr>
            <p:spPr>
              <a:xfrm>
                <a:off x="324411" y="1754530"/>
                <a:ext cx="19800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400" b="1" i="1">
                          <a:latin typeface="Cambria Math" panose="02040503050406030204" pitchFamily="18" charset="0"/>
                        </a:rPr>
                        <m:t>𝒚</m:t>
                      </m:r>
                      <m:r>
                        <a:rPr lang="en-CA" sz="2400" b="1">
                          <a:latin typeface="Cambria Math" panose="02040503050406030204" pitchFamily="18" charset="0"/>
                        </a:rPr>
                        <m:t>=</m:t>
                      </m:r>
                      <m:r>
                        <a:rPr lang="en-US" sz="2400" b="1">
                          <a:latin typeface="Cambria Math" panose="02040503050406030204" pitchFamily="18" charset="0"/>
                        </a:rPr>
                        <m:t>−</m:t>
                      </m:r>
                      <m:r>
                        <a:rPr lang="en-US" sz="2400" b="1">
                          <a:latin typeface="Cambria Math" panose="02040503050406030204" pitchFamily="18" charset="0"/>
                        </a:rPr>
                        <m:t>𝟖</m:t>
                      </m:r>
                      <m:r>
                        <a:rPr lang="en-US" sz="2400" b="1" i="1">
                          <a:latin typeface="Cambria Math" panose="02040503050406030204" pitchFamily="18" charset="0"/>
                        </a:rPr>
                        <m:t>𝒙</m:t>
                      </m:r>
                      <m:r>
                        <a:rPr lang="en-US" sz="2400" b="1">
                          <a:latin typeface="Cambria Math" panose="02040503050406030204" pitchFamily="18" charset="0"/>
                        </a:rPr>
                        <m:t>−</m:t>
                      </m:r>
                      <m:r>
                        <a:rPr lang="en-US" sz="2400" b="1">
                          <a:latin typeface="Cambria Math" panose="02040503050406030204" pitchFamily="18" charset="0"/>
                        </a:rPr>
                        <m:t>𝟐</m:t>
                      </m:r>
                    </m:oMath>
                  </m:oMathPara>
                </a14:m>
                <a:endParaRPr lang="en-CA" sz="2400" b="1" dirty="0"/>
              </a:p>
            </p:txBody>
          </p:sp>
        </mc:Choice>
        <mc:Fallback xmlns="">
          <p:sp>
            <p:nvSpPr>
              <p:cNvPr id="5" name="Rectangle 4"/>
              <p:cNvSpPr>
                <a:spLocks noRot="1" noChangeAspect="1" noMove="1" noResize="1" noEditPoints="1" noAdjustHandles="1" noChangeArrowheads="1" noChangeShapeType="1" noTextEdit="1"/>
              </p:cNvSpPr>
              <p:nvPr/>
            </p:nvSpPr>
            <p:spPr>
              <a:xfrm>
                <a:off x="324411" y="1754530"/>
                <a:ext cx="1980029" cy="461665"/>
              </a:xfrm>
              <a:prstGeom prst="rect">
                <a:avLst/>
              </a:prstGeom>
              <a:blipFill>
                <a:blip r:embed="rId5"/>
                <a:stretch>
                  <a:fillRect b="-10526"/>
                </a:stretch>
              </a:blipFill>
            </p:spPr>
            <p:txBody>
              <a:bodyPr/>
              <a:lstStyle/>
              <a:p>
                <a:r>
                  <a:rPr lang="en-CA">
                    <a:noFill/>
                  </a:rPr>
                  <a:t> </a:t>
                </a:r>
              </a:p>
            </p:txBody>
          </p:sp>
        </mc:Fallback>
      </mc:AlternateContent>
      <p:sp>
        <p:nvSpPr>
          <p:cNvPr id="10" name="Oval 9"/>
          <p:cNvSpPr>
            <a:spLocks noChangeAspect="1"/>
          </p:cNvSpPr>
          <p:nvPr/>
        </p:nvSpPr>
        <p:spPr>
          <a:xfrm>
            <a:off x="4789547" y="2572547"/>
            <a:ext cx="205740" cy="2057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cxnSp>
        <p:nvCxnSpPr>
          <p:cNvPr id="12" name="Straight Arrow Connector 11"/>
          <p:cNvCxnSpPr/>
          <p:nvPr/>
        </p:nvCxnSpPr>
        <p:spPr>
          <a:xfrm>
            <a:off x="4888266" y="2765535"/>
            <a:ext cx="14104" cy="2431483"/>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3683397" y="3866140"/>
                <a:ext cx="1064650"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𝑟𝑖𝑠𝑒</m:t>
                      </m:r>
                      <m:r>
                        <a:rPr lang="en-CA" b="0" i="1" smtClean="0">
                          <a:latin typeface="Cambria Math" panose="02040503050406030204" pitchFamily="18" charset="0"/>
                        </a:rPr>
                        <m:t>=−8</m:t>
                      </m:r>
                    </m:oMath>
                  </m:oMathPara>
                </a14:m>
                <a:endParaRPr lang="en-CA" dirty="0"/>
              </a:p>
            </p:txBody>
          </p:sp>
        </mc:Choice>
        <mc:Fallback xmlns="">
          <p:sp>
            <p:nvSpPr>
              <p:cNvPr id="18" name="TextBox 17"/>
              <p:cNvSpPr txBox="1">
                <a:spLocks noRot="1" noChangeAspect="1" noMove="1" noResize="1" noEditPoints="1" noAdjustHandles="1" noChangeArrowheads="1" noChangeShapeType="1" noTextEdit="1"/>
              </p:cNvSpPr>
              <p:nvPr/>
            </p:nvSpPr>
            <p:spPr>
              <a:xfrm>
                <a:off x="3683397" y="3866140"/>
                <a:ext cx="1064650" cy="276999"/>
              </a:xfrm>
              <a:prstGeom prst="rect">
                <a:avLst/>
              </a:prstGeom>
              <a:blipFill>
                <a:blip r:embed="rId6"/>
                <a:stretch>
                  <a:fillRect l="-5143" r="-5143" b="-652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976311" y="2536918"/>
                <a:ext cx="761427"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 −2)</m:t>
                      </m:r>
                    </m:oMath>
                  </m:oMathPara>
                </a14:m>
                <a:endParaRPr lang="en-CA" dirty="0"/>
              </a:p>
            </p:txBody>
          </p:sp>
        </mc:Choice>
        <mc:Fallback xmlns="">
          <p:sp>
            <p:nvSpPr>
              <p:cNvPr id="20" name="TextBox 19"/>
              <p:cNvSpPr txBox="1">
                <a:spLocks noRot="1" noChangeAspect="1" noMove="1" noResize="1" noEditPoints="1" noAdjustHandles="1" noChangeArrowheads="1" noChangeShapeType="1" noTextEdit="1"/>
              </p:cNvSpPr>
              <p:nvPr/>
            </p:nvSpPr>
            <p:spPr>
              <a:xfrm>
                <a:off x="3976311" y="2536918"/>
                <a:ext cx="761427" cy="276999"/>
              </a:xfrm>
              <a:prstGeom prst="rect">
                <a:avLst/>
              </a:prstGeom>
              <a:blipFill>
                <a:blip r:embed="rId7"/>
                <a:stretch>
                  <a:fillRect l="-10400" t="-2174" r="-10400" b="-32609"/>
                </a:stretch>
              </a:blipFill>
            </p:spPr>
            <p:txBody>
              <a:bodyPr/>
              <a:lstStyle/>
              <a:p>
                <a:r>
                  <a:rPr lang="en-CA">
                    <a:noFill/>
                  </a:rPr>
                  <a:t> </a:t>
                </a:r>
              </a:p>
            </p:txBody>
          </p:sp>
        </mc:Fallback>
      </mc:AlternateContent>
      <p:cxnSp>
        <p:nvCxnSpPr>
          <p:cNvPr id="25" name="Straight Arrow Connector 24"/>
          <p:cNvCxnSpPr/>
          <p:nvPr/>
        </p:nvCxnSpPr>
        <p:spPr>
          <a:xfrm flipV="1">
            <a:off x="4888266" y="5197018"/>
            <a:ext cx="369535" cy="1"/>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4654105" y="5522723"/>
                <a:ext cx="912878"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𝑟𝑢𝑛</m:t>
                      </m:r>
                      <m:r>
                        <a:rPr lang="en-CA" b="0" i="1" smtClean="0">
                          <a:latin typeface="Cambria Math" panose="02040503050406030204" pitchFamily="18" charset="0"/>
                        </a:rPr>
                        <m:t>= 1</m:t>
                      </m:r>
                    </m:oMath>
                  </m:oMathPara>
                </a14:m>
                <a:endParaRPr lang="en-CA" dirty="0"/>
              </a:p>
            </p:txBody>
          </p:sp>
        </mc:Choice>
        <mc:Fallback xmlns="">
          <p:sp>
            <p:nvSpPr>
              <p:cNvPr id="27" name="TextBox 26"/>
              <p:cNvSpPr txBox="1">
                <a:spLocks noRot="1" noChangeAspect="1" noMove="1" noResize="1" noEditPoints="1" noAdjustHandles="1" noChangeArrowheads="1" noChangeShapeType="1" noTextEdit="1"/>
              </p:cNvSpPr>
              <p:nvPr/>
            </p:nvSpPr>
            <p:spPr>
              <a:xfrm>
                <a:off x="4654105" y="5522723"/>
                <a:ext cx="912878" cy="276999"/>
              </a:xfrm>
              <a:prstGeom prst="rect">
                <a:avLst/>
              </a:prstGeom>
              <a:blipFill>
                <a:blip r:embed="rId8"/>
                <a:stretch>
                  <a:fillRect l="-3333" r="-6000" b="-6667"/>
                </a:stretch>
              </a:blipFill>
            </p:spPr>
            <p:txBody>
              <a:bodyPr/>
              <a:lstStyle/>
              <a:p>
                <a:r>
                  <a:rPr lang="en-CA">
                    <a:noFill/>
                  </a:rPr>
                  <a:t> </a:t>
                </a:r>
              </a:p>
            </p:txBody>
          </p:sp>
        </mc:Fallback>
      </mc:AlternateContent>
      <p:sp>
        <p:nvSpPr>
          <p:cNvPr id="28" name="Oval 27"/>
          <p:cNvSpPr>
            <a:spLocks noChangeAspect="1"/>
          </p:cNvSpPr>
          <p:nvPr/>
        </p:nvSpPr>
        <p:spPr>
          <a:xfrm>
            <a:off x="5142518" y="5094148"/>
            <a:ext cx="205740" cy="2057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cxnSp>
        <p:nvCxnSpPr>
          <p:cNvPr id="30" name="Straight Arrow Connector 29"/>
          <p:cNvCxnSpPr/>
          <p:nvPr/>
        </p:nvCxnSpPr>
        <p:spPr>
          <a:xfrm>
            <a:off x="4734423" y="1561325"/>
            <a:ext cx="566201" cy="3911037"/>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183896" y="3204824"/>
                <a:ext cx="2847703" cy="7838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dirty="0">
                          <a:solidFill>
                            <a:srgbClr val="FF0000"/>
                          </a:solidFill>
                          <a:latin typeface="Cambria Math" panose="02040503050406030204" pitchFamily="18" charset="0"/>
                        </a:rPr>
                        <m:t>𝑺𝒍𝒐𝒑𝒆</m:t>
                      </m:r>
                      <m:r>
                        <a:rPr lang="en-US" sz="2400" b="1" i="1" dirty="0">
                          <a:solidFill>
                            <a:srgbClr val="FF0000"/>
                          </a:solidFill>
                          <a:latin typeface="Cambria Math" panose="02040503050406030204" pitchFamily="18" charset="0"/>
                        </a:rPr>
                        <m:t> = </m:t>
                      </m:r>
                      <m:r>
                        <a:rPr lang="en-US" sz="2400" b="1" i="1" dirty="0">
                          <a:solidFill>
                            <a:srgbClr val="FF0000"/>
                          </a:solidFill>
                          <a:latin typeface="Cambria Math" panose="02040503050406030204" pitchFamily="18" charset="0"/>
                        </a:rPr>
                        <m:t>𝒎</m:t>
                      </m:r>
                      <m:r>
                        <a:rPr lang="en-US" sz="2400" b="1" i="1" dirty="0">
                          <a:solidFill>
                            <a:srgbClr val="FF0000"/>
                          </a:solidFill>
                          <a:latin typeface="Cambria Math" panose="02040503050406030204" pitchFamily="18" charset="0"/>
                        </a:rPr>
                        <m:t> =</m:t>
                      </m:r>
                      <m:f>
                        <m:fPr>
                          <m:ctrlPr>
                            <a:rPr lang="en-US" sz="2400" b="1" i="1" dirty="0">
                              <a:solidFill>
                                <a:srgbClr val="FF0000"/>
                              </a:solidFill>
                              <a:latin typeface="Cambria Math" panose="02040503050406030204" pitchFamily="18" charset="0"/>
                            </a:rPr>
                          </m:ctrlPr>
                        </m:fPr>
                        <m:num>
                          <m:r>
                            <a:rPr lang="en-US" sz="2400" b="1" i="1" dirty="0">
                              <a:solidFill>
                                <a:srgbClr val="FF0000"/>
                              </a:solidFill>
                              <a:latin typeface="Cambria Math" panose="02040503050406030204" pitchFamily="18" charset="0"/>
                            </a:rPr>
                            <m:t>−</m:t>
                          </m:r>
                          <m:r>
                            <a:rPr lang="en-US" sz="2400" b="1" i="1" dirty="0">
                              <a:solidFill>
                                <a:srgbClr val="FF0000"/>
                              </a:solidFill>
                              <a:latin typeface="Cambria Math" panose="02040503050406030204" pitchFamily="18" charset="0"/>
                            </a:rPr>
                            <m:t>𝟖</m:t>
                          </m:r>
                        </m:num>
                        <m:den>
                          <m:r>
                            <a:rPr lang="en-US" sz="2400" b="1" i="1" dirty="0">
                              <a:solidFill>
                                <a:srgbClr val="FF0000"/>
                              </a:solidFill>
                              <a:latin typeface="Cambria Math" panose="02040503050406030204" pitchFamily="18" charset="0"/>
                            </a:rPr>
                            <m:t>𝟏</m:t>
                          </m:r>
                        </m:den>
                      </m:f>
                      <m:r>
                        <a:rPr lang="en-US" sz="2400" b="1" i="1" dirty="0">
                          <a:solidFill>
                            <a:srgbClr val="FF0000"/>
                          </a:solidFill>
                          <a:latin typeface="Cambria Math" panose="02040503050406030204" pitchFamily="18" charset="0"/>
                        </a:rPr>
                        <m:t> </m:t>
                      </m:r>
                    </m:oMath>
                  </m:oMathPara>
                </a14:m>
                <a:endParaRPr lang="en-CA" sz="2400" b="1" dirty="0">
                  <a:solidFill>
                    <a:srgbClr val="FF0000"/>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183896" y="3204824"/>
                <a:ext cx="2847703" cy="783804"/>
              </a:xfrm>
              <a:prstGeom prst="rect">
                <a:avLst/>
              </a:prstGeom>
              <a:blipFill>
                <a:blip r:embed="rId9"/>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223418" y="2711782"/>
                <a:ext cx="365997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dirty="0">
                          <a:solidFill>
                            <a:srgbClr val="FF0000"/>
                          </a:solidFill>
                          <a:latin typeface="Cambria Math" panose="02040503050406030204" pitchFamily="18" charset="0"/>
                        </a:rPr>
                        <m:t>𝒚</m:t>
                      </m:r>
                      <m:r>
                        <a:rPr lang="en-US" sz="2400" b="1" i="1" dirty="0">
                          <a:solidFill>
                            <a:srgbClr val="FF0000"/>
                          </a:solidFill>
                          <a:latin typeface="Cambria Math" panose="02040503050406030204" pitchFamily="18" charset="0"/>
                        </a:rPr>
                        <m:t>−</m:t>
                      </m:r>
                      <m:r>
                        <a:rPr lang="en-US" sz="2400" b="1" i="1" dirty="0">
                          <a:solidFill>
                            <a:srgbClr val="FF0000"/>
                          </a:solidFill>
                          <a:latin typeface="Cambria Math" panose="02040503050406030204" pitchFamily="18" charset="0"/>
                        </a:rPr>
                        <m:t>𝒊𝒏𝒕𝒆𝒓𝒄𝒆𝒑𝒕</m:t>
                      </m:r>
                      <m:r>
                        <a:rPr lang="en-US" sz="2400" b="1" i="1" dirty="0">
                          <a:solidFill>
                            <a:srgbClr val="FF0000"/>
                          </a:solidFill>
                          <a:latin typeface="Cambria Math" panose="02040503050406030204" pitchFamily="18" charset="0"/>
                        </a:rPr>
                        <m:t> =(</m:t>
                      </m:r>
                      <m:r>
                        <a:rPr lang="en-US" sz="2400" b="1" i="1" dirty="0">
                          <a:solidFill>
                            <a:srgbClr val="FF0000"/>
                          </a:solidFill>
                          <a:latin typeface="Cambria Math" panose="02040503050406030204" pitchFamily="18" charset="0"/>
                        </a:rPr>
                        <m:t>𝟎</m:t>
                      </m:r>
                      <m:r>
                        <a:rPr lang="en-US" sz="2400" b="1" i="1" dirty="0">
                          <a:solidFill>
                            <a:srgbClr val="FF0000"/>
                          </a:solidFill>
                          <a:latin typeface="Cambria Math" panose="02040503050406030204" pitchFamily="18" charset="0"/>
                        </a:rPr>
                        <m:t>, −</m:t>
                      </m:r>
                      <m:r>
                        <a:rPr lang="en-US" sz="2400" b="1" i="1" dirty="0">
                          <a:solidFill>
                            <a:srgbClr val="FF0000"/>
                          </a:solidFill>
                          <a:latin typeface="Cambria Math" panose="02040503050406030204" pitchFamily="18" charset="0"/>
                        </a:rPr>
                        <m:t>𝟐</m:t>
                      </m:r>
                      <m:r>
                        <a:rPr lang="en-US" sz="2400" b="1" i="1" dirty="0">
                          <a:solidFill>
                            <a:srgbClr val="FF0000"/>
                          </a:solidFill>
                          <a:latin typeface="Cambria Math" panose="02040503050406030204" pitchFamily="18" charset="0"/>
                        </a:rPr>
                        <m:t>)</m:t>
                      </m:r>
                    </m:oMath>
                  </m:oMathPara>
                </a14:m>
                <a:endParaRPr lang="en-CA" sz="2400" b="1" dirty="0">
                  <a:solidFill>
                    <a:srgbClr val="FF0000"/>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223418" y="2711782"/>
                <a:ext cx="3659976" cy="461665"/>
              </a:xfrm>
              <a:prstGeom prst="rect">
                <a:avLst/>
              </a:prstGeom>
              <a:blipFill>
                <a:blip r:embed="rId10"/>
                <a:stretch>
                  <a:fillRect b="-17105"/>
                </a:stretch>
              </a:blipFill>
            </p:spPr>
            <p:txBody>
              <a:bodyPr/>
              <a:lstStyle/>
              <a:p>
                <a:r>
                  <a:rPr lang="en-CA">
                    <a:noFill/>
                  </a:rPr>
                  <a:t> </a:t>
                </a:r>
              </a:p>
            </p:txBody>
          </p:sp>
        </mc:Fallback>
      </mc:AlternateContent>
      <p:sp>
        <p:nvSpPr>
          <p:cNvPr id="6" name="Slide Number Placeholder 5">
            <a:extLst>
              <a:ext uri="{FF2B5EF4-FFF2-40B4-BE49-F238E27FC236}">
                <a16:creationId xmlns:a16="http://schemas.microsoft.com/office/drawing/2014/main" id="{630843F8-8133-4ACF-A8D2-78D17F44A171}"/>
              </a:ext>
            </a:extLst>
          </p:cNvPr>
          <p:cNvSpPr>
            <a:spLocks noGrp="1"/>
          </p:cNvSpPr>
          <p:nvPr>
            <p:ph type="sldNum" sz="quarter" idx="12"/>
          </p:nvPr>
        </p:nvSpPr>
        <p:spPr/>
        <p:txBody>
          <a:bodyPr/>
          <a:lstStyle/>
          <a:p>
            <a:fld id="{914CA522-1688-4E7E-A401-39BA881FF08A}" type="slidenum">
              <a:rPr lang="en-CA" smtClean="0"/>
              <a:t>28</a:t>
            </a:fld>
            <a:endParaRPr lang="en-CA"/>
          </a:p>
        </p:txBody>
      </p:sp>
    </p:spTree>
    <p:extLst>
      <p:ext uri="{BB962C8B-B14F-4D97-AF65-F5344CB8AC3E}">
        <p14:creationId xmlns:p14="http://schemas.microsoft.com/office/powerpoint/2010/main" val="270675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22" presetClass="entr" presetSubtype="1"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8" grpId="0" animBg="1"/>
      <p:bldP spid="20" grpId="0" animBg="1"/>
      <p:bldP spid="27" grpId="0" animBg="1"/>
      <p:bldP spid="28" grpId="0" animBg="1"/>
      <p:bldP spid="34" grpId="0"/>
      <p:bldP spid="3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36F5D42-F153-430B-8FC0-2548885A999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3183" y="1592967"/>
            <a:ext cx="5143748" cy="5174923"/>
          </a:xfrm>
          <a:prstGeom prst="rect">
            <a:avLst/>
          </a:prstGeom>
          <a:noFill/>
        </p:spPr>
      </p:pic>
      <mc:AlternateContent xmlns:mc="http://schemas.openxmlformats.org/markup-compatibility/2006" xmlns:a14="http://schemas.microsoft.com/office/drawing/2010/main">
        <mc:Choice Requires="a14">
          <p:sp>
            <p:nvSpPr>
              <p:cNvPr id="2" name="Rectangle 1"/>
              <p:cNvSpPr/>
              <p:nvPr/>
            </p:nvSpPr>
            <p:spPr>
              <a:xfrm>
                <a:off x="379394" y="352273"/>
                <a:ext cx="8385211" cy="777457"/>
              </a:xfrm>
              <a:prstGeom prst="rect">
                <a:avLst/>
              </a:prstGeom>
            </p:spPr>
            <p:txBody>
              <a:bodyPr wrap="square">
                <a:spAutoFit/>
              </a:bodyPr>
              <a:lstStyle/>
              <a:p>
                <a:pPr>
                  <a:lnSpc>
                    <a:spcPct val="115000"/>
                  </a:lnSpc>
                </a:pPr>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Example #1: Rewrite the following equations in slope-intercept form and graph the equation. </a:t>
                </a:r>
                <a14:m>
                  <m:oMath xmlns:m="http://schemas.openxmlformats.org/officeDocument/2006/math">
                    <m:r>
                      <a:rPr lang="en-US" sz="2000" b="1" i="1">
                        <a:solidFill>
                          <a:srgbClr val="000000"/>
                        </a:solidFill>
                        <a:latin typeface="Cambria Math" panose="02040503050406030204" pitchFamily="18" charset="0"/>
                        <a:ea typeface="Times New Roman" panose="02020603050405020304" pitchFamily="18" charset="0"/>
                        <a:cs typeface="Arial" panose="020B0604020202020204" pitchFamily="34" charset="0"/>
                      </a:rPr>
                      <m:t>𝒚</m:t>
                    </m:r>
                    <m:r>
                      <a:rPr lang="en-US" sz="2000" b="1"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b="1" i="1">
                        <a:solidFill>
                          <a:srgbClr val="000000"/>
                        </a:solidFill>
                        <a:latin typeface="Cambria Math" panose="02040503050406030204" pitchFamily="18" charset="0"/>
                        <a:ea typeface="Times New Roman" panose="02020603050405020304" pitchFamily="18" charset="0"/>
                        <a:cs typeface="Arial" panose="020B0604020202020204" pitchFamily="34" charset="0"/>
                      </a:rPr>
                      <m:t>𝒎𝒙</m:t>
                    </m:r>
                    <m:r>
                      <a:rPr lang="en-US" sz="2000" b="1"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b="1" i="1">
                        <a:solidFill>
                          <a:srgbClr val="000000"/>
                        </a:solidFill>
                        <a:latin typeface="Cambria Math" panose="02040503050406030204" pitchFamily="18" charset="0"/>
                        <a:ea typeface="Times New Roman" panose="02020603050405020304" pitchFamily="18" charset="0"/>
                        <a:cs typeface="Arial" panose="020B0604020202020204" pitchFamily="34" charset="0"/>
                      </a:rPr>
                      <m:t>𝒃</m:t>
                    </m:r>
                  </m:oMath>
                </a14:m>
                <a:endParaRPr lang="en-CA" sz="2000" b="1" dirty="0">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79394" y="352273"/>
                <a:ext cx="8385211" cy="777457"/>
              </a:xfrm>
              <a:prstGeom prst="rect">
                <a:avLst/>
              </a:prstGeom>
              <a:blipFill>
                <a:blip r:embed="rId3"/>
                <a:stretch>
                  <a:fillRect l="-727" t="-3150" b="-12598"/>
                </a:stretch>
              </a:blipFill>
            </p:spPr>
            <p:txBody>
              <a:bodyPr/>
              <a:lstStyle/>
              <a:p>
                <a:r>
                  <a:rPr lang="en-CA">
                    <a:noFill/>
                  </a:rPr>
                  <a:t> </a:t>
                </a:r>
              </a:p>
            </p:txBody>
          </p:sp>
        </mc:Fallback>
      </mc:AlternateContent>
      <p:cxnSp>
        <p:nvCxnSpPr>
          <p:cNvPr id="12" name="Straight Arrow Connector 11"/>
          <p:cNvCxnSpPr>
            <a:cxnSpLocks/>
          </p:cNvCxnSpPr>
          <p:nvPr/>
        </p:nvCxnSpPr>
        <p:spPr>
          <a:xfrm>
            <a:off x="6509754" y="3429000"/>
            <a:ext cx="15303" cy="751428"/>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4793246" y="3666214"/>
                <a:ext cx="1064650"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𝑟𝑖𝑠𝑒</m:t>
                      </m:r>
                      <m:r>
                        <a:rPr lang="en-CA" b="0" i="1" smtClean="0">
                          <a:latin typeface="Cambria Math" panose="02040503050406030204" pitchFamily="18" charset="0"/>
                        </a:rPr>
                        <m:t>=−3</m:t>
                      </m:r>
                    </m:oMath>
                  </m:oMathPara>
                </a14:m>
                <a:endParaRPr lang="en-CA" dirty="0"/>
              </a:p>
            </p:txBody>
          </p:sp>
        </mc:Choice>
        <mc:Fallback xmlns="">
          <p:sp>
            <p:nvSpPr>
              <p:cNvPr id="18" name="TextBox 17"/>
              <p:cNvSpPr txBox="1">
                <a:spLocks noRot="1" noChangeAspect="1" noMove="1" noResize="1" noEditPoints="1" noAdjustHandles="1" noChangeArrowheads="1" noChangeShapeType="1" noTextEdit="1"/>
              </p:cNvSpPr>
              <p:nvPr/>
            </p:nvSpPr>
            <p:spPr>
              <a:xfrm>
                <a:off x="4793246" y="3666214"/>
                <a:ext cx="1064650" cy="276999"/>
              </a:xfrm>
              <a:prstGeom prst="rect">
                <a:avLst/>
              </a:prstGeom>
              <a:blipFill>
                <a:blip r:embed="rId4"/>
                <a:stretch>
                  <a:fillRect l="-5143" r="-5143" b="-652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853171" y="3121223"/>
                <a:ext cx="650306" cy="30777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(0, </m:t>
                      </m:r>
                      <m:r>
                        <a:rPr lang="en-CA" sz="2000" b="0" i="1" smtClean="0">
                          <a:latin typeface="Cambria Math" panose="02040503050406030204" pitchFamily="18" charset="0"/>
                        </a:rPr>
                        <m:t>3</m:t>
                      </m:r>
                      <m:r>
                        <a:rPr lang="en-US" sz="2000" i="1">
                          <a:latin typeface="Cambria Math" panose="02040503050406030204" pitchFamily="18" charset="0"/>
                        </a:rPr>
                        <m:t>)</m:t>
                      </m:r>
                    </m:oMath>
                  </m:oMathPara>
                </a14:m>
                <a:endParaRPr lang="en-CA"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6853171" y="3121223"/>
                <a:ext cx="650306" cy="307777"/>
              </a:xfrm>
              <a:prstGeom prst="rect">
                <a:avLst/>
              </a:prstGeom>
              <a:blipFill>
                <a:blip r:embed="rId5"/>
                <a:stretch>
                  <a:fillRect l="-14019" t="-1961" r="-13084" b="-33333"/>
                </a:stretch>
              </a:blipFill>
            </p:spPr>
            <p:txBody>
              <a:bodyPr/>
              <a:lstStyle/>
              <a:p>
                <a:r>
                  <a:rPr lang="en-CA">
                    <a:noFill/>
                  </a:rPr>
                  <a:t> </a:t>
                </a:r>
              </a:p>
            </p:txBody>
          </p:sp>
        </mc:Fallback>
      </mc:AlternateContent>
      <p:cxnSp>
        <p:nvCxnSpPr>
          <p:cNvPr id="25" name="Straight Arrow Connector 24"/>
          <p:cNvCxnSpPr>
            <a:cxnSpLocks/>
          </p:cNvCxnSpPr>
          <p:nvPr/>
        </p:nvCxnSpPr>
        <p:spPr>
          <a:xfrm flipV="1">
            <a:off x="6553868" y="4121848"/>
            <a:ext cx="846739" cy="1"/>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6516540" y="4419694"/>
                <a:ext cx="861583"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𝑟𝑢𝑛</m:t>
                      </m:r>
                      <m:r>
                        <a:rPr lang="en-CA" b="0" i="1" smtClean="0">
                          <a:latin typeface="Cambria Math" panose="02040503050406030204" pitchFamily="18" charset="0"/>
                        </a:rPr>
                        <m:t>=4</m:t>
                      </m:r>
                    </m:oMath>
                  </m:oMathPara>
                </a14:m>
                <a:endParaRPr lang="en-CA" dirty="0"/>
              </a:p>
            </p:txBody>
          </p:sp>
        </mc:Choice>
        <mc:Fallback xmlns="">
          <p:sp>
            <p:nvSpPr>
              <p:cNvPr id="27" name="TextBox 26"/>
              <p:cNvSpPr txBox="1">
                <a:spLocks noRot="1" noChangeAspect="1" noMove="1" noResize="1" noEditPoints="1" noAdjustHandles="1" noChangeArrowheads="1" noChangeShapeType="1" noTextEdit="1"/>
              </p:cNvSpPr>
              <p:nvPr/>
            </p:nvSpPr>
            <p:spPr>
              <a:xfrm>
                <a:off x="6516540" y="4419694"/>
                <a:ext cx="861583" cy="276999"/>
              </a:xfrm>
              <a:prstGeom prst="rect">
                <a:avLst/>
              </a:prstGeom>
              <a:blipFill>
                <a:blip r:embed="rId6"/>
                <a:stretch>
                  <a:fillRect l="-3546" r="-5674" b="-8889"/>
                </a:stretch>
              </a:blipFill>
            </p:spPr>
            <p:txBody>
              <a:bodyPr/>
              <a:lstStyle/>
              <a:p>
                <a:r>
                  <a:rPr lang="en-CA">
                    <a:noFill/>
                  </a:rPr>
                  <a:t> </a:t>
                </a:r>
              </a:p>
            </p:txBody>
          </p:sp>
        </mc:Fallback>
      </mc:AlternateContent>
      <p:sp>
        <p:nvSpPr>
          <p:cNvPr id="28" name="Oval 27"/>
          <p:cNvSpPr>
            <a:spLocks noChangeAspect="1"/>
          </p:cNvSpPr>
          <p:nvPr/>
        </p:nvSpPr>
        <p:spPr>
          <a:xfrm>
            <a:off x="7326548" y="4018978"/>
            <a:ext cx="205740" cy="2057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cxnSp>
        <p:nvCxnSpPr>
          <p:cNvPr id="30" name="Straight Arrow Connector 29"/>
          <p:cNvCxnSpPr>
            <a:cxnSpLocks/>
          </p:cNvCxnSpPr>
          <p:nvPr/>
        </p:nvCxnSpPr>
        <p:spPr>
          <a:xfrm>
            <a:off x="5745480" y="2860983"/>
            <a:ext cx="3019125" cy="2274897"/>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229930" y="4051133"/>
                <a:ext cx="2847703" cy="7838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dirty="0" smtClean="0">
                          <a:solidFill>
                            <a:srgbClr val="FF0000"/>
                          </a:solidFill>
                          <a:latin typeface="Cambria Math" panose="02040503050406030204" pitchFamily="18" charset="0"/>
                        </a:rPr>
                        <m:t>𝑺𝒍𝒐𝒑𝒆</m:t>
                      </m:r>
                      <m:r>
                        <a:rPr lang="en-US" sz="2400" b="1" i="1" dirty="0" smtClean="0">
                          <a:solidFill>
                            <a:srgbClr val="FF0000"/>
                          </a:solidFill>
                          <a:latin typeface="Cambria Math" panose="02040503050406030204" pitchFamily="18" charset="0"/>
                        </a:rPr>
                        <m:t> = </m:t>
                      </m:r>
                      <m:r>
                        <a:rPr lang="en-US" sz="2400" b="1" i="1" dirty="0" smtClean="0">
                          <a:solidFill>
                            <a:srgbClr val="FF0000"/>
                          </a:solidFill>
                          <a:latin typeface="Cambria Math" panose="02040503050406030204" pitchFamily="18" charset="0"/>
                        </a:rPr>
                        <m:t>𝒎</m:t>
                      </m:r>
                      <m:r>
                        <a:rPr lang="en-US" sz="2400" b="1" i="1" dirty="0" smtClean="0">
                          <a:solidFill>
                            <a:srgbClr val="FF0000"/>
                          </a:solidFill>
                          <a:latin typeface="Cambria Math" panose="02040503050406030204" pitchFamily="18" charset="0"/>
                        </a:rPr>
                        <m:t> =</m:t>
                      </m:r>
                      <m:f>
                        <m:fPr>
                          <m:ctrlPr>
                            <a:rPr lang="en-US" sz="2400" b="1" i="1" dirty="0">
                              <a:solidFill>
                                <a:srgbClr val="FF0000"/>
                              </a:solidFill>
                              <a:latin typeface="Cambria Math" panose="02040503050406030204" pitchFamily="18" charset="0"/>
                            </a:rPr>
                          </m:ctrlPr>
                        </m:fPr>
                        <m:num>
                          <m:r>
                            <a:rPr lang="en-US" sz="2400" b="1" i="1" dirty="0">
                              <a:solidFill>
                                <a:srgbClr val="FF0000"/>
                              </a:solidFill>
                              <a:latin typeface="Cambria Math" panose="02040503050406030204" pitchFamily="18" charset="0"/>
                            </a:rPr>
                            <m:t>−</m:t>
                          </m:r>
                          <m:r>
                            <a:rPr lang="en-CA" sz="2400" b="1" i="1" dirty="0" smtClean="0">
                              <a:solidFill>
                                <a:srgbClr val="FF0000"/>
                              </a:solidFill>
                              <a:latin typeface="Cambria Math" panose="02040503050406030204" pitchFamily="18" charset="0"/>
                            </a:rPr>
                            <m:t>𝟑</m:t>
                          </m:r>
                        </m:num>
                        <m:den>
                          <m:r>
                            <a:rPr lang="en-CA" sz="2400" b="1" i="1" dirty="0" smtClean="0">
                              <a:solidFill>
                                <a:srgbClr val="FF0000"/>
                              </a:solidFill>
                              <a:latin typeface="Cambria Math" panose="02040503050406030204" pitchFamily="18" charset="0"/>
                            </a:rPr>
                            <m:t>𝟒</m:t>
                          </m:r>
                        </m:den>
                      </m:f>
                      <m:r>
                        <a:rPr lang="en-US" sz="2400" b="1" i="1" dirty="0">
                          <a:solidFill>
                            <a:srgbClr val="FF0000"/>
                          </a:solidFill>
                          <a:latin typeface="Cambria Math" panose="02040503050406030204" pitchFamily="18" charset="0"/>
                        </a:rPr>
                        <m:t> </m:t>
                      </m:r>
                    </m:oMath>
                  </m:oMathPara>
                </a14:m>
                <a:endParaRPr lang="en-CA" sz="2400" b="1" dirty="0">
                  <a:solidFill>
                    <a:srgbClr val="FF0000"/>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229930" y="4051133"/>
                <a:ext cx="2847703" cy="783804"/>
              </a:xfrm>
              <a:prstGeom prst="rect">
                <a:avLst/>
              </a:prstGeom>
              <a:blipFill>
                <a:blip r:embed="rId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39611" y="3232165"/>
                <a:ext cx="343074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dirty="0" smtClean="0">
                          <a:solidFill>
                            <a:srgbClr val="FF0000"/>
                          </a:solidFill>
                          <a:latin typeface="Cambria Math" panose="02040503050406030204" pitchFamily="18" charset="0"/>
                        </a:rPr>
                        <m:t>𝒚</m:t>
                      </m:r>
                      <m:r>
                        <a:rPr lang="en-US" sz="2400" b="1" i="1" dirty="0" smtClean="0">
                          <a:solidFill>
                            <a:srgbClr val="FF0000"/>
                          </a:solidFill>
                          <a:latin typeface="Cambria Math" panose="02040503050406030204" pitchFamily="18" charset="0"/>
                        </a:rPr>
                        <m:t>−</m:t>
                      </m:r>
                      <m:r>
                        <a:rPr lang="en-US" sz="2400" b="1" i="1" dirty="0" smtClean="0">
                          <a:solidFill>
                            <a:srgbClr val="FF0000"/>
                          </a:solidFill>
                          <a:latin typeface="Cambria Math" panose="02040503050406030204" pitchFamily="18" charset="0"/>
                        </a:rPr>
                        <m:t>𝒊𝒏𝒕𝒆𝒓𝒄𝒆𝒑𝒕</m:t>
                      </m:r>
                      <m:r>
                        <a:rPr lang="en-US" sz="2400" b="1" i="1" dirty="0" smtClean="0">
                          <a:solidFill>
                            <a:srgbClr val="FF0000"/>
                          </a:solidFill>
                          <a:latin typeface="Cambria Math" panose="02040503050406030204" pitchFamily="18" charset="0"/>
                        </a:rPr>
                        <m:t> =(</m:t>
                      </m:r>
                      <m:r>
                        <a:rPr lang="en-US" sz="2400" b="1" i="1" dirty="0" smtClean="0">
                          <a:solidFill>
                            <a:srgbClr val="FF0000"/>
                          </a:solidFill>
                          <a:latin typeface="Cambria Math" panose="02040503050406030204" pitchFamily="18" charset="0"/>
                        </a:rPr>
                        <m:t>𝟎</m:t>
                      </m:r>
                      <m:r>
                        <a:rPr lang="en-US" sz="2400" b="1" i="1" dirty="0" smtClean="0">
                          <a:solidFill>
                            <a:srgbClr val="FF0000"/>
                          </a:solidFill>
                          <a:latin typeface="Cambria Math" panose="02040503050406030204" pitchFamily="18" charset="0"/>
                        </a:rPr>
                        <m:t>, </m:t>
                      </m:r>
                      <m:r>
                        <a:rPr lang="en-CA" sz="2400" b="1" i="1" dirty="0" smtClean="0">
                          <a:solidFill>
                            <a:srgbClr val="FF0000"/>
                          </a:solidFill>
                          <a:latin typeface="Cambria Math" panose="02040503050406030204" pitchFamily="18" charset="0"/>
                        </a:rPr>
                        <m:t>𝟑</m:t>
                      </m:r>
                      <m:r>
                        <a:rPr lang="en-US" sz="2400" b="1" i="1" dirty="0">
                          <a:solidFill>
                            <a:srgbClr val="FF0000"/>
                          </a:solidFill>
                          <a:latin typeface="Cambria Math" panose="02040503050406030204" pitchFamily="18" charset="0"/>
                        </a:rPr>
                        <m:t>)</m:t>
                      </m:r>
                    </m:oMath>
                  </m:oMathPara>
                </a14:m>
                <a:endParaRPr lang="en-CA" sz="2400" b="1" dirty="0">
                  <a:solidFill>
                    <a:srgbClr val="FF0000"/>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139611" y="3232165"/>
                <a:ext cx="3430747" cy="461665"/>
              </a:xfrm>
              <a:prstGeom prst="rect">
                <a:avLst/>
              </a:prstGeom>
              <a:blipFill>
                <a:blip r:embed="rId8"/>
                <a:stretch>
                  <a:fillRect b="-1710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5E63C76B-FA43-40CA-B4CA-B310D144FA14}"/>
                  </a:ext>
                </a:extLst>
              </p:cNvPr>
              <p:cNvSpPr/>
              <p:nvPr/>
            </p:nvSpPr>
            <p:spPr>
              <a:xfrm>
                <a:off x="379394" y="1192857"/>
                <a:ext cx="219592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a:latin typeface="Cambria Math" panose="02040503050406030204" pitchFamily="18" charset="0"/>
                        </a:rPr>
                        <m:t>3</m:t>
                      </m:r>
                      <m:r>
                        <a:rPr lang="en-CA" sz="2000" i="1">
                          <a:latin typeface="Cambria Math" panose="02040503050406030204" pitchFamily="18" charset="0"/>
                        </a:rPr>
                        <m:t>𝑥</m:t>
                      </m:r>
                      <m:r>
                        <a:rPr lang="en-CA" sz="2000">
                          <a:latin typeface="Cambria Math" panose="02040503050406030204" pitchFamily="18" charset="0"/>
                        </a:rPr>
                        <m:t>+4</m:t>
                      </m:r>
                      <m:r>
                        <a:rPr lang="en-CA" sz="2000" i="1">
                          <a:latin typeface="Cambria Math" panose="02040503050406030204" pitchFamily="18" charset="0"/>
                        </a:rPr>
                        <m:t>𝑦</m:t>
                      </m:r>
                      <m:r>
                        <a:rPr lang="en-CA" sz="2000">
                          <a:latin typeface="Cambria Math" panose="02040503050406030204" pitchFamily="18" charset="0"/>
                        </a:rPr>
                        <m:t>−12=0</m:t>
                      </m:r>
                    </m:oMath>
                  </m:oMathPara>
                </a14:m>
                <a:endParaRPr lang="en-CA" sz="2000" dirty="0"/>
              </a:p>
            </p:txBody>
          </p:sp>
        </mc:Choice>
        <mc:Fallback xmlns="">
          <p:sp>
            <p:nvSpPr>
              <p:cNvPr id="16" name="Rectangle 15">
                <a:extLst>
                  <a:ext uri="{FF2B5EF4-FFF2-40B4-BE49-F238E27FC236}">
                    <a16:creationId xmlns:a16="http://schemas.microsoft.com/office/drawing/2014/main" id="{5E63C76B-FA43-40CA-B4CA-B310D144FA14}"/>
                  </a:ext>
                </a:extLst>
              </p:cNvPr>
              <p:cNvSpPr>
                <a:spLocks noRot="1" noChangeAspect="1" noMove="1" noResize="1" noEditPoints="1" noAdjustHandles="1" noChangeArrowheads="1" noChangeShapeType="1" noTextEdit="1"/>
              </p:cNvSpPr>
              <p:nvPr/>
            </p:nvSpPr>
            <p:spPr>
              <a:xfrm>
                <a:off x="379394" y="1192857"/>
                <a:ext cx="2195922" cy="400110"/>
              </a:xfrm>
              <a:prstGeom prst="rect">
                <a:avLst/>
              </a:prstGeom>
              <a:blipFill>
                <a:blip r:embed="rId9"/>
                <a:stretch>
                  <a:fillRect b="-769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69D47DA5-5A6A-4EE7-850B-C2FABB19591F}"/>
                  </a:ext>
                </a:extLst>
              </p:cNvPr>
              <p:cNvSpPr/>
              <p:nvPr/>
            </p:nvSpPr>
            <p:spPr>
              <a:xfrm>
                <a:off x="979585" y="1592967"/>
                <a:ext cx="198002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b="1">
                          <a:latin typeface="Cambria Math" panose="02040503050406030204" pitchFamily="18" charset="0"/>
                        </a:rPr>
                        <m:t>𝟒</m:t>
                      </m:r>
                      <m:r>
                        <a:rPr lang="en-CA" sz="2000" b="1" i="1">
                          <a:latin typeface="Cambria Math" panose="02040503050406030204" pitchFamily="18" charset="0"/>
                        </a:rPr>
                        <m:t>𝒚</m:t>
                      </m:r>
                      <m:r>
                        <a:rPr lang="en-CA" sz="2000" b="1">
                          <a:latin typeface="Cambria Math" panose="02040503050406030204" pitchFamily="18" charset="0"/>
                        </a:rPr>
                        <m:t>=</m:t>
                      </m:r>
                      <m:r>
                        <a:rPr lang="en-US" sz="2000" b="1">
                          <a:latin typeface="Cambria Math" panose="02040503050406030204" pitchFamily="18" charset="0"/>
                        </a:rPr>
                        <m:t>−</m:t>
                      </m:r>
                      <m:r>
                        <a:rPr lang="en-US" sz="2000" b="1">
                          <a:latin typeface="Cambria Math" panose="02040503050406030204" pitchFamily="18" charset="0"/>
                        </a:rPr>
                        <m:t>𝟑𝐱</m:t>
                      </m:r>
                      <m:r>
                        <a:rPr lang="en-US" sz="2000" b="1">
                          <a:latin typeface="Cambria Math" panose="02040503050406030204" pitchFamily="18" charset="0"/>
                        </a:rPr>
                        <m:t>+</m:t>
                      </m:r>
                      <m:r>
                        <a:rPr lang="en-US" sz="2000" b="1">
                          <a:latin typeface="Cambria Math" panose="02040503050406030204" pitchFamily="18" charset="0"/>
                        </a:rPr>
                        <m:t>𝟏𝟐</m:t>
                      </m:r>
                    </m:oMath>
                  </m:oMathPara>
                </a14:m>
                <a:endParaRPr lang="en-CA" sz="2000" b="1" dirty="0"/>
              </a:p>
            </p:txBody>
          </p:sp>
        </mc:Choice>
        <mc:Fallback xmlns="">
          <p:sp>
            <p:nvSpPr>
              <p:cNvPr id="17" name="Rectangle 16">
                <a:extLst>
                  <a:ext uri="{FF2B5EF4-FFF2-40B4-BE49-F238E27FC236}">
                    <a16:creationId xmlns:a16="http://schemas.microsoft.com/office/drawing/2014/main" id="{69D47DA5-5A6A-4EE7-850B-C2FABB19591F}"/>
                  </a:ext>
                </a:extLst>
              </p:cNvPr>
              <p:cNvSpPr>
                <a:spLocks noRot="1" noChangeAspect="1" noMove="1" noResize="1" noEditPoints="1" noAdjustHandles="1" noChangeArrowheads="1" noChangeShapeType="1" noTextEdit="1"/>
              </p:cNvSpPr>
              <p:nvPr/>
            </p:nvSpPr>
            <p:spPr>
              <a:xfrm>
                <a:off x="979585" y="1592967"/>
                <a:ext cx="1980029" cy="400110"/>
              </a:xfrm>
              <a:prstGeom prst="rect">
                <a:avLst/>
              </a:prstGeom>
              <a:blipFill>
                <a:blip r:embed="rId10"/>
                <a:stretch>
                  <a:fillRect b="-757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B868D286-BC98-42F8-8249-CF3F307B851D}"/>
                  </a:ext>
                </a:extLst>
              </p:cNvPr>
              <p:cNvSpPr/>
              <p:nvPr/>
            </p:nvSpPr>
            <p:spPr>
              <a:xfrm>
                <a:off x="1002450" y="2192467"/>
                <a:ext cx="1727845"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b="1" i="1">
                          <a:latin typeface="Cambria Math" panose="02040503050406030204" pitchFamily="18" charset="0"/>
                        </a:rPr>
                        <m:t>𝒚</m:t>
                      </m:r>
                      <m:r>
                        <a:rPr lang="en-CA" sz="2000" b="1">
                          <a:latin typeface="Cambria Math" panose="02040503050406030204" pitchFamily="18" charset="0"/>
                        </a:rPr>
                        <m:t>=</m:t>
                      </m:r>
                      <m:f>
                        <m:fPr>
                          <m:ctrlPr>
                            <a:rPr lang="en-CA" sz="2000" b="1" i="1">
                              <a:latin typeface="Cambria Math" panose="02040503050406030204" pitchFamily="18" charset="0"/>
                            </a:rPr>
                          </m:ctrlPr>
                        </m:fPr>
                        <m:num>
                          <m:r>
                            <a:rPr lang="en-US" sz="2000" b="1" i="1">
                              <a:latin typeface="Cambria Math" panose="02040503050406030204" pitchFamily="18" charset="0"/>
                            </a:rPr>
                            <m:t>−</m:t>
                          </m:r>
                          <m:r>
                            <a:rPr lang="en-US" sz="2000" b="1" i="1">
                              <a:latin typeface="Cambria Math" panose="02040503050406030204" pitchFamily="18" charset="0"/>
                            </a:rPr>
                            <m:t>𝟑</m:t>
                          </m:r>
                        </m:num>
                        <m:den>
                          <m:r>
                            <a:rPr lang="en-US" sz="2000" b="1" i="1">
                              <a:latin typeface="Cambria Math" panose="02040503050406030204" pitchFamily="18" charset="0"/>
                            </a:rPr>
                            <m:t>𝟒</m:t>
                          </m:r>
                        </m:den>
                      </m:f>
                      <m:r>
                        <a:rPr lang="en-US" sz="2000" b="1" i="1">
                          <a:latin typeface="Cambria Math" panose="02040503050406030204" pitchFamily="18" charset="0"/>
                        </a:rPr>
                        <m:t>𝒙</m:t>
                      </m:r>
                      <m:r>
                        <a:rPr lang="en-US" sz="2000" b="1" i="1">
                          <a:latin typeface="Cambria Math" panose="02040503050406030204" pitchFamily="18" charset="0"/>
                        </a:rPr>
                        <m:t>+</m:t>
                      </m:r>
                      <m:r>
                        <a:rPr lang="en-US" sz="2000" b="1" i="1">
                          <a:latin typeface="Cambria Math" panose="02040503050406030204" pitchFamily="18" charset="0"/>
                        </a:rPr>
                        <m:t>𝟑</m:t>
                      </m:r>
                    </m:oMath>
                  </m:oMathPara>
                </a14:m>
                <a:endParaRPr lang="en-CA" sz="2000" b="1" dirty="0"/>
              </a:p>
            </p:txBody>
          </p:sp>
        </mc:Choice>
        <mc:Fallback xmlns="">
          <p:sp>
            <p:nvSpPr>
              <p:cNvPr id="19" name="Rectangle 18">
                <a:extLst>
                  <a:ext uri="{FF2B5EF4-FFF2-40B4-BE49-F238E27FC236}">
                    <a16:creationId xmlns:a16="http://schemas.microsoft.com/office/drawing/2014/main" id="{B868D286-BC98-42F8-8249-CF3F307B851D}"/>
                  </a:ext>
                </a:extLst>
              </p:cNvPr>
              <p:cNvSpPr>
                <a:spLocks noRot="1" noChangeAspect="1" noMove="1" noResize="1" noEditPoints="1" noAdjustHandles="1" noChangeArrowheads="1" noChangeShapeType="1" noTextEdit="1"/>
              </p:cNvSpPr>
              <p:nvPr/>
            </p:nvSpPr>
            <p:spPr>
              <a:xfrm>
                <a:off x="1002450" y="2192467"/>
                <a:ext cx="1727845" cy="668516"/>
              </a:xfrm>
              <a:prstGeom prst="rect">
                <a:avLst/>
              </a:prstGeom>
              <a:blipFill>
                <a:blip r:embed="rId11"/>
                <a:stretch>
                  <a:fillRect/>
                </a:stretch>
              </a:blipFill>
            </p:spPr>
            <p:txBody>
              <a:bodyPr/>
              <a:lstStyle/>
              <a:p>
                <a:r>
                  <a:rPr lang="en-CA">
                    <a:noFill/>
                  </a:rPr>
                  <a:t> </a:t>
                </a:r>
              </a:p>
            </p:txBody>
          </p:sp>
        </mc:Fallback>
      </mc:AlternateContent>
      <p:sp>
        <p:nvSpPr>
          <p:cNvPr id="10" name="Oval 9"/>
          <p:cNvSpPr>
            <a:spLocks noChangeAspect="1"/>
          </p:cNvSpPr>
          <p:nvPr/>
        </p:nvSpPr>
        <p:spPr>
          <a:xfrm>
            <a:off x="6422187" y="3326130"/>
            <a:ext cx="205740" cy="2057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22" name="Oval 21">
            <a:extLst>
              <a:ext uri="{FF2B5EF4-FFF2-40B4-BE49-F238E27FC236}">
                <a16:creationId xmlns:a16="http://schemas.microsoft.com/office/drawing/2014/main" id="{3D1912E1-B147-41D4-905C-1E57807FFF4A}"/>
              </a:ext>
            </a:extLst>
          </p:cNvPr>
          <p:cNvSpPr>
            <a:spLocks noChangeAspect="1"/>
          </p:cNvSpPr>
          <p:nvPr/>
        </p:nvSpPr>
        <p:spPr>
          <a:xfrm>
            <a:off x="8256188" y="4696693"/>
            <a:ext cx="205740" cy="2057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cxnSp>
        <p:nvCxnSpPr>
          <p:cNvPr id="29" name="Straight Arrow Connector 28">
            <a:extLst>
              <a:ext uri="{FF2B5EF4-FFF2-40B4-BE49-F238E27FC236}">
                <a16:creationId xmlns:a16="http://schemas.microsoft.com/office/drawing/2014/main" id="{77DA7653-CD11-4D0A-8A74-DBCB8C0116C2}"/>
              </a:ext>
            </a:extLst>
          </p:cNvPr>
          <p:cNvCxnSpPr>
            <a:cxnSpLocks/>
          </p:cNvCxnSpPr>
          <p:nvPr/>
        </p:nvCxnSpPr>
        <p:spPr>
          <a:xfrm>
            <a:off x="7407323" y="4117901"/>
            <a:ext cx="15303" cy="751428"/>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D4A6028-0299-4F66-8B37-F4CE48C4DF3B}"/>
              </a:ext>
            </a:extLst>
          </p:cNvPr>
          <p:cNvCxnSpPr>
            <a:cxnSpLocks/>
          </p:cNvCxnSpPr>
          <p:nvPr/>
        </p:nvCxnSpPr>
        <p:spPr>
          <a:xfrm flipV="1">
            <a:off x="7451826" y="4795043"/>
            <a:ext cx="846739" cy="1"/>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6D47327-6277-4F4D-BBA2-F0221879190E}"/>
              </a:ext>
            </a:extLst>
          </p:cNvPr>
          <p:cNvSpPr>
            <a:spLocks noGrp="1"/>
          </p:cNvSpPr>
          <p:nvPr>
            <p:ph type="sldNum" sz="quarter" idx="12"/>
          </p:nvPr>
        </p:nvSpPr>
        <p:spPr/>
        <p:txBody>
          <a:bodyPr/>
          <a:lstStyle/>
          <a:p>
            <a:fld id="{914CA522-1688-4E7E-A401-39BA881FF08A}" type="slidenum">
              <a:rPr lang="en-CA" smtClean="0"/>
              <a:t>29</a:t>
            </a:fld>
            <a:endParaRPr lang="en-CA"/>
          </a:p>
        </p:txBody>
      </p:sp>
    </p:spTree>
    <p:extLst>
      <p:ext uri="{BB962C8B-B14F-4D97-AF65-F5344CB8AC3E}">
        <p14:creationId xmlns:p14="http://schemas.microsoft.com/office/powerpoint/2010/main" val="152676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22" presetClass="entr" presetSubtype="1"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up)">
                                      <p:cBhvr>
                                        <p:cTn id="39" dur="10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left)">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up)">
                                      <p:cBhvr>
                                        <p:cTn id="53"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7" grpId="0" animBg="1"/>
      <p:bldP spid="28" grpId="0" animBg="1"/>
      <p:bldP spid="34" grpId="0"/>
      <p:bldP spid="35" grpId="0"/>
      <p:bldP spid="10"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Arrow Connector 28">
            <a:extLst>
              <a:ext uri="{FF2B5EF4-FFF2-40B4-BE49-F238E27FC236}">
                <a16:creationId xmlns:a16="http://schemas.microsoft.com/office/drawing/2014/main" id="{DFAD5715-CF38-4C18-BD1E-5C99F13D2761}"/>
              </a:ext>
            </a:extLst>
          </p:cNvPr>
          <p:cNvCxnSpPr>
            <a:cxnSpLocks/>
          </p:cNvCxnSpPr>
          <p:nvPr/>
        </p:nvCxnSpPr>
        <p:spPr>
          <a:xfrm flipV="1">
            <a:off x="4434073" y="1306263"/>
            <a:ext cx="2261936" cy="3364806"/>
          </a:xfrm>
          <a:prstGeom prst="straightConnector1">
            <a:avLst/>
          </a:prstGeom>
          <a:ln w="38100">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371C41C-2047-4DD1-BBAF-5BA5400EB25E}"/>
              </a:ext>
            </a:extLst>
          </p:cNvPr>
          <p:cNvSpPr/>
          <p:nvPr/>
        </p:nvSpPr>
        <p:spPr>
          <a:xfrm>
            <a:off x="800460" y="5234129"/>
            <a:ext cx="7854575" cy="390363"/>
          </a:xfrm>
          <a:prstGeom prst="rect">
            <a:avLst/>
          </a:prstGeom>
        </p:spPr>
        <p:txBody>
          <a:bodyPr wrap="square">
            <a:spAutoFit/>
          </a:bodyPr>
          <a:lstStyle/>
          <a:p>
            <a:pPr>
              <a:lnSpc>
                <a:spcPct val="115000"/>
              </a:lnSpc>
            </a:pPr>
            <a:r>
              <a:rPr lang="en-US" dirty="0">
                <a:solidFill>
                  <a:srgbClr val="000000"/>
                </a:solidFill>
                <a:latin typeface="Cambria" panose="02040503050406030204" pitchFamily="18" charset="0"/>
                <a:ea typeface="Times New Roman" panose="02020603050405020304" pitchFamily="18" charset="0"/>
                <a:cs typeface="Arial" panose="020B0604020202020204" pitchFamily="34" charset="0"/>
              </a:rPr>
              <a:t>An important characteristic of a linear relation is that it has a constant slope.  </a:t>
            </a:r>
            <a:endParaRPr lang="en-CA"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5E366439-930D-4CE4-AECF-5BCC38624A5C}"/>
              </a:ext>
            </a:extLst>
          </p:cNvPr>
          <p:cNvSpPr/>
          <p:nvPr/>
        </p:nvSpPr>
        <p:spPr>
          <a:xfrm>
            <a:off x="578612" y="353918"/>
            <a:ext cx="1184940" cy="589072"/>
          </a:xfrm>
          <a:prstGeom prst="rect">
            <a:avLst/>
          </a:prstGeom>
        </p:spPr>
        <p:txBody>
          <a:bodyPr wrap="none">
            <a:spAutoFit/>
          </a:bodyPr>
          <a:lstStyle/>
          <a:p>
            <a:pPr>
              <a:lnSpc>
                <a:spcPct val="115000"/>
              </a:lnSpc>
            </a:pPr>
            <a:r>
              <a:rPr lang="en-US" sz="3000" dirty="0">
                <a:solidFill>
                  <a:srgbClr val="0000FF"/>
                </a:solidFill>
                <a:latin typeface="Cambria" panose="02040503050406030204" pitchFamily="18" charset="0"/>
                <a:ea typeface="Times New Roman" panose="02020603050405020304" pitchFamily="18" charset="0"/>
                <a:cs typeface="Times New Roman" panose="02020603050405020304" pitchFamily="18" charset="0"/>
              </a:rPr>
              <a:t>Slope:</a:t>
            </a:r>
            <a:endParaRPr lang="en-CA" sz="30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998B6123-0211-4D94-A019-D25E77103118}"/>
              </a:ext>
            </a:extLst>
          </p:cNvPr>
          <p:cNvGraphicFramePr>
            <a:graphicFrameLocks noGrp="1"/>
          </p:cNvGraphicFramePr>
          <p:nvPr>
            <p:extLst>
              <p:ext uri="{D42A27DB-BD31-4B8C-83A1-F6EECF244321}">
                <p14:modId xmlns:p14="http://schemas.microsoft.com/office/powerpoint/2010/main" val="1130036713"/>
              </p:ext>
            </p:extLst>
          </p:nvPr>
        </p:nvGraphicFramePr>
        <p:xfrm>
          <a:off x="3953474" y="1797404"/>
          <a:ext cx="2948940" cy="3000380"/>
        </p:xfrm>
        <a:graphic>
          <a:graphicData uri="http://schemas.openxmlformats.org/drawingml/2006/table">
            <a:tbl>
              <a:tblPr firstRow="1" bandRow="1">
                <a:tableStyleId>{2D5ABB26-0587-4C30-8999-92F81FD0307C}</a:tableStyleId>
              </a:tblPr>
              <a:tblGrid>
                <a:gridCol w="294894">
                  <a:extLst>
                    <a:ext uri="{9D8B030D-6E8A-4147-A177-3AD203B41FA5}">
                      <a16:colId xmlns:a16="http://schemas.microsoft.com/office/drawing/2014/main" val="4055686121"/>
                    </a:ext>
                  </a:extLst>
                </a:gridCol>
                <a:gridCol w="294894">
                  <a:extLst>
                    <a:ext uri="{9D8B030D-6E8A-4147-A177-3AD203B41FA5}">
                      <a16:colId xmlns:a16="http://schemas.microsoft.com/office/drawing/2014/main" val="2751692650"/>
                    </a:ext>
                  </a:extLst>
                </a:gridCol>
                <a:gridCol w="294894">
                  <a:extLst>
                    <a:ext uri="{9D8B030D-6E8A-4147-A177-3AD203B41FA5}">
                      <a16:colId xmlns:a16="http://schemas.microsoft.com/office/drawing/2014/main" val="3014424526"/>
                    </a:ext>
                  </a:extLst>
                </a:gridCol>
                <a:gridCol w="294894">
                  <a:extLst>
                    <a:ext uri="{9D8B030D-6E8A-4147-A177-3AD203B41FA5}">
                      <a16:colId xmlns:a16="http://schemas.microsoft.com/office/drawing/2014/main" val="2570511022"/>
                    </a:ext>
                  </a:extLst>
                </a:gridCol>
                <a:gridCol w="294894">
                  <a:extLst>
                    <a:ext uri="{9D8B030D-6E8A-4147-A177-3AD203B41FA5}">
                      <a16:colId xmlns:a16="http://schemas.microsoft.com/office/drawing/2014/main" val="2136739007"/>
                    </a:ext>
                  </a:extLst>
                </a:gridCol>
                <a:gridCol w="294894">
                  <a:extLst>
                    <a:ext uri="{9D8B030D-6E8A-4147-A177-3AD203B41FA5}">
                      <a16:colId xmlns:a16="http://schemas.microsoft.com/office/drawing/2014/main" val="15408982"/>
                    </a:ext>
                  </a:extLst>
                </a:gridCol>
                <a:gridCol w="294894">
                  <a:extLst>
                    <a:ext uri="{9D8B030D-6E8A-4147-A177-3AD203B41FA5}">
                      <a16:colId xmlns:a16="http://schemas.microsoft.com/office/drawing/2014/main" val="4010045422"/>
                    </a:ext>
                  </a:extLst>
                </a:gridCol>
                <a:gridCol w="294894">
                  <a:extLst>
                    <a:ext uri="{9D8B030D-6E8A-4147-A177-3AD203B41FA5}">
                      <a16:colId xmlns:a16="http://schemas.microsoft.com/office/drawing/2014/main" val="3161464613"/>
                    </a:ext>
                  </a:extLst>
                </a:gridCol>
                <a:gridCol w="294894">
                  <a:extLst>
                    <a:ext uri="{9D8B030D-6E8A-4147-A177-3AD203B41FA5}">
                      <a16:colId xmlns:a16="http://schemas.microsoft.com/office/drawing/2014/main" val="1162006894"/>
                    </a:ext>
                  </a:extLst>
                </a:gridCol>
                <a:gridCol w="294894">
                  <a:extLst>
                    <a:ext uri="{9D8B030D-6E8A-4147-A177-3AD203B41FA5}">
                      <a16:colId xmlns:a16="http://schemas.microsoft.com/office/drawing/2014/main" val="2438833127"/>
                    </a:ext>
                  </a:extLst>
                </a:gridCol>
              </a:tblGrid>
              <a:tr h="300038">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3676272"/>
                  </a:ext>
                </a:extLst>
              </a:tr>
              <a:tr h="300038">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8275846"/>
                  </a:ext>
                </a:extLst>
              </a:tr>
              <a:tr h="300038">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0481436"/>
                  </a:ext>
                </a:extLst>
              </a:tr>
              <a:tr h="300038">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1626923"/>
                  </a:ext>
                </a:extLst>
              </a:tr>
              <a:tr h="300038">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7614506"/>
                  </a:ext>
                </a:extLst>
              </a:tr>
              <a:tr h="300038">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2414525"/>
                  </a:ext>
                </a:extLst>
              </a:tr>
              <a:tr h="300038">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445272"/>
                  </a:ext>
                </a:extLst>
              </a:tr>
              <a:tr h="300038">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7170476"/>
                  </a:ext>
                </a:extLst>
              </a:tr>
              <a:tr h="300038">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3879947"/>
                  </a:ext>
                </a:extLst>
              </a:tr>
              <a:tr h="300038">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2235090"/>
                  </a:ext>
                </a:extLst>
              </a:tr>
            </a:tbl>
          </a:graphicData>
        </a:graphic>
      </p:graphicFrame>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DEE1923-26F0-4357-B76E-7C9ECA52A29D}"/>
                  </a:ext>
                </a:extLst>
              </p:cNvPr>
              <p:cNvSpPr txBox="1"/>
              <p:nvPr/>
            </p:nvSpPr>
            <p:spPr>
              <a:xfrm>
                <a:off x="470202" y="1190417"/>
                <a:ext cx="1293350" cy="52148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b="1" i="1">
                          <a:solidFill>
                            <a:srgbClr val="0000FF"/>
                          </a:solidFill>
                          <a:latin typeface="Cambria Math" panose="02040503050406030204" pitchFamily="18" charset="0"/>
                        </a:rPr>
                        <m:t>𝒎</m:t>
                      </m:r>
                      <m:r>
                        <a:rPr lang="en-CA" b="1" i="1">
                          <a:solidFill>
                            <a:srgbClr val="0000FF"/>
                          </a:solidFill>
                          <a:latin typeface="Cambria Math" panose="02040503050406030204" pitchFamily="18" charset="0"/>
                        </a:rPr>
                        <m:t>=</m:t>
                      </m:r>
                      <m:f>
                        <m:fPr>
                          <m:ctrlPr>
                            <a:rPr lang="en-CA" b="1" i="1">
                              <a:solidFill>
                                <a:srgbClr val="0000FF"/>
                              </a:solidFill>
                              <a:latin typeface="Cambria Math" panose="02040503050406030204" pitchFamily="18" charset="0"/>
                            </a:rPr>
                          </m:ctrlPr>
                        </m:fPr>
                        <m:num>
                          <m:r>
                            <a:rPr lang="en-CA" b="1" i="1">
                              <a:solidFill>
                                <a:srgbClr val="0000FF"/>
                              </a:solidFill>
                              <a:latin typeface="Cambria Math" panose="02040503050406030204" pitchFamily="18" charset="0"/>
                            </a:rPr>
                            <m:t>𝒓𝒊𝒔𝒆</m:t>
                          </m:r>
                        </m:num>
                        <m:den>
                          <m:r>
                            <a:rPr lang="en-CA" b="1" i="1">
                              <a:solidFill>
                                <a:srgbClr val="0000FF"/>
                              </a:solidFill>
                              <a:latin typeface="Cambria Math" panose="02040503050406030204" pitchFamily="18" charset="0"/>
                            </a:rPr>
                            <m:t>𝒓𝒖𝒏</m:t>
                          </m:r>
                        </m:den>
                      </m:f>
                    </m:oMath>
                  </m:oMathPara>
                </a14:m>
                <a:endParaRPr lang="en-CA" b="1" dirty="0"/>
              </a:p>
            </p:txBody>
          </p:sp>
        </mc:Choice>
        <mc:Fallback xmlns="">
          <p:sp>
            <p:nvSpPr>
              <p:cNvPr id="4" name="TextBox 3">
                <a:extLst>
                  <a:ext uri="{FF2B5EF4-FFF2-40B4-BE49-F238E27FC236}">
                    <a16:creationId xmlns:a16="http://schemas.microsoft.com/office/drawing/2014/main" id="{4DEE1923-26F0-4357-B76E-7C9ECA52A29D}"/>
                  </a:ext>
                </a:extLst>
              </p:cNvPr>
              <p:cNvSpPr txBox="1">
                <a:spLocks noRot="1" noChangeAspect="1" noMove="1" noResize="1" noEditPoints="1" noAdjustHandles="1" noChangeArrowheads="1" noChangeShapeType="1" noTextEdit="1"/>
              </p:cNvSpPr>
              <p:nvPr/>
            </p:nvSpPr>
            <p:spPr>
              <a:xfrm>
                <a:off x="470202" y="1190417"/>
                <a:ext cx="1293350" cy="521489"/>
              </a:xfrm>
              <a:prstGeom prst="rect">
                <a:avLst/>
              </a:prstGeom>
              <a:blipFill>
                <a:blip r:embed="rId2"/>
                <a:stretch>
                  <a:fillRect/>
                </a:stretch>
              </a:blipFill>
            </p:spPr>
            <p:txBody>
              <a:bodyPr/>
              <a:lstStyle/>
              <a:p>
                <a:r>
                  <a:rPr lang="en-CA">
                    <a:noFill/>
                  </a:rPr>
                  <a:t> </a:t>
                </a:r>
              </a:p>
            </p:txBody>
          </p:sp>
        </mc:Fallback>
      </mc:AlternateContent>
      <p:cxnSp>
        <p:nvCxnSpPr>
          <p:cNvPr id="7" name="Straight Arrow Connector 6">
            <a:extLst>
              <a:ext uri="{FF2B5EF4-FFF2-40B4-BE49-F238E27FC236}">
                <a16:creationId xmlns:a16="http://schemas.microsoft.com/office/drawing/2014/main" id="{18760376-99B3-4322-9942-9690A877CCAD}"/>
              </a:ext>
            </a:extLst>
          </p:cNvPr>
          <p:cNvCxnSpPr/>
          <p:nvPr/>
        </p:nvCxnSpPr>
        <p:spPr>
          <a:xfrm>
            <a:off x="3650512" y="3295026"/>
            <a:ext cx="3559066"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DDB5214-7ADB-4E43-A1B2-BF4F8BE2D834}"/>
              </a:ext>
            </a:extLst>
          </p:cNvPr>
          <p:cNvCxnSpPr/>
          <p:nvPr/>
        </p:nvCxnSpPr>
        <p:spPr>
          <a:xfrm rot="5400000">
            <a:off x="3650511" y="3270963"/>
            <a:ext cx="3559066"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93CB1C58-C979-4C76-A22F-E48DDB78BCB1}"/>
              </a:ext>
            </a:extLst>
          </p:cNvPr>
          <p:cNvSpPr>
            <a:spLocks noChangeAspect="1"/>
          </p:cNvSpPr>
          <p:nvPr/>
        </p:nvSpPr>
        <p:spPr>
          <a:xfrm>
            <a:off x="6259020" y="1756179"/>
            <a:ext cx="137160"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sz="1350"/>
          </a:p>
        </p:txBody>
      </p:sp>
      <p:sp>
        <p:nvSpPr>
          <p:cNvPr id="21" name="Oval 20">
            <a:extLst>
              <a:ext uri="{FF2B5EF4-FFF2-40B4-BE49-F238E27FC236}">
                <a16:creationId xmlns:a16="http://schemas.microsoft.com/office/drawing/2014/main" id="{C72EAC3E-2AFF-4667-AD92-D5C580F03B0E}"/>
              </a:ext>
            </a:extLst>
          </p:cNvPr>
          <p:cNvSpPr>
            <a:spLocks noChangeAspect="1"/>
          </p:cNvSpPr>
          <p:nvPr/>
        </p:nvSpPr>
        <p:spPr>
          <a:xfrm>
            <a:off x="5666231" y="2640890"/>
            <a:ext cx="137160"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sz="1350"/>
          </a:p>
        </p:txBody>
      </p:sp>
      <p:cxnSp>
        <p:nvCxnSpPr>
          <p:cNvPr id="23" name="Straight Arrow Connector 22">
            <a:extLst>
              <a:ext uri="{FF2B5EF4-FFF2-40B4-BE49-F238E27FC236}">
                <a16:creationId xmlns:a16="http://schemas.microsoft.com/office/drawing/2014/main" id="{55E2B9B7-B5DD-45A0-B23B-D944D3058766}"/>
              </a:ext>
            </a:extLst>
          </p:cNvPr>
          <p:cNvCxnSpPr>
            <a:cxnSpLocks/>
            <a:stCxn id="21" idx="0"/>
          </p:cNvCxnSpPr>
          <p:nvPr/>
        </p:nvCxnSpPr>
        <p:spPr>
          <a:xfrm flipH="1" flipV="1">
            <a:off x="5717666" y="1807615"/>
            <a:ext cx="17145" cy="833276"/>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0073644-4A9A-4665-A693-1DA99E607ED5}"/>
              </a:ext>
            </a:extLst>
          </p:cNvPr>
          <p:cNvCxnSpPr>
            <a:cxnSpLocks/>
          </p:cNvCxnSpPr>
          <p:nvPr/>
        </p:nvCxnSpPr>
        <p:spPr>
          <a:xfrm>
            <a:off x="5717665" y="1824759"/>
            <a:ext cx="644225"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2A7DB10A-8AE9-4467-8D4A-89FA3BD4A4DB}"/>
              </a:ext>
            </a:extLst>
          </p:cNvPr>
          <p:cNvSpPr>
            <a:spLocks noChangeAspect="1"/>
          </p:cNvSpPr>
          <p:nvPr/>
        </p:nvSpPr>
        <p:spPr>
          <a:xfrm>
            <a:off x="4491389" y="4407602"/>
            <a:ext cx="137160"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sz="1350"/>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61017961-AC6A-45AD-867C-D75CBC299156}"/>
                  </a:ext>
                </a:extLst>
              </p:cNvPr>
              <p:cNvSpPr txBox="1"/>
              <p:nvPr/>
            </p:nvSpPr>
            <p:spPr>
              <a:xfrm>
                <a:off x="4727747" y="2102352"/>
                <a:ext cx="891526"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i="1">
                          <a:latin typeface="Cambria Math" panose="02040503050406030204" pitchFamily="18" charset="0"/>
                        </a:rPr>
                        <m:t>𝑟𝑖𝑠𝑒</m:t>
                      </m:r>
                      <m:r>
                        <a:rPr lang="en-CA" i="1">
                          <a:latin typeface="Cambria Math" panose="02040503050406030204" pitchFamily="18" charset="0"/>
                        </a:rPr>
                        <m:t>=3</m:t>
                      </m:r>
                    </m:oMath>
                  </m:oMathPara>
                </a14:m>
                <a:endParaRPr lang="en-CA" dirty="0"/>
              </a:p>
            </p:txBody>
          </p:sp>
        </mc:Choice>
        <mc:Fallback xmlns="">
          <p:sp>
            <p:nvSpPr>
              <p:cNvPr id="36" name="TextBox 35">
                <a:extLst>
                  <a:ext uri="{FF2B5EF4-FFF2-40B4-BE49-F238E27FC236}">
                    <a16:creationId xmlns:a16="http://schemas.microsoft.com/office/drawing/2014/main" id="{61017961-AC6A-45AD-867C-D75CBC299156}"/>
                  </a:ext>
                </a:extLst>
              </p:cNvPr>
              <p:cNvSpPr txBox="1">
                <a:spLocks noRot="1" noChangeAspect="1" noMove="1" noResize="1" noEditPoints="1" noAdjustHandles="1" noChangeArrowheads="1" noChangeShapeType="1" noTextEdit="1"/>
              </p:cNvSpPr>
              <p:nvPr/>
            </p:nvSpPr>
            <p:spPr>
              <a:xfrm>
                <a:off x="4727747" y="2102352"/>
                <a:ext cx="891526" cy="276999"/>
              </a:xfrm>
              <a:prstGeom prst="rect">
                <a:avLst/>
              </a:prstGeom>
              <a:blipFill>
                <a:blip r:embed="rId3"/>
                <a:stretch>
                  <a:fillRect l="-6164" r="-5479" b="-888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F08AA6AC-5467-48F0-9C26-20BEA80CCE7E}"/>
                  </a:ext>
                </a:extLst>
              </p:cNvPr>
              <p:cNvSpPr txBox="1"/>
              <p:nvPr/>
            </p:nvSpPr>
            <p:spPr>
              <a:xfrm>
                <a:off x="5611222" y="1451827"/>
                <a:ext cx="8615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i="1">
                          <a:latin typeface="Cambria Math" panose="02040503050406030204" pitchFamily="18" charset="0"/>
                        </a:rPr>
                        <m:t>𝑟𝑢𝑛</m:t>
                      </m:r>
                      <m:r>
                        <a:rPr lang="en-CA" i="1">
                          <a:latin typeface="Cambria Math" panose="02040503050406030204" pitchFamily="18" charset="0"/>
                        </a:rPr>
                        <m:t>=2</m:t>
                      </m:r>
                    </m:oMath>
                  </m:oMathPara>
                </a14:m>
                <a:endParaRPr lang="en-CA" dirty="0"/>
              </a:p>
            </p:txBody>
          </p:sp>
        </mc:Choice>
        <mc:Fallback xmlns="">
          <p:sp>
            <p:nvSpPr>
              <p:cNvPr id="37" name="TextBox 36">
                <a:extLst>
                  <a:ext uri="{FF2B5EF4-FFF2-40B4-BE49-F238E27FC236}">
                    <a16:creationId xmlns:a16="http://schemas.microsoft.com/office/drawing/2014/main" id="{F08AA6AC-5467-48F0-9C26-20BEA80CCE7E}"/>
                  </a:ext>
                </a:extLst>
              </p:cNvPr>
              <p:cNvSpPr txBox="1">
                <a:spLocks noRot="1" noChangeAspect="1" noMove="1" noResize="1" noEditPoints="1" noAdjustHandles="1" noChangeArrowheads="1" noChangeShapeType="1" noTextEdit="1"/>
              </p:cNvSpPr>
              <p:nvPr/>
            </p:nvSpPr>
            <p:spPr>
              <a:xfrm>
                <a:off x="5611222" y="1451827"/>
                <a:ext cx="861583" cy="276999"/>
              </a:xfrm>
              <a:prstGeom prst="rect">
                <a:avLst/>
              </a:prstGeom>
              <a:blipFill>
                <a:blip r:embed="rId4"/>
                <a:stretch>
                  <a:fillRect l="-3521" r="-5634" b="-652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DB4F1658-C152-4A77-B184-898BB562A921}"/>
                  </a:ext>
                </a:extLst>
              </p:cNvPr>
              <p:cNvSpPr txBox="1"/>
              <p:nvPr/>
            </p:nvSpPr>
            <p:spPr>
              <a:xfrm>
                <a:off x="387636" y="2102352"/>
                <a:ext cx="1293350" cy="51860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b="1" i="1">
                          <a:solidFill>
                            <a:srgbClr val="0000FF"/>
                          </a:solidFill>
                          <a:latin typeface="Cambria Math" panose="02040503050406030204" pitchFamily="18" charset="0"/>
                        </a:rPr>
                        <m:t>𝒎</m:t>
                      </m:r>
                      <m:r>
                        <a:rPr lang="en-CA" b="1" i="1">
                          <a:solidFill>
                            <a:srgbClr val="0000FF"/>
                          </a:solidFill>
                          <a:latin typeface="Cambria Math" panose="02040503050406030204" pitchFamily="18" charset="0"/>
                        </a:rPr>
                        <m:t>=</m:t>
                      </m:r>
                      <m:f>
                        <m:fPr>
                          <m:ctrlPr>
                            <a:rPr lang="en-CA" b="1" i="1">
                              <a:solidFill>
                                <a:srgbClr val="0000FF"/>
                              </a:solidFill>
                              <a:latin typeface="Cambria Math" panose="02040503050406030204" pitchFamily="18" charset="0"/>
                            </a:rPr>
                          </m:ctrlPr>
                        </m:fPr>
                        <m:num>
                          <m:r>
                            <a:rPr lang="en-CA" b="1" i="1">
                              <a:solidFill>
                                <a:srgbClr val="0000FF"/>
                              </a:solidFill>
                              <a:latin typeface="Cambria Math" panose="02040503050406030204" pitchFamily="18" charset="0"/>
                            </a:rPr>
                            <m:t>𝟑</m:t>
                          </m:r>
                        </m:num>
                        <m:den>
                          <m:r>
                            <a:rPr lang="en-CA" b="1" i="1">
                              <a:solidFill>
                                <a:srgbClr val="0000FF"/>
                              </a:solidFill>
                              <a:latin typeface="Cambria Math" panose="02040503050406030204" pitchFamily="18" charset="0"/>
                            </a:rPr>
                            <m:t>𝟐</m:t>
                          </m:r>
                        </m:den>
                      </m:f>
                    </m:oMath>
                  </m:oMathPara>
                </a14:m>
                <a:endParaRPr lang="en-CA" b="1" dirty="0"/>
              </a:p>
            </p:txBody>
          </p:sp>
        </mc:Choice>
        <mc:Fallback xmlns="">
          <p:sp>
            <p:nvSpPr>
              <p:cNvPr id="38" name="TextBox 37">
                <a:extLst>
                  <a:ext uri="{FF2B5EF4-FFF2-40B4-BE49-F238E27FC236}">
                    <a16:creationId xmlns:a16="http://schemas.microsoft.com/office/drawing/2014/main" id="{DB4F1658-C152-4A77-B184-898BB562A921}"/>
                  </a:ext>
                </a:extLst>
              </p:cNvPr>
              <p:cNvSpPr txBox="1">
                <a:spLocks noRot="1" noChangeAspect="1" noMove="1" noResize="1" noEditPoints="1" noAdjustHandles="1" noChangeArrowheads="1" noChangeShapeType="1" noTextEdit="1"/>
              </p:cNvSpPr>
              <p:nvPr/>
            </p:nvSpPr>
            <p:spPr>
              <a:xfrm>
                <a:off x="387636" y="2102352"/>
                <a:ext cx="1293350" cy="518604"/>
              </a:xfrm>
              <a:prstGeom prst="rect">
                <a:avLst/>
              </a:prstGeom>
              <a:blipFill>
                <a:blip r:embed="rId5"/>
                <a:stretch>
                  <a:fillRect/>
                </a:stretch>
              </a:blipFill>
            </p:spPr>
            <p:txBody>
              <a:bodyPr/>
              <a:lstStyle/>
              <a:p>
                <a:r>
                  <a:rPr lang="en-CA">
                    <a:noFill/>
                  </a:rPr>
                  <a:t> </a:t>
                </a:r>
              </a:p>
            </p:txBody>
          </p:sp>
        </mc:Fallback>
      </mc:AlternateContent>
      <p:cxnSp>
        <p:nvCxnSpPr>
          <p:cNvPr id="39" name="Straight Arrow Connector 38">
            <a:extLst>
              <a:ext uri="{FF2B5EF4-FFF2-40B4-BE49-F238E27FC236}">
                <a16:creationId xmlns:a16="http://schemas.microsoft.com/office/drawing/2014/main" id="{4DC4F90A-DF2F-460E-A51E-C2D976FFB7FB}"/>
              </a:ext>
            </a:extLst>
          </p:cNvPr>
          <p:cNvCxnSpPr>
            <a:cxnSpLocks/>
          </p:cNvCxnSpPr>
          <p:nvPr/>
        </p:nvCxnSpPr>
        <p:spPr>
          <a:xfrm>
            <a:off x="5726238" y="2809808"/>
            <a:ext cx="8573" cy="1666374"/>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CF07728-E481-413F-B28D-693EA4558636}"/>
              </a:ext>
            </a:extLst>
          </p:cNvPr>
          <p:cNvCxnSpPr>
            <a:cxnSpLocks/>
            <a:endCxn id="35" idx="6"/>
          </p:cNvCxnSpPr>
          <p:nvPr/>
        </p:nvCxnSpPr>
        <p:spPr>
          <a:xfrm flipH="1" flipV="1">
            <a:off x="4628549" y="4476182"/>
            <a:ext cx="1089117" cy="12035"/>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2F83DB0F-F629-4CBD-8E2A-06963CB9295E}"/>
                  </a:ext>
                </a:extLst>
              </p:cNvPr>
              <p:cNvSpPr txBox="1"/>
              <p:nvPr/>
            </p:nvSpPr>
            <p:spPr>
              <a:xfrm>
                <a:off x="5848229" y="3470107"/>
                <a:ext cx="1064650"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i="1">
                          <a:latin typeface="Cambria Math" panose="02040503050406030204" pitchFamily="18" charset="0"/>
                        </a:rPr>
                        <m:t>𝑟𝑖𝑠𝑒</m:t>
                      </m:r>
                      <m:r>
                        <a:rPr lang="en-CA" i="1">
                          <a:latin typeface="Cambria Math" panose="02040503050406030204" pitchFamily="18" charset="0"/>
                        </a:rPr>
                        <m:t>=−6</m:t>
                      </m:r>
                    </m:oMath>
                  </m:oMathPara>
                </a14:m>
                <a:endParaRPr lang="en-CA" dirty="0"/>
              </a:p>
            </p:txBody>
          </p:sp>
        </mc:Choice>
        <mc:Fallback xmlns="">
          <p:sp>
            <p:nvSpPr>
              <p:cNvPr id="44" name="TextBox 43">
                <a:extLst>
                  <a:ext uri="{FF2B5EF4-FFF2-40B4-BE49-F238E27FC236}">
                    <a16:creationId xmlns:a16="http://schemas.microsoft.com/office/drawing/2014/main" id="{2F83DB0F-F629-4CBD-8E2A-06963CB9295E}"/>
                  </a:ext>
                </a:extLst>
              </p:cNvPr>
              <p:cNvSpPr txBox="1">
                <a:spLocks noRot="1" noChangeAspect="1" noMove="1" noResize="1" noEditPoints="1" noAdjustHandles="1" noChangeArrowheads="1" noChangeShapeType="1" noTextEdit="1"/>
              </p:cNvSpPr>
              <p:nvPr/>
            </p:nvSpPr>
            <p:spPr>
              <a:xfrm>
                <a:off x="5848229" y="3470107"/>
                <a:ext cx="1064650" cy="276999"/>
              </a:xfrm>
              <a:prstGeom prst="rect">
                <a:avLst/>
              </a:prstGeom>
              <a:blipFill>
                <a:blip r:embed="rId6"/>
                <a:stretch>
                  <a:fillRect l="-5143" r="-5143" b="-652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5FA28472-8785-4F39-99D3-68FC25445021}"/>
                  </a:ext>
                </a:extLst>
              </p:cNvPr>
              <p:cNvSpPr txBox="1"/>
              <p:nvPr/>
            </p:nvSpPr>
            <p:spPr>
              <a:xfrm>
                <a:off x="4697207" y="4559925"/>
                <a:ext cx="1034707"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i="1">
                          <a:latin typeface="Cambria Math" panose="02040503050406030204" pitchFamily="18" charset="0"/>
                        </a:rPr>
                        <m:t>𝑟𝑢𝑛</m:t>
                      </m:r>
                      <m:r>
                        <a:rPr lang="en-CA" i="1">
                          <a:latin typeface="Cambria Math" panose="02040503050406030204" pitchFamily="18" charset="0"/>
                        </a:rPr>
                        <m:t>=−4</m:t>
                      </m:r>
                    </m:oMath>
                  </m:oMathPara>
                </a14:m>
                <a:endParaRPr lang="en-CA" dirty="0"/>
              </a:p>
            </p:txBody>
          </p:sp>
        </mc:Choice>
        <mc:Fallback xmlns="">
          <p:sp>
            <p:nvSpPr>
              <p:cNvPr id="45" name="TextBox 44">
                <a:extLst>
                  <a:ext uri="{FF2B5EF4-FFF2-40B4-BE49-F238E27FC236}">
                    <a16:creationId xmlns:a16="http://schemas.microsoft.com/office/drawing/2014/main" id="{5FA28472-8785-4F39-99D3-68FC25445021}"/>
                  </a:ext>
                </a:extLst>
              </p:cNvPr>
              <p:cNvSpPr txBox="1">
                <a:spLocks noRot="1" noChangeAspect="1" noMove="1" noResize="1" noEditPoints="1" noAdjustHandles="1" noChangeArrowheads="1" noChangeShapeType="1" noTextEdit="1"/>
              </p:cNvSpPr>
              <p:nvPr/>
            </p:nvSpPr>
            <p:spPr>
              <a:xfrm>
                <a:off x="4697207" y="4559925"/>
                <a:ext cx="1034707" cy="276999"/>
              </a:xfrm>
              <a:prstGeom prst="rect">
                <a:avLst/>
              </a:prstGeom>
              <a:blipFill>
                <a:blip r:embed="rId7"/>
                <a:stretch>
                  <a:fillRect l="-2959" r="-5325" b="-888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954FC397-E06F-4680-9FC5-0CD9D1592D00}"/>
                  </a:ext>
                </a:extLst>
              </p:cNvPr>
              <p:cNvSpPr txBox="1"/>
              <p:nvPr/>
            </p:nvSpPr>
            <p:spPr>
              <a:xfrm>
                <a:off x="678189" y="2939627"/>
                <a:ext cx="1293350" cy="51860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b="1" i="1">
                          <a:solidFill>
                            <a:schemeClr val="accent6">
                              <a:lumMod val="75000"/>
                            </a:schemeClr>
                          </a:solidFill>
                          <a:latin typeface="Cambria Math" panose="02040503050406030204" pitchFamily="18" charset="0"/>
                        </a:rPr>
                        <m:t>𝒎</m:t>
                      </m:r>
                      <m:r>
                        <a:rPr lang="en-CA" b="1" i="1">
                          <a:solidFill>
                            <a:schemeClr val="accent6">
                              <a:lumMod val="75000"/>
                            </a:schemeClr>
                          </a:solidFill>
                          <a:latin typeface="Cambria Math" panose="02040503050406030204" pitchFamily="18" charset="0"/>
                        </a:rPr>
                        <m:t>=</m:t>
                      </m:r>
                      <m:f>
                        <m:fPr>
                          <m:ctrlPr>
                            <a:rPr lang="en-CA" b="1" i="1">
                              <a:solidFill>
                                <a:schemeClr val="accent6">
                                  <a:lumMod val="75000"/>
                                </a:schemeClr>
                              </a:solidFill>
                              <a:latin typeface="Cambria Math" panose="02040503050406030204" pitchFamily="18" charset="0"/>
                            </a:rPr>
                          </m:ctrlPr>
                        </m:fPr>
                        <m:num>
                          <m:r>
                            <a:rPr lang="en-CA" b="1" i="1">
                              <a:solidFill>
                                <a:schemeClr val="accent6">
                                  <a:lumMod val="75000"/>
                                </a:schemeClr>
                              </a:solidFill>
                              <a:latin typeface="Cambria Math" panose="02040503050406030204" pitchFamily="18" charset="0"/>
                            </a:rPr>
                            <m:t>−</m:t>
                          </m:r>
                          <m:r>
                            <a:rPr lang="en-CA" b="1" i="1">
                              <a:solidFill>
                                <a:schemeClr val="accent6">
                                  <a:lumMod val="75000"/>
                                </a:schemeClr>
                              </a:solidFill>
                              <a:latin typeface="Cambria Math" panose="02040503050406030204" pitchFamily="18" charset="0"/>
                            </a:rPr>
                            <m:t>𝟔</m:t>
                          </m:r>
                        </m:num>
                        <m:den>
                          <m:r>
                            <a:rPr lang="en-CA" b="1" i="1">
                              <a:solidFill>
                                <a:schemeClr val="accent6">
                                  <a:lumMod val="75000"/>
                                </a:schemeClr>
                              </a:solidFill>
                              <a:latin typeface="Cambria Math" panose="02040503050406030204" pitchFamily="18" charset="0"/>
                            </a:rPr>
                            <m:t>−</m:t>
                          </m:r>
                          <m:r>
                            <a:rPr lang="en-CA" b="1" i="1">
                              <a:solidFill>
                                <a:schemeClr val="accent6">
                                  <a:lumMod val="75000"/>
                                </a:schemeClr>
                              </a:solidFill>
                              <a:latin typeface="Cambria Math" panose="02040503050406030204" pitchFamily="18" charset="0"/>
                            </a:rPr>
                            <m:t>𝟒</m:t>
                          </m:r>
                        </m:den>
                      </m:f>
                      <m:r>
                        <a:rPr lang="en-CA" b="1" i="1">
                          <a:solidFill>
                            <a:schemeClr val="accent6">
                              <a:lumMod val="75000"/>
                            </a:schemeClr>
                          </a:solidFill>
                          <a:latin typeface="Cambria Math" panose="02040503050406030204" pitchFamily="18" charset="0"/>
                        </a:rPr>
                        <m:t>=</m:t>
                      </m:r>
                      <m:f>
                        <m:fPr>
                          <m:ctrlPr>
                            <a:rPr lang="en-CA" b="1" i="1">
                              <a:solidFill>
                                <a:schemeClr val="accent6">
                                  <a:lumMod val="75000"/>
                                </a:schemeClr>
                              </a:solidFill>
                              <a:latin typeface="Cambria Math" panose="02040503050406030204" pitchFamily="18" charset="0"/>
                            </a:rPr>
                          </m:ctrlPr>
                        </m:fPr>
                        <m:num>
                          <m:r>
                            <a:rPr lang="en-CA" b="1" i="1">
                              <a:solidFill>
                                <a:schemeClr val="accent6">
                                  <a:lumMod val="75000"/>
                                </a:schemeClr>
                              </a:solidFill>
                              <a:latin typeface="Cambria Math" panose="02040503050406030204" pitchFamily="18" charset="0"/>
                            </a:rPr>
                            <m:t>𝟑</m:t>
                          </m:r>
                        </m:num>
                        <m:den>
                          <m:r>
                            <a:rPr lang="en-CA" b="1" i="1">
                              <a:solidFill>
                                <a:schemeClr val="accent6">
                                  <a:lumMod val="75000"/>
                                </a:schemeClr>
                              </a:solidFill>
                              <a:latin typeface="Cambria Math" panose="02040503050406030204" pitchFamily="18" charset="0"/>
                            </a:rPr>
                            <m:t>𝟐</m:t>
                          </m:r>
                        </m:den>
                      </m:f>
                    </m:oMath>
                  </m:oMathPara>
                </a14:m>
                <a:endParaRPr lang="en-CA" b="1" dirty="0"/>
              </a:p>
            </p:txBody>
          </p:sp>
        </mc:Choice>
        <mc:Fallback xmlns="">
          <p:sp>
            <p:nvSpPr>
              <p:cNvPr id="46" name="TextBox 45">
                <a:extLst>
                  <a:ext uri="{FF2B5EF4-FFF2-40B4-BE49-F238E27FC236}">
                    <a16:creationId xmlns:a16="http://schemas.microsoft.com/office/drawing/2014/main" id="{954FC397-E06F-4680-9FC5-0CD9D1592D00}"/>
                  </a:ext>
                </a:extLst>
              </p:cNvPr>
              <p:cNvSpPr txBox="1">
                <a:spLocks noRot="1" noChangeAspect="1" noMove="1" noResize="1" noEditPoints="1" noAdjustHandles="1" noChangeArrowheads="1" noChangeShapeType="1" noTextEdit="1"/>
              </p:cNvSpPr>
              <p:nvPr/>
            </p:nvSpPr>
            <p:spPr>
              <a:xfrm>
                <a:off x="678189" y="2939627"/>
                <a:ext cx="1293350" cy="518604"/>
              </a:xfrm>
              <a:prstGeom prst="rect">
                <a:avLst/>
              </a:prstGeom>
              <a:blipFill>
                <a:blip r:embed="rId8"/>
                <a:stretch>
                  <a:fillRect/>
                </a:stretch>
              </a:blipFill>
            </p:spPr>
            <p:txBody>
              <a:bodyPr/>
              <a:lstStyle/>
              <a:p>
                <a:r>
                  <a:rPr lang="en-CA">
                    <a:noFill/>
                  </a:rPr>
                  <a:t> </a:t>
                </a:r>
              </a:p>
            </p:txBody>
          </p:sp>
        </mc:Fallback>
      </mc:AlternateContent>
      <p:sp>
        <p:nvSpPr>
          <p:cNvPr id="5" name="Slide Number Placeholder 4">
            <a:extLst>
              <a:ext uri="{FF2B5EF4-FFF2-40B4-BE49-F238E27FC236}">
                <a16:creationId xmlns:a16="http://schemas.microsoft.com/office/drawing/2014/main" id="{A2BE86DC-D9D2-4637-8FA2-4F5C84782221}"/>
              </a:ext>
            </a:extLst>
          </p:cNvPr>
          <p:cNvSpPr>
            <a:spLocks noGrp="1"/>
          </p:cNvSpPr>
          <p:nvPr>
            <p:ph type="sldNum" sz="quarter" idx="12"/>
          </p:nvPr>
        </p:nvSpPr>
        <p:spPr/>
        <p:txBody>
          <a:bodyPr/>
          <a:lstStyle/>
          <a:p>
            <a:fld id="{914CA522-1688-4E7E-A401-39BA881FF08A}" type="slidenum">
              <a:rPr lang="en-CA" smtClean="0"/>
              <a:t>3</a:t>
            </a:fld>
            <a:endParaRPr lang="en-CA"/>
          </a:p>
        </p:txBody>
      </p:sp>
    </p:spTree>
    <p:extLst>
      <p:ext uri="{BB962C8B-B14F-4D97-AF65-F5344CB8AC3E}">
        <p14:creationId xmlns:p14="http://schemas.microsoft.com/office/powerpoint/2010/main" val="153898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1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10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1000"/>
                                        <p:tgtEl>
                                          <p:spTgt spid="39"/>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right)">
                                      <p:cBhvr>
                                        <p:cTn id="52" dur="10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0" grpId="0" animBg="1"/>
      <p:bldP spid="21" grpId="0" animBg="1"/>
      <p:bldP spid="35" grpId="0" animBg="1"/>
      <p:bldP spid="36" grpId="0" animBg="1"/>
      <p:bldP spid="37" grpId="0"/>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36F5D42-F153-430B-8FC0-2548885A999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3597989" y="1303075"/>
            <a:ext cx="5631362" cy="4755108"/>
          </a:xfrm>
          <a:prstGeom prst="rect">
            <a:avLst/>
          </a:prstGeom>
          <a:noFill/>
        </p:spPr>
      </p:pic>
      <mc:AlternateContent xmlns:mc="http://schemas.openxmlformats.org/markup-compatibility/2006" xmlns:a14="http://schemas.microsoft.com/office/drawing/2010/main">
        <mc:Choice Requires="a14">
          <p:sp>
            <p:nvSpPr>
              <p:cNvPr id="2" name="Rectangle 1"/>
              <p:cNvSpPr/>
              <p:nvPr/>
            </p:nvSpPr>
            <p:spPr>
              <a:xfrm>
                <a:off x="379394" y="352273"/>
                <a:ext cx="8385211" cy="777457"/>
              </a:xfrm>
              <a:prstGeom prst="rect">
                <a:avLst/>
              </a:prstGeom>
            </p:spPr>
            <p:txBody>
              <a:bodyPr wrap="square">
                <a:spAutoFit/>
              </a:bodyPr>
              <a:lstStyle/>
              <a:p>
                <a:pPr>
                  <a:lnSpc>
                    <a:spcPct val="115000"/>
                  </a:lnSpc>
                </a:pPr>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Example #1: Rewrite the following equations in slope-intercept form and graph the equation. </a:t>
                </a:r>
                <a14:m>
                  <m:oMath xmlns:m="http://schemas.openxmlformats.org/officeDocument/2006/math">
                    <m:r>
                      <a:rPr lang="en-US" sz="2000" b="1" i="1">
                        <a:solidFill>
                          <a:srgbClr val="000000"/>
                        </a:solidFill>
                        <a:latin typeface="Cambria Math" panose="02040503050406030204" pitchFamily="18" charset="0"/>
                        <a:ea typeface="Times New Roman" panose="02020603050405020304" pitchFamily="18" charset="0"/>
                        <a:cs typeface="Arial" panose="020B0604020202020204" pitchFamily="34" charset="0"/>
                      </a:rPr>
                      <m:t>𝒚</m:t>
                    </m:r>
                    <m:r>
                      <a:rPr lang="en-US" sz="2000" b="1"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b="1" i="1">
                        <a:solidFill>
                          <a:srgbClr val="000000"/>
                        </a:solidFill>
                        <a:latin typeface="Cambria Math" panose="02040503050406030204" pitchFamily="18" charset="0"/>
                        <a:ea typeface="Times New Roman" panose="02020603050405020304" pitchFamily="18" charset="0"/>
                        <a:cs typeface="Arial" panose="020B0604020202020204" pitchFamily="34" charset="0"/>
                      </a:rPr>
                      <m:t>𝒎𝒙</m:t>
                    </m:r>
                    <m:r>
                      <a:rPr lang="en-US" sz="2000" b="1"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b="1" i="1">
                        <a:solidFill>
                          <a:srgbClr val="000000"/>
                        </a:solidFill>
                        <a:latin typeface="Cambria Math" panose="02040503050406030204" pitchFamily="18" charset="0"/>
                        <a:ea typeface="Times New Roman" panose="02020603050405020304" pitchFamily="18" charset="0"/>
                        <a:cs typeface="Arial" panose="020B0604020202020204" pitchFamily="34" charset="0"/>
                      </a:rPr>
                      <m:t>𝒃</m:t>
                    </m:r>
                  </m:oMath>
                </a14:m>
                <a:endParaRPr lang="en-CA" sz="2000" b="1" dirty="0">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79394" y="352273"/>
                <a:ext cx="8385211" cy="777457"/>
              </a:xfrm>
              <a:prstGeom prst="rect">
                <a:avLst/>
              </a:prstGeom>
              <a:blipFill>
                <a:blip r:embed="rId3"/>
                <a:stretch>
                  <a:fillRect l="-727" t="-3150" b="-12598"/>
                </a:stretch>
              </a:blipFill>
            </p:spPr>
            <p:txBody>
              <a:bodyPr/>
              <a:lstStyle/>
              <a:p>
                <a:r>
                  <a:rPr lang="en-CA">
                    <a:noFill/>
                  </a:rPr>
                  <a:t> </a:t>
                </a:r>
              </a:p>
            </p:txBody>
          </p:sp>
        </mc:Fallback>
      </mc:AlternateContent>
      <p:cxnSp>
        <p:nvCxnSpPr>
          <p:cNvPr id="12" name="Straight Arrow Connector 11"/>
          <p:cNvCxnSpPr>
            <a:cxnSpLocks/>
          </p:cNvCxnSpPr>
          <p:nvPr/>
        </p:nvCxnSpPr>
        <p:spPr>
          <a:xfrm flipV="1">
            <a:off x="5052464" y="2140621"/>
            <a:ext cx="17069" cy="509191"/>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3770281" y="2360722"/>
                <a:ext cx="891526"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𝑟𝑖𝑠𝑒</m:t>
                      </m:r>
                      <m:r>
                        <a:rPr lang="en-CA" b="0" i="1" smtClean="0">
                          <a:latin typeface="Cambria Math" panose="02040503050406030204" pitchFamily="18" charset="0"/>
                        </a:rPr>
                        <m:t>=1</m:t>
                      </m:r>
                    </m:oMath>
                  </m:oMathPara>
                </a14:m>
                <a:endParaRPr lang="en-CA" dirty="0"/>
              </a:p>
            </p:txBody>
          </p:sp>
        </mc:Choice>
        <mc:Fallback xmlns="">
          <p:sp>
            <p:nvSpPr>
              <p:cNvPr id="18" name="TextBox 17"/>
              <p:cNvSpPr txBox="1">
                <a:spLocks noRot="1" noChangeAspect="1" noMove="1" noResize="1" noEditPoints="1" noAdjustHandles="1" noChangeArrowheads="1" noChangeShapeType="1" noTextEdit="1"/>
              </p:cNvSpPr>
              <p:nvPr/>
            </p:nvSpPr>
            <p:spPr>
              <a:xfrm>
                <a:off x="3770281" y="2360722"/>
                <a:ext cx="891526" cy="276999"/>
              </a:xfrm>
              <a:prstGeom prst="rect">
                <a:avLst/>
              </a:prstGeom>
              <a:blipFill>
                <a:blip r:embed="rId4"/>
                <a:stretch>
                  <a:fillRect l="-6122" r="-5442" b="-652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292974" y="2495923"/>
                <a:ext cx="650306" cy="30777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(0, </m:t>
                      </m:r>
                      <m:r>
                        <a:rPr lang="en-CA" sz="2000" b="0" i="1" smtClean="0">
                          <a:latin typeface="Cambria Math" panose="02040503050406030204" pitchFamily="18" charset="0"/>
                        </a:rPr>
                        <m:t>2</m:t>
                      </m:r>
                      <m:r>
                        <a:rPr lang="en-US" sz="2000" i="1">
                          <a:latin typeface="Cambria Math" panose="02040503050406030204" pitchFamily="18" charset="0"/>
                        </a:rPr>
                        <m:t>)</m:t>
                      </m:r>
                    </m:oMath>
                  </m:oMathPara>
                </a14:m>
                <a:endParaRPr lang="en-CA"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5292974" y="2495923"/>
                <a:ext cx="650306" cy="307777"/>
              </a:xfrm>
              <a:prstGeom prst="rect">
                <a:avLst/>
              </a:prstGeom>
              <a:blipFill>
                <a:blip r:embed="rId5"/>
                <a:stretch>
                  <a:fillRect l="-14019" t="-1961" r="-13084" b="-33333"/>
                </a:stretch>
              </a:blipFill>
            </p:spPr>
            <p:txBody>
              <a:bodyPr/>
              <a:lstStyle/>
              <a:p>
                <a:r>
                  <a:rPr lang="en-CA">
                    <a:noFill/>
                  </a:rPr>
                  <a:t> </a:t>
                </a:r>
              </a:p>
            </p:txBody>
          </p:sp>
        </mc:Fallback>
      </mc:AlternateContent>
      <p:cxnSp>
        <p:nvCxnSpPr>
          <p:cNvPr id="25" name="Straight Arrow Connector 24"/>
          <p:cNvCxnSpPr>
            <a:cxnSpLocks/>
          </p:cNvCxnSpPr>
          <p:nvPr/>
        </p:nvCxnSpPr>
        <p:spPr>
          <a:xfrm flipV="1">
            <a:off x="5083524" y="2307680"/>
            <a:ext cx="1881156" cy="1"/>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5408917" y="1925056"/>
                <a:ext cx="861583"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𝑟𝑢𝑛</m:t>
                      </m:r>
                      <m:r>
                        <a:rPr lang="en-CA" b="0" i="1" smtClean="0">
                          <a:latin typeface="Cambria Math" panose="02040503050406030204" pitchFamily="18" charset="0"/>
                        </a:rPr>
                        <m:t>=5</m:t>
                      </m:r>
                    </m:oMath>
                  </m:oMathPara>
                </a14:m>
                <a:endParaRPr lang="en-CA" dirty="0"/>
              </a:p>
            </p:txBody>
          </p:sp>
        </mc:Choice>
        <mc:Fallback xmlns="">
          <p:sp>
            <p:nvSpPr>
              <p:cNvPr id="27" name="TextBox 26"/>
              <p:cNvSpPr txBox="1">
                <a:spLocks noRot="1" noChangeAspect="1" noMove="1" noResize="1" noEditPoints="1" noAdjustHandles="1" noChangeArrowheads="1" noChangeShapeType="1" noTextEdit="1"/>
              </p:cNvSpPr>
              <p:nvPr/>
            </p:nvSpPr>
            <p:spPr>
              <a:xfrm>
                <a:off x="5408917" y="1925056"/>
                <a:ext cx="861583" cy="276999"/>
              </a:xfrm>
              <a:prstGeom prst="rect">
                <a:avLst/>
              </a:prstGeom>
              <a:blipFill>
                <a:blip r:embed="rId6"/>
                <a:stretch>
                  <a:fillRect l="-3521" r="-5634" b="-8889"/>
                </a:stretch>
              </a:blipFill>
            </p:spPr>
            <p:txBody>
              <a:bodyPr/>
              <a:lstStyle/>
              <a:p>
                <a:r>
                  <a:rPr lang="en-CA">
                    <a:noFill/>
                  </a:rPr>
                  <a:t> </a:t>
                </a:r>
              </a:p>
            </p:txBody>
          </p:sp>
        </mc:Fallback>
      </mc:AlternateContent>
      <p:sp>
        <p:nvSpPr>
          <p:cNvPr id="28" name="Oval 27"/>
          <p:cNvSpPr>
            <a:spLocks noChangeAspect="1"/>
          </p:cNvSpPr>
          <p:nvPr/>
        </p:nvSpPr>
        <p:spPr>
          <a:xfrm>
            <a:off x="6823406" y="2189476"/>
            <a:ext cx="205740" cy="2057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cxnSp>
        <p:nvCxnSpPr>
          <p:cNvPr id="30" name="Straight Arrow Connector 29"/>
          <p:cNvCxnSpPr>
            <a:cxnSpLocks/>
          </p:cNvCxnSpPr>
          <p:nvPr/>
        </p:nvCxnSpPr>
        <p:spPr>
          <a:xfrm flipV="1">
            <a:off x="4537405" y="1845760"/>
            <a:ext cx="4606595" cy="957941"/>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209331" y="5135880"/>
                <a:ext cx="2716256" cy="7838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dirty="0" smtClean="0">
                          <a:solidFill>
                            <a:srgbClr val="FF0000"/>
                          </a:solidFill>
                          <a:latin typeface="Cambria Math" panose="02040503050406030204" pitchFamily="18" charset="0"/>
                        </a:rPr>
                        <m:t>𝑺𝒍𝒐𝒑𝒆</m:t>
                      </m:r>
                      <m:r>
                        <a:rPr lang="en-US" sz="2400" b="1" i="1" dirty="0" smtClean="0">
                          <a:solidFill>
                            <a:srgbClr val="FF0000"/>
                          </a:solidFill>
                          <a:latin typeface="Cambria Math" panose="02040503050406030204" pitchFamily="18" charset="0"/>
                        </a:rPr>
                        <m:t> = </m:t>
                      </m:r>
                      <m:r>
                        <a:rPr lang="en-US" sz="2400" b="1" i="1" dirty="0" smtClean="0">
                          <a:solidFill>
                            <a:srgbClr val="FF0000"/>
                          </a:solidFill>
                          <a:latin typeface="Cambria Math" panose="02040503050406030204" pitchFamily="18" charset="0"/>
                        </a:rPr>
                        <m:t>𝒎</m:t>
                      </m:r>
                      <m:r>
                        <a:rPr lang="en-US" sz="2400" b="1" i="1" dirty="0" smtClean="0">
                          <a:solidFill>
                            <a:srgbClr val="FF0000"/>
                          </a:solidFill>
                          <a:latin typeface="Cambria Math" panose="02040503050406030204" pitchFamily="18" charset="0"/>
                        </a:rPr>
                        <m:t> =</m:t>
                      </m:r>
                      <m:f>
                        <m:fPr>
                          <m:ctrlPr>
                            <a:rPr lang="en-US" sz="2400" b="1" i="1" dirty="0">
                              <a:solidFill>
                                <a:srgbClr val="FF0000"/>
                              </a:solidFill>
                              <a:latin typeface="Cambria Math" panose="02040503050406030204" pitchFamily="18" charset="0"/>
                            </a:rPr>
                          </m:ctrlPr>
                        </m:fPr>
                        <m:num>
                          <m:r>
                            <a:rPr lang="en-CA" sz="2400" b="1" i="1" dirty="0" smtClean="0">
                              <a:solidFill>
                                <a:srgbClr val="FF0000"/>
                              </a:solidFill>
                              <a:latin typeface="Cambria Math" panose="02040503050406030204" pitchFamily="18" charset="0"/>
                            </a:rPr>
                            <m:t>𝟏</m:t>
                          </m:r>
                        </m:num>
                        <m:den>
                          <m:r>
                            <a:rPr lang="en-CA" sz="2400" b="1" i="1" dirty="0" smtClean="0">
                              <a:solidFill>
                                <a:srgbClr val="FF0000"/>
                              </a:solidFill>
                              <a:latin typeface="Cambria Math" panose="02040503050406030204" pitchFamily="18" charset="0"/>
                            </a:rPr>
                            <m:t>𝟓</m:t>
                          </m:r>
                        </m:den>
                      </m:f>
                      <m:r>
                        <a:rPr lang="en-US" sz="2400" b="1" i="1" dirty="0">
                          <a:solidFill>
                            <a:srgbClr val="FF0000"/>
                          </a:solidFill>
                          <a:latin typeface="Cambria Math" panose="02040503050406030204" pitchFamily="18" charset="0"/>
                        </a:rPr>
                        <m:t> </m:t>
                      </m:r>
                    </m:oMath>
                  </m:oMathPara>
                </a14:m>
                <a:endParaRPr lang="en-CA" sz="2400" b="1" dirty="0">
                  <a:solidFill>
                    <a:srgbClr val="FF0000"/>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209331" y="5135880"/>
                <a:ext cx="2716256" cy="783804"/>
              </a:xfrm>
              <a:prstGeom prst="rect">
                <a:avLst/>
              </a:prstGeom>
              <a:blipFill>
                <a:blip r:embed="rId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36906" y="4265927"/>
                <a:ext cx="343074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dirty="0" smtClean="0">
                          <a:solidFill>
                            <a:srgbClr val="FF0000"/>
                          </a:solidFill>
                          <a:latin typeface="Cambria Math" panose="02040503050406030204" pitchFamily="18" charset="0"/>
                        </a:rPr>
                        <m:t>𝒚</m:t>
                      </m:r>
                      <m:r>
                        <a:rPr lang="en-US" sz="2400" b="1" i="1" dirty="0" smtClean="0">
                          <a:solidFill>
                            <a:srgbClr val="FF0000"/>
                          </a:solidFill>
                          <a:latin typeface="Cambria Math" panose="02040503050406030204" pitchFamily="18" charset="0"/>
                        </a:rPr>
                        <m:t>−</m:t>
                      </m:r>
                      <m:r>
                        <a:rPr lang="en-US" sz="2400" b="1" i="1" dirty="0" smtClean="0">
                          <a:solidFill>
                            <a:srgbClr val="FF0000"/>
                          </a:solidFill>
                          <a:latin typeface="Cambria Math" panose="02040503050406030204" pitchFamily="18" charset="0"/>
                        </a:rPr>
                        <m:t>𝒊𝒏𝒕𝒆𝒓𝒄𝒆𝒑𝒕</m:t>
                      </m:r>
                      <m:r>
                        <a:rPr lang="en-US" sz="2400" b="1" i="1" dirty="0" smtClean="0">
                          <a:solidFill>
                            <a:srgbClr val="FF0000"/>
                          </a:solidFill>
                          <a:latin typeface="Cambria Math" panose="02040503050406030204" pitchFamily="18" charset="0"/>
                        </a:rPr>
                        <m:t> =(</m:t>
                      </m:r>
                      <m:r>
                        <a:rPr lang="en-US" sz="2400" b="1" i="1" dirty="0" smtClean="0">
                          <a:solidFill>
                            <a:srgbClr val="FF0000"/>
                          </a:solidFill>
                          <a:latin typeface="Cambria Math" panose="02040503050406030204" pitchFamily="18" charset="0"/>
                        </a:rPr>
                        <m:t>𝟎</m:t>
                      </m:r>
                      <m:r>
                        <a:rPr lang="en-US" sz="2400" b="1" i="1" dirty="0" smtClean="0">
                          <a:solidFill>
                            <a:srgbClr val="FF0000"/>
                          </a:solidFill>
                          <a:latin typeface="Cambria Math" panose="02040503050406030204" pitchFamily="18" charset="0"/>
                        </a:rPr>
                        <m:t>, </m:t>
                      </m:r>
                      <m:r>
                        <a:rPr lang="en-CA" sz="2400" b="1" i="1" dirty="0" smtClean="0">
                          <a:solidFill>
                            <a:srgbClr val="FF0000"/>
                          </a:solidFill>
                          <a:latin typeface="Cambria Math" panose="02040503050406030204" pitchFamily="18" charset="0"/>
                        </a:rPr>
                        <m:t>𝟐</m:t>
                      </m:r>
                      <m:r>
                        <a:rPr lang="en-US" sz="2400" b="1" i="1" dirty="0">
                          <a:solidFill>
                            <a:srgbClr val="FF0000"/>
                          </a:solidFill>
                          <a:latin typeface="Cambria Math" panose="02040503050406030204" pitchFamily="18" charset="0"/>
                        </a:rPr>
                        <m:t>)</m:t>
                      </m:r>
                    </m:oMath>
                  </m:oMathPara>
                </a14:m>
                <a:endParaRPr lang="en-CA" sz="2400" b="1" dirty="0">
                  <a:solidFill>
                    <a:srgbClr val="FF0000"/>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136906" y="4265927"/>
                <a:ext cx="3430747" cy="461665"/>
              </a:xfrm>
              <a:prstGeom prst="rect">
                <a:avLst/>
              </a:prstGeom>
              <a:blipFill>
                <a:blip r:embed="rId8"/>
                <a:stretch>
                  <a:fillRect r="-178" b="-1710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5E63C76B-FA43-40CA-B4CA-B310D144FA14}"/>
                  </a:ext>
                </a:extLst>
              </p:cNvPr>
              <p:cNvSpPr/>
              <p:nvPr/>
            </p:nvSpPr>
            <p:spPr>
              <a:xfrm>
                <a:off x="379394" y="1192857"/>
                <a:ext cx="205325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i="1" smtClean="0">
                          <a:latin typeface="Cambria Math" panose="02040503050406030204" pitchFamily="18" charset="0"/>
                        </a:rPr>
                        <m:t>𝑥</m:t>
                      </m:r>
                      <m:r>
                        <a:rPr lang="en-CA" sz="2000" b="0" i="0" smtClean="0">
                          <a:latin typeface="Cambria Math" panose="02040503050406030204" pitchFamily="18" charset="0"/>
                        </a:rPr>
                        <m:t>−5</m:t>
                      </m:r>
                      <m:r>
                        <a:rPr lang="en-CA" sz="2000" i="1">
                          <a:latin typeface="Cambria Math" panose="02040503050406030204" pitchFamily="18" charset="0"/>
                        </a:rPr>
                        <m:t>𝑦</m:t>
                      </m:r>
                      <m:r>
                        <a:rPr lang="en-CA" sz="2000" b="0" i="0" smtClean="0">
                          <a:latin typeface="Cambria Math" panose="02040503050406030204" pitchFamily="18" charset="0"/>
                        </a:rPr>
                        <m:t>+10</m:t>
                      </m:r>
                      <m:r>
                        <a:rPr lang="en-CA" sz="2000">
                          <a:latin typeface="Cambria Math" panose="02040503050406030204" pitchFamily="18" charset="0"/>
                        </a:rPr>
                        <m:t>=0</m:t>
                      </m:r>
                    </m:oMath>
                  </m:oMathPara>
                </a14:m>
                <a:endParaRPr lang="en-CA" sz="2000" dirty="0"/>
              </a:p>
            </p:txBody>
          </p:sp>
        </mc:Choice>
        <mc:Fallback xmlns="">
          <p:sp>
            <p:nvSpPr>
              <p:cNvPr id="16" name="Rectangle 15">
                <a:extLst>
                  <a:ext uri="{FF2B5EF4-FFF2-40B4-BE49-F238E27FC236}">
                    <a16:creationId xmlns:a16="http://schemas.microsoft.com/office/drawing/2014/main" id="{5E63C76B-FA43-40CA-B4CA-B310D144FA14}"/>
                  </a:ext>
                </a:extLst>
              </p:cNvPr>
              <p:cNvSpPr>
                <a:spLocks noRot="1" noChangeAspect="1" noMove="1" noResize="1" noEditPoints="1" noAdjustHandles="1" noChangeArrowheads="1" noChangeShapeType="1" noTextEdit="1"/>
              </p:cNvSpPr>
              <p:nvPr/>
            </p:nvSpPr>
            <p:spPr>
              <a:xfrm>
                <a:off x="379394" y="1192857"/>
                <a:ext cx="2053254" cy="400110"/>
              </a:xfrm>
              <a:prstGeom prst="rect">
                <a:avLst/>
              </a:prstGeom>
              <a:blipFill>
                <a:blip r:embed="rId9"/>
                <a:stretch>
                  <a:fillRect b="-769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69D47DA5-5A6A-4EE7-850B-C2FABB19591F}"/>
                  </a:ext>
                </a:extLst>
              </p:cNvPr>
              <p:cNvSpPr/>
              <p:nvPr/>
            </p:nvSpPr>
            <p:spPr>
              <a:xfrm>
                <a:off x="567586" y="1564039"/>
                <a:ext cx="203132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b="1" i="1" smtClean="0">
                          <a:latin typeface="Cambria Math" panose="02040503050406030204" pitchFamily="18" charset="0"/>
                        </a:rPr>
                        <m:t>−</m:t>
                      </m:r>
                      <m:r>
                        <a:rPr lang="en-CA" sz="2000" b="1" i="1" smtClean="0">
                          <a:latin typeface="Cambria Math" panose="02040503050406030204" pitchFamily="18" charset="0"/>
                        </a:rPr>
                        <m:t>𝟓</m:t>
                      </m:r>
                      <m:r>
                        <a:rPr lang="en-CA" sz="2000" b="1" i="1">
                          <a:latin typeface="Cambria Math" panose="02040503050406030204" pitchFamily="18" charset="0"/>
                        </a:rPr>
                        <m:t>𝒚</m:t>
                      </m:r>
                      <m:r>
                        <a:rPr lang="en-CA" sz="2000" b="1">
                          <a:latin typeface="Cambria Math" panose="02040503050406030204" pitchFamily="18" charset="0"/>
                        </a:rPr>
                        <m:t>=</m:t>
                      </m:r>
                      <m:r>
                        <a:rPr lang="en-US" sz="2000" b="1">
                          <a:latin typeface="Cambria Math" panose="02040503050406030204" pitchFamily="18" charset="0"/>
                        </a:rPr>
                        <m:t>−</m:t>
                      </m:r>
                      <m:r>
                        <a:rPr lang="en-US" sz="2000" b="1" i="1">
                          <a:latin typeface="Cambria Math" panose="02040503050406030204" pitchFamily="18" charset="0"/>
                        </a:rPr>
                        <m:t>𝒙</m:t>
                      </m:r>
                      <m:r>
                        <a:rPr lang="en-CA" sz="2000" b="1" i="0" smtClean="0">
                          <a:latin typeface="Cambria Math" panose="02040503050406030204" pitchFamily="18" charset="0"/>
                        </a:rPr>
                        <m:t>−</m:t>
                      </m:r>
                      <m:r>
                        <a:rPr lang="en-CA" sz="2000" b="1" i="0" smtClean="0">
                          <a:latin typeface="Cambria Math" panose="02040503050406030204" pitchFamily="18" charset="0"/>
                        </a:rPr>
                        <m:t>𝟏𝟎</m:t>
                      </m:r>
                    </m:oMath>
                  </m:oMathPara>
                </a14:m>
                <a:endParaRPr lang="en-CA" sz="2000" b="1" dirty="0"/>
              </a:p>
            </p:txBody>
          </p:sp>
        </mc:Choice>
        <mc:Fallback xmlns="">
          <p:sp>
            <p:nvSpPr>
              <p:cNvPr id="17" name="Rectangle 16">
                <a:extLst>
                  <a:ext uri="{FF2B5EF4-FFF2-40B4-BE49-F238E27FC236}">
                    <a16:creationId xmlns:a16="http://schemas.microsoft.com/office/drawing/2014/main" id="{69D47DA5-5A6A-4EE7-850B-C2FABB19591F}"/>
                  </a:ext>
                </a:extLst>
              </p:cNvPr>
              <p:cNvSpPr>
                <a:spLocks noRot="1" noChangeAspect="1" noMove="1" noResize="1" noEditPoints="1" noAdjustHandles="1" noChangeArrowheads="1" noChangeShapeType="1" noTextEdit="1"/>
              </p:cNvSpPr>
              <p:nvPr/>
            </p:nvSpPr>
            <p:spPr>
              <a:xfrm>
                <a:off x="567586" y="1564039"/>
                <a:ext cx="2031325" cy="400110"/>
              </a:xfrm>
              <a:prstGeom prst="rect">
                <a:avLst/>
              </a:prstGeom>
              <a:blipFill>
                <a:blip r:embed="rId10"/>
                <a:stretch>
                  <a:fillRect b="-923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B868D286-BC98-42F8-8249-CF3F307B851D}"/>
                  </a:ext>
                </a:extLst>
              </p:cNvPr>
              <p:cNvSpPr/>
              <p:nvPr/>
            </p:nvSpPr>
            <p:spPr>
              <a:xfrm>
                <a:off x="880111" y="2140621"/>
                <a:ext cx="1920205" cy="670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b="1" i="1" smtClean="0">
                          <a:latin typeface="Cambria Math" panose="02040503050406030204" pitchFamily="18" charset="0"/>
                        </a:rPr>
                        <m:t>𝒚</m:t>
                      </m:r>
                      <m:r>
                        <a:rPr lang="en-CA" sz="2000" b="1">
                          <a:latin typeface="Cambria Math" panose="02040503050406030204" pitchFamily="18" charset="0"/>
                        </a:rPr>
                        <m:t>=</m:t>
                      </m:r>
                      <m:f>
                        <m:fPr>
                          <m:ctrlPr>
                            <a:rPr lang="en-CA" sz="2000" b="1" i="1">
                              <a:latin typeface="Cambria Math" panose="02040503050406030204" pitchFamily="18" charset="0"/>
                            </a:rPr>
                          </m:ctrlPr>
                        </m:fPr>
                        <m:num>
                          <m:r>
                            <a:rPr lang="en-US" sz="2000" b="1" i="1">
                              <a:latin typeface="Cambria Math" panose="02040503050406030204" pitchFamily="18" charset="0"/>
                            </a:rPr>
                            <m:t>−</m:t>
                          </m:r>
                          <m:r>
                            <a:rPr lang="en-CA" sz="2000" b="1" i="1" smtClean="0">
                              <a:latin typeface="Cambria Math" panose="02040503050406030204" pitchFamily="18" charset="0"/>
                            </a:rPr>
                            <m:t>𝟏</m:t>
                          </m:r>
                        </m:num>
                        <m:den>
                          <m:r>
                            <a:rPr lang="en-CA" sz="2000" b="1" i="1" smtClean="0">
                              <a:latin typeface="Cambria Math" panose="02040503050406030204" pitchFamily="18" charset="0"/>
                            </a:rPr>
                            <m:t>−</m:t>
                          </m:r>
                          <m:r>
                            <a:rPr lang="en-CA" sz="2000" b="1" i="1" smtClean="0">
                              <a:latin typeface="Cambria Math" panose="02040503050406030204" pitchFamily="18" charset="0"/>
                            </a:rPr>
                            <m:t>𝟓</m:t>
                          </m:r>
                        </m:den>
                      </m:f>
                      <m:r>
                        <a:rPr lang="en-US" sz="2000" b="1" i="1">
                          <a:latin typeface="Cambria Math" panose="02040503050406030204" pitchFamily="18" charset="0"/>
                        </a:rPr>
                        <m:t>𝒙</m:t>
                      </m:r>
                      <m:r>
                        <a:rPr lang="en-CA" sz="2000" b="1" i="1" smtClean="0">
                          <a:latin typeface="Cambria Math" panose="02040503050406030204" pitchFamily="18" charset="0"/>
                        </a:rPr>
                        <m:t>−</m:t>
                      </m:r>
                      <m:f>
                        <m:fPr>
                          <m:ctrlPr>
                            <a:rPr lang="en-CA" sz="2000" b="1" i="1" smtClean="0">
                              <a:latin typeface="Cambria Math" panose="02040503050406030204" pitchFamily="18" charset="0"/>
                            </a:rPr>
                          </m:ctrlPr>
                        </m:fPr>
                        <m:num>
                          <m:r>
                            <a:rPr lang="en-CA" sz="2000" b="1" i="1" smtClean="0">
                              <a:latin typeface="Cambria Math" panose="02040503050406030204" pitchFamily="18" charset="0"/>
                            </a:rPr>
                            <m:t>𝟏𝟎</m:t>
                          </m:r>
                        </m:num>
                        <m:den>
                          <m:r>
                            <a:rPr lang="en-CA" sz="2000" b="1" i="1" smtClean="0">
                              <a:latin typeface="Cambria Math" panose="02040503050406030204" pitchFamily="18" charset="0"/>
                            </a:rPr>
                            <m:t>−</m:t>
                          </m:r>
                          <m:r>
                            <a:rPr lang="en-CA" sz="2000" b="1" i="1" smtClean="0">
                              <a:latin typeface="Cambria Math" panose="02040503050406030204" pitchFamily="18" charset="0"/>
                            </a:rPr>
                            <m:t>𝟓</m:t>
                          </m:r>
                        </m:den>
                      </m:f>
                    </m:oMath>
                  </m:oMathPara>
                </a14:m>
                <a:endParaRPr lang="en-CA" sz="2000" b="1" dirty="0"/>
              </a:p>
            </p:txBody>
          </p:sp>
        </mc:Choice>
        <mc:Fallback xmlns="">
          <p:sp>
            <p:nvSpPr>
              <p:cNvPr id="19" name="Rectangle 18">
                <a:extLst>
                  <a:ext uri="{FF2B5EF4-FFF2-40B4-BE49-F238E27FC236}">
                    <a16:creationId xmlns:a16="http://schemas.microsoft.com/office/drawing/2014/main" id="{B868D286-BC98-42F8-8249-CF3F307B851D}"/>
                  </a:ext>
                </a:extLst>
              </p:cNvPr>
              <p:cNvSpPr>
                <a:spLocks noRot="1" noChangeAspect="1" noMove="1" noResize="1" noEditPoints="1" noAdjustHandles="1" noChangeArrowheads="1" noChangeShapeType="1" noTextEdit="1"/>
              </p:cNvSpPr>
              <p:nvPr/>
            </p:nvSpPr>
            <p:spPr>
              <a:xfrm>
                <a:off x="880111" y="2140621"/>
                <a:ext cx="1920205" cy="670505"/>
              </a:xfrm>
              <a:prstGeom prst="rect">
                <a:avLst/>
              </a:prstGeom>
              <a:blipFill>
                <a:blip r:embed="rId11"/>
                <a:stretch>
                  <a:fillRect/>
                </a:stretch>
              </a:blipFill>
            </p:spPr>
            <p:txBody>
              <a:bodyPr/>
              <a:lstStyle/>
              <a:p>
                <a:r>
                  <a:rPr lang="en-CA">
                    <a:noFill/>
                  </a:rPr>
                  <a:t> </a:t>
                </a:r>
              </a:p>
            </p:txBody>
          </p:sp>
        </mc:Fallback>
      </mc:AlternateContent>
      <p:sp>
        <p:nvSpPr>
          <p:cNvPr id="10" name="Oval 9"/>
          <p:cNvSpPr>
            <a:spLocks noChangeAspect="1"/>
          </p:cNvSpPr>
          <p:nvPr/>
        </p:nvSpPr>
        <p:spPr>
          <a:xfrm>
            <a:off x="4939867" y="2557852"/>
            <a:ext cx="205740" cy="2057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22" name="Oval 21">
            <a:extLst>
              <a:ext uri="{FF2B5EF4-FFF2-40B4-BE49-F238E27FC236}">
                <a16:creationId xmlns:a16="http://schemas.microsoft.com/office/drawing/2014/main" id="{3D1912E1-B147-41D4-905C-1E57807FFF4A}"/>
              </a:ext>
            </a:extLst>
          </p:cNvPr>
          <p:cNvSpPr>
            <a:spLocks noChangeAspect="1"/>
          </p:cNvSpPr>
          <p:nvPr/>
        </p:nvSpPr>
        <p:spPr>
          <a:xfrm>
            <a:off x="8666382" y="1845760"/>
            <a:ext cx="205740" cy="2057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865D25FC-FF8A-4183-A66D-B57DBC51D43D}"/>
                  </a:ext>
                </a:extLst>
              </p:cNvPr>
              <p:cNvSpPr/>
              <p:nvPr/>
            </p:nvSpPr>
            <p:spPr>
              <a:xfrm>
                <a:off x="960254" y="2995709"/>
                <a:ext cx="1535485" cy="670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b="1" i="1" smtClean="0">
                          <a:latin typeface="Cambria Math" panose="02040503050406030204" pitchFamily="18" charset="0"/>
                        </a:rPr>
                        <m:t>𝒚</m:t>
                      </m:r>
                      <m:r>
                        <a:rPr lang="en-CA" sz="2000" b="1">
                          <a:latin typeface="Cambria Math" panose="02040503050406030204" pitchFamily="18" charset="0"/>
                        </a:rPr>
                        <m:t>=</m:t>
                      </m:r>
                      <m:f>
                        <m:fPr>
                          <m:ctrlPr>
                            <a:rPr lang="en-CA" sz="2000" b="1" i="1">
                              <a:latin typeface="Cambria Math" panose="02040503050406030204" pitchFamily="18" charset="0"/>
                            </a:rPr>
                          </m:ctrlPr>
                        </m:fPr>
                        <m:num>
                          <m:r>
                            <a:rPr lang="en-CA" sz="2000" b="1" i="1" smtClean="0">
                              <a:latin typeface="Cambria Math" panose="02040503050406030204" pitchFamily="18" charset="0"/>
                            </a:rPr>
                            <m:t>𝟏</m:t>
                          </m:r>
                        </m:num>
                        <m:den>
                          <m:r>
                            <a:rPr lang="en-CA" sz="2000" b="1" i="1" smtClean="0">
                              <a:latin typeface="Cambria Math" panose="02040503050406030204" pitchFamily="18" charset="0"/>
                            </a:rPr>
                            <m:t>𝟓</m:t>
                          </m:r>
                        </m:den>
                      </m:f>
                      <m:r>
                        <a:rPr lang="en-US" sz="2000" b="1" i="1">
                          <a:latin typeface="Cambria Math" panose="02040503050406030204" pitchFamily="18" charset="0"/>
                        </a:rPr>
                        <m:t>𝒙</m:t>
                      </m:r>
                      <m:r>
                        <a:rPr lang="en-CA" sz="2000" b="1" i="1" smtClean="0">
                          <a:latin typeface="Cambria Math" panose="02040503050406030204" pitchFamily="18" charset="0"/>
                        </a:rPr>
                        <m:t>+</m:t>
                      </m:r>
                      <m:r>
                        <a:rPr lang="en-CA" sz="2000" b="1" i="1" smtClean="0">
                          <a:latin typeface="Cambria Math" panose="02040503050406030204" pitchFamily="18" charset="0"/>
                        </a:rPr>
                        <m:t>𝟐</m:t>
                      </m:r>
                    </m:oMath>
                  </m:oMathPara>
                </a14:m>
                <a:endParaRPr lang="en-CA" sz="2000" b="1" dirty="0"/>
              </a:p>
            </p:txBody>
          </p:sp>
        </mc:Choice>
        <mc:Fallback xmlns="">
          <p:sp>
            <p:nvSpPr>
              <p:cNvPr id="23" name="Rectangle 22">
                <a:extLst>
                  <a:ext uri="{FF2B5EF4-FFF2-40B4-BE49-F238E27FC236}">
                    <a16:creationId xmlns:a16="http://schemas.microsoft.com/office/drawing/2014/main" id="{865D25FC-FF8A-4183-A66D-B57DBC51D43D}"/>
                  </a:ext>
                </a:extLst>
              </p:cNvPr>
              <p:cNvSpPr>
                <a:spLocks noRot="1" noChangeAspect="1" noMove="1" noResize="1" noEditPoints="1" noAdjustHandles="1" noChangeArrowheads="1" noChangeShapeType="1" noTextEdit="1"/>
              </p:cNvSpPr>
              <p:nvPr/>
            </p:nvSpPr>
            <p:spPr>
              <a:xfrm>
                <a:off x="960254" y="2995709"/>
                <a:ext cx="1535485" cy="670505"/>
              </a:xfrm>
              <a:prstGeom prst="rect">
                <a:avLst/>
              </a:prstGeom>
              <a:blipFill>
                <a:blip r:embed="rId12"/>
                <a:stretch>
                  <a:fillRect/>
                </a:stretch>
              </a:blipFill>
            </p:spPr>
            <p:txBody>
              <a:bodyPr/>
              <a:lstStyle/>
              <a:p>
                <a:r>
                  <a:rPr lang="en-CA">
                    <a:noFill/>
                  </a:rPr>
                  <a:t> </a:t>
                </a:r>
              </a:p>
            </p:txBody>
          </p:sp>
        </mc:Fallback>
      </mc:AlternateContent>
      <p:cxnSp>
        <p:nvCxnSpPr>
          <p:cNvPr id="24" name="Straight Arrow Connector 23">
            <a:extLst>
              <a:ext uri="{FF2B5EF4-FFF2-40B4-BE49-F238E27FC236}">
                <a16:creationId xmlns:a16="http://schemas.microsoft.com/office/drawing/2014/main" id="{3174A8E5-90B9-4BFD-BC4F-BF0D42BF5F34}"/>
              </a:ext>
            </a:extLst>
          </p:cNvPr>
          <p:cNvCxnSpPr>
            <a:cxnSpLocks/>
          </p:cNvCxnSpPr>
          <p:nvPr/>
        </p:nvCxnSpPr>
        <p:spPr>
          <a:xfrm flipV="1">
            <a:off x="6858137" y="1836077"/>
            <a:ext cx="17069" cy="509191"/>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AE52BAB-9D4A-49AB-A599-03713C542496}"/>
              </a:ext>
            </a:extLst>
          </p:cNvPr>
          <p:cNvCxnSpPr>
            <a:cxnSpLocks/>
          </p:cNvCxnSpPr>
          <p:nvPr/>
        </p:nvCxnSpPr>
        <p:spPr>
          <a:xfrm flipV="1">
            <a:off x="6866671" y="1930567"/>
            <a:ext cx="1881156" cy="1"/>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D77C5B04-A72A-4B3E-BC5E-0292D67EEDF7}"/>
              </a:ext>
            </a:extLst>
          </p:cNvPr>
          <p:cNvSpPr>
            <a:spLocks noGrp="1"/>
          </p:cNvSpPr>
          <p:nvPr>
            <p:ph type="sldNum" sz="quarter" idx="12"/>
          </p:nvPr>
        </p:nvSpPr>
        <p:spPr/>
        <p:txBody>
          <a:bodyPr/>
          <a:lstStyle/>
          <a:p>
            <a:fld id="{914CA522-1688-4E7E-A401-39BA881FF08A}" type="slidenum">
              <a:rPr lang="en-CA" smtClean="0"/>
              <a:t>30</a:t>
            </a:fld>
            <a:endParaRPr lang="en-CA"/>
          </a:p>
        </p:txBody>
      </p:sp>
    </p:spTree>
    <p:extLst>
      <p:ext uri="{BB962C8B-B14F-4D97-AF65-F5344CB8AC3E}">
        <p14:creationId xmlns:p14="http://schemas.microsoft.com/office/powerpoint/2010/main" val="166726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22" presetClass="entr" presetSubtype="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10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1000"/>
                                        <p:tgtEl>
                                          <p:spTgt spid="25"/>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down)">
                                      <p:cBhvr>
                                        <p:cTn id="51" dur="10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left)">
                                      <p:cBhvr>
                                        <p:cTn id="56" dur="10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7" grpId="0" animBg="1"/>
      <p:bldP spid="28" grpId="0" animBg="1"/>
      <p:bldP spid="34" grpId="0"/>
      <p:bldP spid="35" grpId="0"/>
      <p:bldP spid="17" grpId="0"/>
      <p:bldP spid="19" grpId="0"/>
      <p:bldP spid="10" grpId="0" animBg="1"/>
      <p:bldP spid="22" grpId="0" animBg="1"/>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36F5D42-F153-430B-8FC0-2548885A999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3597989" y="1303075"/>
            <a:ext cx="5631362" cy="4755108"/>
          </a:xfrm>
          <a:prstGeom prst="rect">
            <a:avLst/>
          </a:prstGeom>
          <a:noFill/>
        </p:spPr>
      </p:pic>
      <mc:AlternateContent xmlns:mc="http://schemas.openxmlformats.org/markup-compatibility/2006" xmlns:a14="http://schemas.microsoft.com/office/drawing/2010/main">
        <mc:Choice Requires="a14">
          <p:sp>
            <p:nvSpPr>
              <p:cNvPr id="2" name="Rectangle 1"/>
              <p:cNvSpPr/>
              <p:nvPr/>
            </p:nvSpPr>
            <p:spPr>
              <a:xfrm>
                <a:off x="379394" y="352273"/>
                <a:ext cx="8385211" cy="777457"/>
              </a:xfrm>
              <a:prstGeom prst="rect">
                <a:avLst/>
              </a:prstGeom>
            </p:spPr>
            <p:txBody>
              <a:bodyPr wrap="square">
                <a:spAutoFit/>
              </a:bodyPr>
              <a:lstStyle/>
              <a:p>
                <a:pPr>
                  <a:lnSpc>
                    <a:spcPct val="115000"/>
                  </a:lnSpc>
                </a:pPr>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Example #1: Rewrite the following equations in slope-intercept form and graph the equation. </a:t>
                </a:r>
                <a14:m>
                  <m:oMath xmlns:m="http://schemas.openxmlformats.org/officeDocument/2006/math">
                    <m:r>
                      <a:rPr lang="en-US" sz="2000" b="1" i="1">
                        <a:solidFill>
                          <a:srgbClr val="000000"/>
                        </a:solidFill>
                        <a:latin typeface="Cambria Math" panose="02040503050406030204" pitchFamily="18" charset="0"/>
                        <a:ea typeface="Times New Roman" panose="02020603050405020304" pitchFamily="18" charset="0"/>
                        <a:cs typeface="Arial" panose="020B0604020202020204" pitchFamily="34" charset="0"/>
                      </a:rPr>
                      <m:t>𝒚</m:t>
                    </m:r>
                    <m:r>
                      <a:rPr lang="en-US" sz="2000" b="1"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b="1" i="1">
                        <a:solidFill>
                          <a:srgbClr val="000000"/>
                        </a:solidFill>
                        <a:latin typeface="Cambria Math" panose="02040503050406030204" pitchFamily="18" charset="0"/>
                        <a:ea typeface="Times New Roman" panose="02020603050405020304" pitchFamily="18" charset="0"/>
                        <a:cs typeface="Arial" panose="020B0604020202020204" pitchFamily="34" charset="0"/>
                      </a:rPr>
                      <m:t>𝒎𝒙</m:t>
                    </m:r>
                    <m:r>
                      <a:rPr lang="en-US" sz="2000" b="1"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b="1" i="1">
                        <a:solidFill>
                          <a:srgbClr val="000000"/>
                        </a:solidFill>
                        <a:latin typeface="Cambria Math" panose="02040503050406030204" pitchFamily="18" charset="0"/>
                        <a:ea typeface="Times New Roman" panose="02020603050405020304" pitchFamily="18" charset="0"/>
                        <a:cs typeface="Arial" panose="020B0604020202020204" pitchFamily="34" charset="0"/>
                      </a:rPr>
                      <m:t>𝒃</m:t>
                    </m:r>
                  </m:oMath>
                </a14:m>
                <a:endParaRPr lang="en-CA" sz="2000" b="1" dirty="0">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79394" y="352273"/>
                <a:ext cx="8385211" cy="777457"/>
              </a:xfrm>
              <a:prstGeom prst="rect">
                <a:avLst/>
              </a:prstGeom>
              <a:blipFill>
                <a:blip r:embed="rId3"/>
                <a:stretch>
                  <a:fillRect l="-727" t="-3150" b="-12598"/>
                </a:stretch>
              </a:blipFill>
            </p:spPr>
            <p:txBody>
              <a:bodyPr/>
              <a:lstStyle/>
              <a:p>
                <a:r>
                  <a:rPr lang="en-CA">
                    <a:noFill/>
                  </a:rPr>
                  <a:t> </a:t>
                </a:r>
              </a:p>
            </p:txBody>
          </p:sp>
        </mc:Fallback>
      </mc:AlternateContent>
      <p:cxnSp>
        <p:nvCxnSpPr>
          <p:cNvPr id="12" name="Straight Arrow Connector 11"/>
          <p:cNvCxnSpPr>
            <a:cxnSpLocks/>
          </p:cNvCxnSpPr>
          <p:nvPr/>
        </p:nvCxnSpPr>
        <p:spPr>
          <a:xfrm flipV="1">
            <a:off x="5054707" y="3333607"/>
            <a:ext cx="0" cy="1718445"/>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3751415" y="4142451"/>
                <a:ext cx="891526"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𝑟𝑖𝑠𝑒</m:t>
                      </m:r>
                      <m:r>
                        <a:rPr lang="en-CA" b="0" i="1" smtClean="0">
                          <a:latin typeface="Cambria Math" panose="02040503050406030204" pitchFamily="18" charset="0"/>
                        </a:rPr>
                        <m:t>=5</m:t>
                      </m:r>
                    </m:oMath>
                  </m:oMathPara>
                </a14:m>
                <a:endParaRPr lang="en-CA" dirty="0"/>
              </a:p>
            </p:txBody>
          </p:sp>
        </mc:Choice>
        <mc:Fallback xmlns="">
          <p:sp>
            <p:nvSpPr>
              <p:cNvPr id="18" name="TextBox 17"/>
              <p:cNvSpPr txBox="1">
                <a:spLocks noRot="1" noChangeAspect="1" noMove="1" noResize="1" noEditPoints="1" noAdjustHandles="1" noChangeArrowheads="1" noChangeShapeType="1" noTextEdit="1"/>
              </p:cNvSpPr>
              <p:nvPr/>
            </p:nvSpPr>
            <p:spPr>
              <a:xfrm>
                <a:off x="3751415" y="4142451"/>
                <a:ext cx="891526" cy="276999"/>
              </a:xfrm>
              <a:prstGeom prst="rect">
                <a:avLst/>
              </a:prstGeom>
              <a:blipFill>
                <a:blip r:embed="rId4"/>
                <a:stretch>
                  <a:fillRect l="-6122" r="-5442" b="-888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981130" y="5084928"/>
                <a:ext cx="842667" cy="30777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(0, </m:t>
                      </m:r>
                      <m:r>
                        <a:rPr lang="en-US" sz="2000" b="0" i="1" smtClean="0">
                          <a:latin typeface="Cambria Math" panose="02040503050406030204" pitchFamily="18" charset="0"/>
                        </a:rPr>
                        <m:t>−</m:t>
                      </m:r>
                      <m:r>
                        <a:rPr lang="en-CA" sz="2000" b="0" i="1" smtClean="0">
                          <a:latin typeface="Cambria Math" panose="02040503050406030204" pitchFamily="18" charset="0"/>
                        </a:rPr>
                        <m:t>5</m:t>
                      </m:r>
                      <m:r>
                        <a:rPr lang="en-US" sz="2000" i="1">
                          <a:latin typeface="Cambria Math" panose="02040503050406030204" pitchFamily="18" charset="0"/>
                        </a:rPr>
                        <m:t>)</m:t>
                      </m:r>
                    </m:oMath>
                  </m:oMathPara>
                </a14:m>
                <a:endParaRPr lang="en-CA"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981130" y="5084928"/>
                <a:ext cx="842667" cy="307777"/>
              </a:xfrm>
              <a:prstGeom prst="rect">
                <a:avLst/>
              </a:prstGeom>
              <a:blipFill>
                <a:blip r:embed="rId5"/>
                <a:stretch>
                  <a:fillRect l="-10870" t="-1961" r="-10870" b="-33333"/>
                </a:stretch>
              </a:blipFill>
            </p:spPr>
            <p:txBody>
              <a:bodyPr/>
              <a:lstStyle/>
              <a:p>
                <a:r>
                  <a:rPr lang="en-CA">
                    <a:noFill/>
                  </a:rPr>
                  <a:t> </a:t>
                </a:r>
              </a:p>
            </p:txBody>
          </p:sp>
        </mc:Fallback>
      </mc:AlternateContent>
      <p:cxnSp>
        <p:nvCxnSpPr>
          <p:cNvPr id="25" name="Straight Arrow Connector 24"/>
          <p:cNvCxnSpPr>
            <a:cxnSpLocks/>
          </p:cNvCxnSpPr>
          <p:nvPr/>
        </p:nvCxnSpPr>
        <p:spPr>
          <a:xfrm flipV="1">
            <a:off x="5102912" y="3282483"/>
            <a:ext cx="1205864" cy="1"/>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5157577" y="2840613"/>
                <a:ext cx="861582"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𝑟𝑢𝑛</m:t>
                      </m:r>
                      <m:r>
                        <a:rPr lang="en-CA" b="0" i="1" smtClean="0">
                          <a:latin typeface="Cambria Math" panose="02040503050406030204" pitchFamily="18" charset="0"/>
                        </a:rPr>
                        <m:t>=3</m:t>
                      </m:r>
                    </m:oMath>
                  </m:oMathPara>
                </a14:m>
                <a:endParaRPr lang="en-CA" dirty="0"/>
              </a:p>
            </p:txBody>
          </p:sp>
        </mc:Choice>
        <mc:Fallback xmlns="">
          <p:sp>
            <p:nvSpPr>
              <p:cNvPr id="27" name="TextBox 26"/>
              <p:cNvSpPr txBox="1">
                <a:spLocks noRot="1" noChangeAspect="1" noMove="1" noResize="1" noEditPoints="1" noAdjustHandles="1" noChangeArrowheads="1" noChangeShapeType="1" noTextEdit="1"/>
              </p:cNvSpPr>
              <p:nvPr/>
            </p:nvSpPr>
            <p:spPr>
              <a:xfrm>
                <a:off x="5157577" y="2840613"/>
                <a:ext cx="861582" cy="276999"/>
              </a:xfrm>
              <a:prstGeom prst="rect">
                <a:avLst/>
              </a:prstGeom>
              <a:blipFill>
                <a:blip r:embed="rId6"/>
                <a:stretch>
                  <a:fillRect l="-3546" r="-6383" b="-6667"/>
                </a:stretch>
              </a:blipFill>
            </p:spPr>
            <p:txBody>
              <a:bodyPr/>
              <a:lstStyle/>
              <a:p>
                <a:r>
                  <a:rPr lang="en-CA">
                    <a:noFill/>
                  </a:rPr>
                  <a:t> </a:t>
                </a:r>
              </a:p>
            </p:txBody>
          </p:sp>
        </mc:Fallback>
      </mc:AlternateContent>
      <p:cxnSp>
        <p:nvCxnSpPr>
          <p:cNvPr id="30" name="Straight Arrow Connector 29"/>
          <p:cNvCxnSpPr>
            <a:cxnSpLocks/>
          </p:cNvCxnSpPr>
          <p:nvPr/>
        </p:nvCxnSpPr>
        <p:spPr>
          <a:xfrm flipV="1">
            <a:off x="4829552" y="1250331"/>
            <a:ext cx="2657098" cy="4326744"/>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36544" y="4473141"/>
                <a:ext cx="2716256" cy="8180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dirty="0" smtClean="0">
                          <a:solidFill>
                            <a:srgbClr val="FF0000"/>
                          </a:solidFill>
                          <a:latin typeface="Cambria Math" panose="02040503050406030204" pitchFamily="18" charset="0"/>
                        </a:rPr>
                        <m:t>𝑺𝒍𝒐𝒑𝒆</m:t>
                      </m:r>
                      <m:r>
                        <a:rPr lang="en-US" sz="2400" b="1" i="1" dirty="0" smtClean="0">
                          <a:solidFill>
                            <a:srgbClr val="FF0000"/>
                          </a:solidFill>
                          <a:latin typeface="Cambria Math" panose="02040503050406030204" pitchFamily="18" charset="0"/>
                        </a:rPr>
                        <m:t> = </m:t>
                      </m:r>
                      <m:r>
                        <a:rPr lang="en-US" sz="2400" b="1" i="1" dirty="0" smtClean="0">
                          <a:solidFill>
                            <a:srgbClr val="FF0000"/>
                          </a:solidFill>
                          <a:latin typeface="Cambria Math" panose="02040503050406030204" pitchFamily="18" charset="0"/>
                        </a:rPr>
                        <m:t>𝒎</m:t>
                      </m:r>
                      <m:r>
                        <a:rPr lang="en-US" sz="2400" b="1" i="1" dirty="0" smtClean="0">
                          <a:solidFill>
                            <a:srgbClr val="FF0000"/>
                          </a:solidFill>
                          <a:latin typeface="Cambria Math" panose="02040503050406030204" pitchFamily="18" charset="0"/>
                        </a:rPr>
                        <m:t> =</m:t>
                      </m:r>
                      <m:f>
                        <m:fPr>
                          <m:ctrlPr>
                            <a:rPr lang="en-US" sz="2400" b="1" i="1" dirty="0">
                              <a:solidFill>
                                <a:srgbClr val="FF0000"/>
                              </a:solidFill>
                              <a:latin typeface="Cambria Math" panose="02040503050406030204" pitchFamily="18" charset="0"/>
                            </a:rPr>
                          </m:ctrlPr>
                        </m:fPr>
                        <m:num>
                          <m:r>
                            <a:rPr lang="en-CA" sz="2400" b="1" i="1" dirty="0" smtClean="0">
                              <a:solidFill>
                                <a:srgbClr val="FF0000"/>
                              </a:solidFill>
                              <a:latin typeface="Cambria Math" panose="02040503050406030204" pitchFamily="18" charset="0"/>
                            </a:rPr>
                            <m:t>𝟓</m:t>
                          </m:r>
                        </m:num>
                        <m:den>
                          <m:r>
                            <a:rPr lang="en-CA" sz="2400" b="1" i="1" dirty="0" smtClean="0">
                              <a:solidFill>
                                <a:srgbClr val="FF0000"/>
                              </a:solidFill>
                              <a:latin typeface="Cambria Math" panose="02040503050406030204" pitchFamily="18" charset="0"/>
                            </a:rPr>
                            <m:t>𝟑</m:t>
                          </m:r>
                        </m:den>
                      </m:f>
                      <m:r>
                        <a:rPr lang="en-US" sz="2400" b="1" i="1" dirty="0">
                          <a:solidFill>
                            <a:srgbClr val="FF0000"/>
                          </a:solidFill>
                          <a:latin typeface="Cambria Math" panose="02040503050406030204" pitchFamily="18" charset="0"/>
                        </a:rPr>
                        <m:t> </m:t>
                      </m:r>
                    </m:oMath>
                  </m:oMathPara>
                </a14:m>
                <a:endParaRPr lang="en-CA" sz="2400" b="1" dirty="0">
                  <a:solidFill>
                    <a:srgbClr val="FF0000"/>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36544" y="4473141"/>
                <a:ext cx="2716256" cy="818044"/>
              </a:xfrm>
              <a:prstGeom prst="rect">
                <a:avLst/>
              </a:prstGeom>
              <a:blipFill>
                <a:blip r:embed="rId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0" y="3786850"/>
                <a:ext cx="372730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dirty="0" smtClean="0">
                          <a:solidFill>
                            <a:srgbClr val="FF0000"/>
                          </a:solidFill>
                          <a:latin typeface="Cambria Math" panose="02040503050406030204" pitchFamily="18" charset="0"/>
                        </a:rPr>
                        <m:t>𝒚</m:t>
                      </m:r>
                      <m:r>
                        <a:rPr lang="en-US" sz="2400" b="1" i="1" dirty="0" smtClean="0">
                          <a:solidFill>
                            <a:srgbClr val="FF0000"/>
                          </a:solidFill>
                          <a:latin typeface="Cambria Math" panose="02040503050406030204" pitchFamily="18" charset="0"/>
                        </a:rPr>
                        <m:t>−</m:t>
                      </m:r>
                      <m:r>
                        <a:rPr lang="en-US" sz="2400" b="1" i="1" dirty="0" smtClean="0">
                          <a:solidFill>
                            <a:srgbClr val="FF0000"/>
                          </a:solidFill>
                          <a:latin typeface="Cambria Math" panose="02040503050406030204" pitchFamily="18" charset="0"/>
                        </a:rPr>
                        <m:t>𝒊𝒏𝒕𝒆𝒓𝒄𝒆𝒑𝒕</m:t>
                      </m:r>
                      <m:r>
                        <a:rPr lang="en-US" sz="2400" b="1" i="1" dirty="0" smtClean="0">
                          <a:solidFill>
                            <a:srgbClr val="FF0000"/>
                          </a:solidFill>
                          <a:latin typeface="Cambria Math" panose="02040503050406030204" pitchFamily="18" charset="0"/>
                        </a:rPr>
                        <m:t> =(</m:t>
                      </m:r>
                      <m:r>
                        <a:rPr lang="en-US" sz="2400" b="1" i="1" dirty="0" smtClean="0">
                          <a:solidFill>
                            <a:srgbClr val="FF0000"/>
                          </a:solidFill>
                          <a:latin typeface="Cambria Math" panose="02040503050406030204" pitchFamily="18" charset="0"/>
                        </a:rPr>
                        <m:t>𝟎</m:t>
                      </m:r>
                      <m:r>
                        <a:rPr lang="en-US" sz="2400" b="1" i="1" dirty="0" smtClean="0">
                          <a:solidFill>
                            <a:srgbClr val="FF0000"/>
                          </a:solidFill>
                          <a:latin typeface="Cambria Math" panose="02040503050406030204" pitchFamily="18" charset="0"/>
                        </a:rPr>
                        <m:t>,− </m:t>
                      </m:r>
                      <m:r>
                        <a:rPr lang="en-CA" sz="2400" b="1" i="1" dirty="0" smtClean="0">
                          <a:solidFill>
                            <a:srgbClr val="FF0000"/>
                          </a:solidFill>
                          <a:latin typeface="Cambria Math" panose="02040503050406030204" pitchFamily="18" charset="0"/>
                        </a:rPr>
                        <m:t>𝟓</m:t>
                      </m:r>
                      <m:r>
                        <a:rPr lang="en-US" sz="2400" b="1" i="1" dirty="0">
                          <a:solidFill>
                            <a:srgbClr val="FF0000"/>
                          </a:solidFill>
                          <a:latin typeface="Cambria Math" panose="02040503050406030204" pitchFamily="18" charset="0"/>
                        </a:rPr>
                        <m:t>)</m:t>
                      </m:r>
                    </m:oMath>
                  </m:oMathPara>
                </a14:m>
                <a:endParaRPr lang="en-CA" sz="2400" b="1" dirty="0">
                  <a:solidFill>
                    <a:srgbClr val="FF0000"/>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0" y="3786850"/>
                <a:ext cx="3727302" cy="461665"/>
              </a:xfrm>
              <a:prstGeom prst="rect">
                <a:avLst/>
              </a:prstGeom>
              <a:blipFill>
                <a:blip r:embed="rId8"/>
                <a:stretch>
                  <a:fillRect b="-1710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5E63C76B-FA43-40CA-B4CA-B310D144FA14}"/>
                  </a:ext>
                </a:extLst>
              </p:cNvPr>
              <p:cNvSpPr/>
              <p:nvPr/>
            </p:nvSpPr>
            <p:spPr>
              <a:xfrm>
                <a:off x="379394" y="1192857"/>
                <a:ext cx="219592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i="1" smtClean="0">
                          <a:latin typeface="Cambria Math" panose="02040503050406030204" pitchFamily="18" charset="0"/>
                        </a:rPr>
                        <m:t>5</m:t>
                      </m:r>
                      <m:r>
                        <a:rPr lang="en-CA" sz="2000" b="0" i="1" smtClean="0">
                          <a:latin typeface="Cambria Math" panose="02040503050406030204" pitchFamily="18" charset="0"/>
                        </a:rPr>
                        <m:t>𝑥</m:t>
                      </m:r>
                      <m:r>
                        <a:rPr lang="en-CA" sz="2000" b="0" i="0" smtClean="0">
                          <a:latin typeface="Cambria Math" panose="02040503050406030204" pitchFamily="18" charset="0"/>
                        </a:rPr>
                        <m:t>−3</m:t>
                      </m:r>
                      <m:r>
                        <a:rPr lang="en-CA" sz="2000" i="1">
                          <a:latin typeface="Cambria Math" panose="02040503050406030204" pitchFamily="18" charset="0"/>
                        </a:rPr>
                        <m:t>𝑦</m:t>
                      </m:r>
                      <m:r>
                        <a:rPr lang="en-US" sz="2000" b="0" i="0" smtClean="0">
                          <a:latin typeface="Cambria Math" panose="02040503050406030204" pitchFamily="18" charset="0"/>
                        </a:rPr>
                        <m:t>−</m:t>
                      </m:r>
                      <m:r>
                        <a:rPr lang="en-CA" sz="2000" b="0" i="0" smtClean="0">
                          <a:latin typeface="Cambria Math" panose="02040503050406030204" pitchFamily="18" charset="0"/>
                        </a:rPr>
                        <m:t>15</m:t>
                      </m:r>
                      <m:r>
                        <a:rPr lang="en-CA" sz="2000">
                          <a:latin typeface="Cambria Math" panose="02040503050406030204" pitchFamily="18" charset="0"/>
                        </a:rPr>
                        <m:t>=0</m:t>
                      </m:r>
                    </m:oMath>
                  </m:oMathPara>
                </a14:m>
                <a:endParaRPr lang="en-CA" sz="2000" dirty="0"/>
              </a:p>
            </p:txBody>
          </p:sp>
        </mc:Choice>
        <mc:Fallback xmlns="">
          <p:sp>
            <p:nvSpPr>
              <p:cNvPr id="16" name="Rectangle 15">
                <a:extLst>
                  <a:ext uri="{FF2B5EF4-FFF2-40B4-BE49-F238E27FC236}">
                    <a16:creationId xmlns:a16="http://schemas.microsoft.com/office/drawing/2014/main" id="{5E63C76B-FA43-40CA-B4CA-B310D144FA14}"/>
                  </a:ext>
                </a:extLst>
              </p:cNvPr>
              <p:cNvSpPr>
                <a:spLocks noRot="1" noChangeAspect="1" noMove="1" noResize="1" noEditPoints="1" noAdjustHandles="1" noChangeArrowheads="1" noChangeShapeType="1" noTextEdit="1"/>
              </p:cNvSpPr>
              <p:nvPr/>
            </p:nvSpPr>
            <p:spPr>
              <a:xfrm>
                <a:off x="379394" y="1192857"/>
                <a:ext cx="2195922" cy="400110"/>
              </a:xfrm>
              <a:prstGeom prst="rect">
                <a:avLst/>
              </a:prstGeom>
              <a:blipFill>
                <a:blip r:embed="rId9"/>
                <a:stretch>
                  <a:fillRect b="-769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69D47DA5-5A6A-4EE7-850B-C2FABB19591F}"/>
                  </a:ext>
                </a:extLst>
              </p:cNvPr>
              <p:cNvSpPr/>
              <p:nvPr/>
            </p:nvSpPr>
            <p:spPr>
              <a:xfrm>
                <a:off x="567586" y="1564039"/>
                <a:ext cx="218521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b="1" i="1" smtClean="0">
                          <a:latin typeface="Cambria Math" panose="02040503050406030204" pitchFamily="18" charset="0"/>
                        </a:rPr>
                        <m:t>−</m:t>
                      </m:r>
                      <m:r>
                        <a:rPr lang="en-CA" sz="2000" b="1" i="1" smtClean="0">
                          <a:latin typeface="Cambria Math" panose="02040503050406030204" pitchFamily="18" charset="0"/>
                        </a:rPr>
                        <m:t>𝟑</m:t>
                      </m:r>
                      <m:r>
                        <a:rPr lang="en-CA" sz="2000" b="1" i="1">
                          <a:latin typeface="Cambria Math" panose="02040503050406030204" pitchFamily="18" charset="0"/>
                        </a:rPr>
                        <m:t>𝒚</m:t>
                      </m:r>
                      <m:r>
                        <a:rPr lang="en-CA" sz="2000" b="1">
                          <a:latin typeface="Cambria Math" panose="02040503050406030204" pitchFamily="18" charset="0"/>
                        </a:rPr>
                        <m:t>=</m:t>
                      </m:r>
                      <m:r>
                        <a:rPr lang="en-US" sz="2000" b="1">
                          <a:latin typeface="Cambria Math" panose="02040503050406030204" pitchFamily="18" charset="0"/>
                        </a:rPr>
                        <m:t>−</m:t>
                      </m:r>
                      <m:r>
                        <a:rPr lang="en-CA" sz="2000" b="1" i="0" smtClean="0">
                          <a:latin typeface="Cambria Math" panose="02040503050406030204" pitchFamily="18" charset="0"/>
                        </a:rPr>
                        <m:t>𝟓</m:t>
                      </m:r>
                      <m:r>
                        <a:rPr lang="en-US" sz="2000" b="1" i="1">
                          <a:latin typeface="Cambria Math" panose="02040503050406030204" pitchFamily="18" charset="0"/>
                        </a:rPr>
                        <m:t>𝒙</m:t>
                      </m:r>
                      <m:r>
                        <a:rPr lang="en-US" sz="2000" b="1" i="0" smtClean="0">
                          <a:latin typeface="Cambria Math" panose="02040503050406030204" pitchFamily="18" charset="0"/>
                        </a:rPr>
                        <m:t>+</m:t>
                      </m:r>
                      <m:r>
                        <a:rPr lang="en-CA" sz="2000" b="1" i="0" smtClean="0">
                          <a:latin typeface="Cambria Math" panose="02040503050406030204" pitchFamily="18" charset="0"/>
                        </a:rPr>
                        <m:t>𝟏𝟓</m:t>
                      </m:r>
                    </m:oMath>
                  </m:oMathPara>
                </a14:m>
                <a:endParaRPr lang="en-CA" sz="2000" b="1" dirty="0"/>
              </a:p>
            </p:txBody>
          </p:sp>
        </mc:Choice>
        <mc:Fallback xmlns="">
          <p:sp>
            <p:nvSpPr>
              <p:cNvPr id="17" name="Rectangle 16">
                <a:extLst>
                  <a:ext uri="{FF2B5EF4-FFF2-40B4-BE49-F238E27FC236}">
                    <a16:creationId xmlns:a16="http://schemas.microsoft.com/office/drawing/2014/main" id="{69D47DA5-5A6A-4EE7-850B-C2FABB19591F}"/>
                  </a:ext>
                </a:extLst>
              </p:cNvPr>
              <p:cNvSpPr>
                <a:spLocks noRot="1" noChangeAspect="1" noMove="1" noResize="1" noEditPoints="1" noAdjustHandles="1" noChangeArrowheads="1" noChangeShapeType="1" noTextEdit="1"/>
              </p:cNvSpPr>
              <p:nvPr/>
            </p:nvSpPr>
            <p:spPr>
              <a:xfrm>
                <a:off x="567586" y="1564039"/>
                <a:ext cx="2185214" cy="400110"/>
              </a:xfrm>
              <a:prstGeom prst="rect">
                <a:avLst/>
              </a:prstGeom>
              <a:blipFill>
                <a:blip r:embed="rId10"/>
                <a:stretch>
                  <a:fillRect b="-923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B868D286-BC98-42F8-8249-CF3F307B851D}"/>
                  </a:ext>
                </a:extLst>
              </p:cNvPr>
              <p:cNvSpPr/>
              <p:nvPr/>
            </p:nvSpPr>
            <p:spPr>
              <a:xfrm>
                <a:off x="880111" y="2140621"/>
                <a:ext cx="1920206" cy="676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b="1" i="1" smtClean="0">
                          <a:latin typeface="Cambria Math" panose="02040503050406030204" pitchFamily="18" charset="0"/>
                        </a:rPr>
                        <m:t>𝒚</m:t>
                      </m:r>
                      <m:r>
                        <a:rPr lang="en-CA" sz="2000" b="1">
                          <a:latin typeface="Cambria Math" panose="02040503050406030204" pitchFamily="18" charset="0"/>
                        </a:rPr>
                        <m:t>=</m:t>
                      </m:r>
                      <m:f>
                        <m:fPr>
                          <m:ctrlPr>
                            <a:rPr lang="en-CA" sz="2000" b="1" i="1">
                              <a:latin typeface="Cambria Math" panose="02040503050406030204" pitchFamily="18" charset="0"/>
                            </a:rPr>
                          </m:ctrlPr>
                        </m:fPr>
                        <m:num>
                          <m:r>
                            <a:rPr lang="en-US" sz="2000" b="1" i="1">
                              <a:latin typeface="Cambria Math" panose="02040503050406030204" pitchFamily="18" charset="0"/>
                            </a:rPr>
                            <m:t>−</m:t>
                          </m:r>
                          <m:r>
                            <a:rPr lang="en-CA" sz="2000" b="1" i="1" smtClean="0">
                              <a:latin typeface="Cambria Math" panose="02040503050406030204" pitchFamily="18" charset="0"/>
                            </a:rPr>
                            <m:t>𝟓</m:t>
                          </m:r>
                        </m:num>
                        <m:den>
                          <m:r>
                            <a:rPr lang="en-CA" sz="2000" b="1" i="1" smtClean="0">
                              <a:latin typeface="Cambria Math" panose="02040503050406030204" pitchFamily="18" charset="0"/>
                            </a:rPr>
                            <m:t>−</m:t>
                          </m:r>
                          <m:r>
                            <a:rPr lang="en-CA" sz="2000" b="1" i="1" smtClean="0">
                              <a:latin typeface="Cambria Math" panose="02040503050406030204" pitchFamily="18" charset="0"/>
                            </a:rPr>
                            <m:t>𝟑</m:t>
                          </m:r>
                        </m:den>
                      </m:f>
                      <m:r>
                        <a:rPr lang="en-US" sz="2000" b="1" i="1">
                          <a:latin typeface="Cambria Math" panose="02040503050406030204" pitchFamily="18" charset="0"/>
                        </a:rPr>
                        <m:t>𝒙</m:t>
                      </m:r>
                      <m:r>
                        <a:rPr lang="en-US" sz="2000" b="1" i="1" smtClean="0">
                          <a:latin typeface="Cambria Math" panose="02040503050406030204" pitchFamily="18" charset="0"/>
                        </a:rPr>
                        <m:t>+</m:t>
                      </m:r>
                      <m:f>
                        <m:fPr>
                          <m:ctrlPr>
                            <a:rPr lang="en-CA" sz="2000" b="1" i="1" smtClean="0">
                              <a:latin typeface="Cambria Math" panose="02040503050406030204" pitchFamily="18" charset="0"/>
                            </a:rPr>
                          </m:ctrlPr>
                        </m:fPr>
                        <m:num>
                          <m:r>
                            <a:rPr lang="en-CA" sz="2000" b="1" i="1" smtClean="0">
                              <a:latin typeface="Cambria Math" panose="02040503050406030204" pitchFamily="18" charset="0"/>
                            </a:rPr>
                            <m:t>𝟏𝟓</m:t>
                          </m:r>
                        </m:num>
                        <m:den>
                          <m:r>
                            <a:rPr lang="en-CA" sz="2000" b="1" i="1" smtClean="0">
                              <a:latin typeface="Cambria Math" panose="02040503050406030204" pitchFamily="18" charset="0"/>
                            </a:rPr>
                            <m:t>−</m:t>
                          </m:r>
                          <m:r>
                            <a:rPr lang="en-CA" sz="2000" b="1" i="1" smtClean="0">
                              <a:latin typeface="Cambria Math" panose="02040503050406030204" pitchFamily="18" charset="0"/>
                            </a:rPr>
                            <m:t>𝟑</m:t>
                          </m:r>
                        </m:den>
                      </m:f>
                    </m:oMath>
                  </m:oMathPara>
                </a14:m>
                <a:endParaRPr lang="en-CA" sz="2000" b="1" dirty="0"/>
              </a:p>
            </p:txBody>
          </p:sp>
        </mc:Choice>
        <mc:Fallback xmlns="">
          <p:sp>
            <p:nvSpPr>
              <p:cNvPr id="19" name="Rectangle 18">
                <a:extLst>
                  <a:ext uri="{FF2B5EF4-FFF2-40B4-BE49-F238E27FC236}">
                    <a16:creationId xmlns:a16="http://schemas.microsoft.com/office/drawing/2014/main" id="{B868D286-BC98-42F8-8249-CF3F307B851D}"/>
                  </a:ext>
                </a:extLst>
              </p:cNvPr>
              <p:cNvSpPr>
                <a:spLocks noRot="1" noChangeAspect="1" noMove="1" noResize="1" noEditPoints="1" noAdjustHandles="1" noChangeArrowheads="1" noChangeShapeType="1" noTextEdit="1"/>
              </p:cNvSpPr>
              <p:nvPr/>
            </p:nvSpPr>
            <p:spPr>
              <a:xfrm>
                <a:off x="880111" y="2140621"/>
                <a:ext cx="1920206" cy="676852"/>
              </a:xfrm>
              <a:prstGeom prst="rect">
                <a:avLst/>
              </a:prstGeom>
              <a:blipFill>
                <a:blip r:embed="rId11"/>
                <a:stretch>
                  <a:fillRect/>
                </a:stretch>
              </a:blipFill>
            </p:spPr>
            <p:txBody>
              <a:bodyPr/>
              <a:lstStyle/>
              <a:p>
                <a:r>
                  <a:rPr lang="en-CA">
                    <a:noFill/>
                  </a:rPr>
                  <a:t> </a:t>
                </a:r>
              </a:p>
            </p:txBody>
          </p:sp>
        </mc:Fallback>
      </mc:AlternateContent>
      <p:sp>
        <p:nvSpPr>
          <p:cNvPr id="10" name="Oval 9"/>
          <p:cNvSpPr>
            <a:spLocks noChangeAspect="1"/>
          </p:cNvSpPr>
          <p:nvPr/>
        </p:nvSpPr>
        <p:spPr>
          <a:xfrm>
            <a:off x="4951837" y="5085445"/>
            <a:ext cx="205740" cy="2057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22" name="Oval 21">
            <a:extLst>
              <a:ext uri="{FF2B5EF4-FFF2-40B4-BE49-F238E27FC236}">
                <a16:creationId xmlns:a16="http://schemas.microsoft.com/office/drawing/2014/main" id="{3D1912E1-B147-41D4-905C-1E57807FFF4A}"/>
              </a:ext>
            </a:extLst>
          </p:cNvPr>
          <p:cNvSpPr>
            <a:spLocks noChangeAspect="1"/>
          </p:cNvSpPr>
          <p:nvPr/>
        </p:nvSpPr>
        <p:spPr>
          <a:xfrm>
            <a:off x="6104680" y="3230737"/>
            <a:ext cx="205740" cy="2057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865D25FC-FF8A-4183-A66D-B57DBC51D43D}"/>
                  </a:ext>
                </a:extLst>
              </p:cNvPr>
              <p:cNvSpPr/>
              <p:nvPr/>
            </p:nvSpPr>
            <p:spPr>
              <a:xfrm>
                <a:off x="960254" y="2995709"/>
                <a:ext cx="1535485" cy="676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b="1" i="1" smtClean="0">
                          <a:latin typeface="Cambria Math" panose="02040503050406030204" pitchFamily="18" charset="0"/>
                        </a:rPr>
                        <m:t>𝒚</m:t>
                      </m:r>
                      <m:r>
                        <a:rPr lang="en-CA" sz="2000" b="1">
                          <a:latin typeface="Cambria Math" panose="02040503050406030204" pitchFamily="18" charset="0"/>
                        </a:rPr>
                        <m:t>=</m:t>
                      </m:r>
                      <m:f>
                        <m:fPr>
                          <m:ctrlPr>
                            <a:rPr lang="en-CA" sz="2000" b="1" i="1">
                              <a:latin typeface="Cambria Math" panose="02040503050406030204" pitchFamily="18" charset="0"/>
                            </a:rPr>
                          </m:ctrlPr>
                        </m:fPr>
                        <m:num>
                          <m:r>
                            <a:rPr lang="en-CA" sz="2000" b="1" i="1" smtClean="0">
                              <a:latin typeface="Cambria Math" panose="02040503050406030204" pitchFamily="18" charset="0"/>
                            </a:rPr>
                            <m:t>𝟓</m:t>
                          </m:r>
                        </m:num>
                        <m:den>
                          <m:r>
                            <a:rPr lang="en-CA" sz="2000" b="1" i="1" smtClean="0">
                              <a:latin typeface="Cambria Math" panose="02040503050406030204" pitchFamily="18" charset="0"/>
                            </a:rPr>
                            <m:t>𝟑</m:t>
                          </m:r>
                        </m:den>
                      </m:f>
                      <m:r>
                        <a:rPr lang="en-US" sz="2000" b="1" i="1">
                          <a:latin typeface="Cambria Math" panose="02040503050406030204" pitchFamily="18" charset="0"/>
                        </a:rPr>
                        <m:t>𝒙</m:t>
                      </m:r>
                      <m:r>
                        <a:rPr lang="en-US" sz="2000" b="1" i="1" smtClean="0">
                          <a:latin typeface="Cambria Math" panose="02040503050406030204" pitchFamily="18" charset="0"/>
                        </a:rPr>
                        <m:t>−</m:t>
                      </m:r>
                      <m:r>
                        <a:rPr lang="en-CA" sz="2000" b="1" i="1" smtClean="0">
                          <a:latin typeface="Cambria Math" panose="02040503050406030204" pitchFamily="18" charset="0"/>
                        </a:rPr>
                        <m:t>𝟓</m:t>
                      </m:r>
                    </m:oMath>
                  </m:oMathPara>
                </a14:m>
                <a:endParaRPr lang="en-CA" sz="2000" b="1" dirty="0"/>
              </a:p>
            </p:txBody>
          </p:sp>
        </mc:Choice>
        <mc:Fallback xmlns="">
          <p:sp>
            <p:nvSpPr>
              <p:cNvPr id="23" name="Rectangle 22">
                <a:extLst>
                  <a:ext uri="{FF2B5EF4-FFF2-40B4-BE49-F238E27FC236}">
                    <a16:creationId xmlns:a16="http://schemas.microsoft.com/office/drawing/2014/main" id="{865D25FC-FF8A-4183-A66D-B57DBC51D43D}"/>
                  </a:ext>
                </a:extLst>
              </p:cNvPr>
              <p:cNvSpPr>
                <a:spLocks noRot="1" noChangeAspect="1" noMove="1" noResize="1" noEditPoints="1" noAdjustHandles="1" noChangeArrowheads="1" noChangeShapeType="1" noTextEdit="1"/>
              </p:cNvSpPr>
              <p:nvPr/>
            </p:nvSpPr>
            <p:spPr>
              <a:xfrm>
                <a:off x="960254" y="2995709"/>
                <a:ext cx="1535485" cy="676852"/>
              </a:xfrm>
              <a:prstGeom prst="rect">
                <a:avLst/>
              </a:prstGeom>
              <a:blipFill>
                <a:blip r:embed="rId12"/>
                <a:stretch>
                  <a:fillRect/>
                </a:stretch>
              </a:blipFill>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01D8C1A1-8431-4D39-80B3-54866FDCBEDA}"/>
              </a:ext>
            </a:extLst>
          </p:cNvPr>
          <p:cNvSpPr>
            <a:spLocks noGrp="1"/>
          </p:cNvSpPr>
          <p:nvPr>
            <p:ph type="sldNum" sz="quarter" idx="12"/>
          </p:nvPr>
        </p:nvSpPr>
        <p:spPr/>
        <p:txBody>
          <a:bodyPr/>
          <a:lstStyle/>
          <a:p>
            <a:fld id="{914CA522-1688-4E7E-A401-39BA881FF08A}" type="slidenum">
              <a:rPr lang="en-CA" smtClean="0"/>
              <a:t>31</a:t>
            </a:fld>
            <a:endParaRPr lang="en-CA"/>
          </a:p>
        </p:txBody>
      </p:sp>
      <p:cxnSp>
        <p:nvCxnSpPr>
          <p:cNvPr id="24" name="Straight Arrow Connector 23"/>
          <p:cNvCxnSpPr>
            <a:cxnSpLocks/>
          </p:cNvCxnSpPr>
          <p:nvPr/>
        </p:nvCxnSpPr>
        <p:spPr>
          <a:xfrm flipV="1">
            <a:off x="6178980" y="1564039"/>
            <a:ext cx="0" cy="1718445"/>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p:cNvCxnSpPr>
          <p:nvPr/>
        </p:nvCxnSpPr>
        <p:spPr>
          <a:xfrm flipV="1">
            <a:off x="6173305" y="1581770"/>
            <a:ext cx="1205864" cy="1"/>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3D1912E1-B147-41D4-905C-1E57807FFF4A}"/>
              </a:ext>
            </a:extLst>
          </p:cNvPr>
          <p:cNvSpPr>
            <a:spLocks noChangeAspect="1"/>
          </p:cNvSpPr>
          <p:nvPr/>
        </p:nvSpPr>
        <p:spPr>
          <a:xfrm>
            <a:off x="7173429" y="1461169"/>
            <a:ext cx="205740" cy="2057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Tree>
    <p:extLst>
      <p:ext uri="{BB962C8B-B14F-4D97-AF65-F5344CB8AC3E}">
        <p14:creationId xmlns:p14="http://schemas.microsoft.com/office/powerpoint/2010/main" val="168246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2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10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1000"/>
                                        <p:tgtEl>
                                          <p:spTgt spid="25"/>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22" presetClass="entr" presetSubtype="4"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10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left)">
                                      <p:cBhvr>
                                        <p:cTn id="54" dur="10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down)">
                                      <p:cBhvr>
                                        <p:cTn id="63"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7" grpId="0" animBg="1"/>
      <p:bldP spid="34" grpId="0"/>
      <p:bldP spid="35" grpId="0"/>
      <p:bldP spid="17" grpId="0"/>
      <p:bldP spid="19" grpId="0"/>
      <p:bldP spid="10" grpId="0" animBg="1"/>
      <p:bldP spid="22" grpId="0" animBg="1"/>
      <p:bldP spid="23" grpId="0"/>
      <p:bldP spid="2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019661-A0D7-4BCB-BA91-B3483033A771}"/>
              </a:ext>
            </a:extLst>
          </p:cNvPr>
          <p:cNvSpPr/>
          <p:nvPr/>
        </p:nvSpPr>
        <p:spPr>
          <a:xfrm>
            <a:off x="609600" y="285624"/>
            <a:ext cx="8244840" cy="423514"/>
          </a:xfrm>
          <a:prstGeom prst="rect">
            <a:avLst/>
          </a:prstGeom>
        </p:spPr>
        <p:txBody>
          <a:bodyPr wrap="square">
            <a:spAutoFit/>
          </a:bodyPr>
          <a:lstStyle/>
          <a:p>
            <a:pPr>
              <a:lnSpc>
                <a:spcPct val="115000"/>
              </a:lnSpc>
              <a:spcAft>
                <a:spcPts val="0"/>
              </a:spcAft>
            </a:pPr>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You can also convert complex equations to general form:</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139D0DC-787C-4F49-A69A-3F0137D842C2}"/>
                  </a:ext>
                </a:extLst>
              </p:cNvPr>
              <p:cNvSpPr/>
              <p:nvPr/>
            </p:nvSpPr>
            <p:spPr>
              <a:xfrm>
                <a:off x="829749" y="851842"/>
                <a:ext cx="2832507" cy="7861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400" i="1">
                          <a:latin typeface="Cambria Math" panose="02040503050406030204" pitchFamily="18" charset="0"/>
                        </a:rPr>
                        <m:t>𝑦</m:t>
                      </m:r>
                      <m:r>
                        <a:rPr lang="en-CA" sz="2400" i="0">
                          <a:latin typeface="Cambria Math" panose="02040503050406030204" pitchFamily="18" charset="0"/>
                        </a:rPr>
                        <m:t>−2=−</m:t>
                      </m:r>
                      <m:f>
                        <m:fPr>
                          <m:ctrlPr>
                            <a:rPr lang="en-CA" sz="2400" i="1">
                              <a:latin typeface="Cambria Math" panose="02040503050406030204" pitchFamily="18" charset="0"/>
                            </a:rPr>
                          </m:ctrlPr>
                        </m:fPr>
                        <m:num>
                          <m:r>
                            <a:rPr lang="en-CA" sz="2400" i="0">
                              <a:latin typeface="Cambria Math" panose="02040503050406030204" pitchFamily="18" charset="0"/>
                            </a:rPr>
                            <m:t>2</m:t>
                          </m:r>
                        </m:num>
                        <m:den>
                          <m:r>
                            <a:rPr lang="en-CA" sz="2400" i="0">
                              <a:latin typeface="Cambria Math" panose="02040503050406030204" pitchFamily="18" charset="0"/>
                            </a:rPr>
                            <m:t>5</m:t>
                          </m:r>
                        </m:den>
                      </m:f>
                      <m:d>
                        <m:dPr>
                          <m:ctrlPr>
                            <a:rPr lang="en-CA" sz="2400" i="1">
                              <a:latin typeface="Cambria Math" panose="02040503050406030204" pitchFamily="18" charset="0"/>
                            </a:rPr>
                          </m:ctrlPr>
                        </m:dPr>
                        <m:e>
                          <m:r>
                            <a:rPr lang="en-CA" sz="2400" i="1">
                              <a:latin typeface="Cambria Math" panose="02040503050406030204" pitchFamily="18" charset="0"/>
                            </a:rPr>
                            <m:t>𝑥</m:t>
                          </m:r>
                          <m:r>
                            <a:rPr lang="en-CA" sz="2400" i="0">
                              <a:latin typeface="Cambria Math" panose="02040503050406030204" pitchFamily="18" charset="0"/>
                            </a:rPr>
                            <m:t>+4</m:t>
                          </m:r>
                        </m:e>
                      </m:d>
                    </m:oMath>
                  </m:oMathPara>
                </a14:m>
                <a:endParaRPr lang="en-CA" sz="2400" dirty="0"/>
              </a:p>
            </p:txBody>
          </p:sp>
        </mc:Choice>
        <mc:Fallback xmlns="">
          <p:sp>
            <p:nvSpPr>
              <p:cNvPr id="3" name="Rectangle 2">
                <a:extLst>
                  <a:ext uri="{FF2B5EF4-FFF2-40B4-BE49-F238E27FC236}">
                    <a16:creationId xmlns:a16="http://schemas.microsoft.com/office/drawing/2014/main" id="{3139D0DC-787C-4F49-A69A-3F0137D842C2}"/>
                  </a:ext>
                </a:extLst>
              </p:cNvPr>
              <p:cNvSpPr>
                <a:spLocks noRot="1" noChangeAspect="1" noMove="1" noResize="1" noEditPoints="1" noAdjustHandles="1" noChangeArrowheads="1" noChangeShapeType="1" noTextEdit="1"/>
              </p:cNvSpPr>
              <p:nvPr/>
            </p:nvSpPr>
            <p:spPr>
              <a:xfrm>
                <a:off x="829749" y="851842"/>
                <a:ext cx="2832507" cy="786177"/>
              </a:xfrm>
              <a:prstGeom prst="rect">
                <a:avLst/>
              </a:prstGeom>
              <a:blipFill>
                <a:blip r:embed="rId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ECBE584-0943-47E6-99E9-43E5CA16AF10}"/>
                  </a:ext>
                </a:extLst>
              </p:cNvPr>
              <p:cNvSpPr txBox="1"/>
              <p:nvPr/>
            </p:nvSpPr>
            <p:spPr>
              <a:xfrm>
                <a:off x="5725391" y="2109477"/>
                <a:ext cx="2263825" cy="5844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1" i="1">
                          <a:solidFill>
                            <a:srgbClr val="FF0000"/>
                          </a:solidFill>
                          <a:latin typeface="Cambria Math" panose="02040503050406030204" pitchFamily="18" charset="0"/>
                          <a:ea typeface="Cambria Math" panose="02040503050406030204" pitchFamily="18" charset="0"/>
                        </a:rPr>
                        <m:t>−</m:t>
                      </m:r>
                      <m:f>
                        <m:fPr>
                          <m:ctrlPr>
                            <a:rPr lang="en-CA" sz="2000" b="1" i="1">
                              <a:solidFill>
                                <a:srgbClr val="FF0000"/>
                              </a:solidFill>
                              <a:latin typeface="Cambria Math" panose="02040503050406030204" pitchFamily="18" charset="0"/>
                              <a:ea typeface="Cambria Math" panose="02040503050406030204" pitchFamily="18" charset="0"/>
                            </a:rPr>
                          </m:ctrlPr>
                        </m:fPr>
                        <m:num>
                          <m:r>
                            <a:rPr lang="en-CA" sz="2000" b="1" i="1">
                              <a:solidFill>
                                <a:srgbClr val="FF0000"/>
                              </a:solidFill>
                              <a:latin typeface="Cambria Math" panose="02040503050406030204" pitchFamily="18" charset="0"/>
                              <a:ea typeface="Cambria Math" panose="02040503050406030204" pitchFamily="18" charset="0"/>
                            </a:rPr>
                            <m:t>𝟓</m:t>
                          </m:r>
                        </m:num>
                        <m:den>
                          <m:r>
                            <a:rPr lang="en-CA" sz="2000" b="1" i="1">
                              <a:solidFill>
                                <a:srgbClr val="FF0000"/>
                              </a:solidFill>
                              <a:latin typeface="Cambria Math" panose="02040503050406030204" pitchFamily="18" charset="0"/>
                              <a:ea typeface="Cambria Math" panose="02040503050406030204" pitchFamily="18" charset="0"/>
                            </a:rPr>
                            <m:t>𝟏</m:t>
                          </m:r>
                        </m:den>
                      </m:f>
                      <m:r>
                        <a:rPr lang="en-CA" sz="2000" b="1" i="1">
                          <a:solidFill>
                            <a:srgbClr val="FF0000"/>
                          </a:solidFill>
                          <a:latin typeface="Cambria Math" panose="02040503050406030204" pitchFamily="18" charset="0"/>
                          <a:ea typeface="Cambria Math" panose="02040503050406030204" pitchFamily="18" charset="0"/>
                        </a:rPr>
                        <m:t>×</m:t>
                      </m:r>
                      <m:r>
                        <a:rPr lang="en-CA" sz="2000" b="1" i="1" smtClean="0">
                          <a:solidFill>
                            <a:srgbClr val="FF0000"/>
                          </a:solidFill>
                          <a:latin typeface="Cambria Math" panose="02040503050406030204" pitchFamily="18" charset="0"/>
                        </a:rPr>
                        <m:t>−</m:t>
                      </m:r>
                      <m:f>
                        <m:fPr>
                          <m:ctrlPr>
                            <a:rPr lang="en-CA" sz="2000" b="1" i="1" smtClean="0">
                              <a:solidFill>
                                <a:srgbClr val="FF0000"/>
                              </a:solidFill>
                              <a:latin typeface="Cambria Math" panose="02040503050406030204" pitchFamily="18" charset="0"/>
                            </a:rPr>
                          </m:ctrlPr>
                        </m:fPr>
                        <m:num>
                          <m:r>
                            <a:rPr lang="en-CA" sz="2000" b="1" i="1" smtClean="0">
                              <a:solidFill>
                                <a:srgbClr val="FF0000"/>
                              </a:solidFill>
                              <a:latin typeface="Cambria Math" panose="02040503050406030204" pitchFamily="18" charset="0"/>
                            </a:rPr>
                            <m:t>𝟐</m:t>
                          </m:r>
                        </m:num>
                        <m:den>
                          <m:r>
                            <a:rPr lang="en-CA" sz="2000" b="1" i="1" smtClean="0">
                              <a:solidFill>
                                <a:srgbClr val="FF0000"/>
                              </a:solidFill>
                              <a:latin typeface="Cambria Math" panose="02040503050406030204" pitchFamily="18" charset="0"/>
                            </a:rPr>
                            <m:t>𝟓</m:t>
                          </m:r>
                        </m:den>
                      </m:f>
                      <m:r>
                        <a:rPr lang="en-CA" sz="2000" b="1" i="1" smtClean="0">
                          <a:solidFill>
                            <a:srgbClr val="FF0000"/>
                          </a:solidFill>
                          <a:latin typeface="Cambria Math" panose="02040503050406030204" pitchFamily="18" charset="0"/>
                          <a:ea typeface="Cambria Math" panose="02040503050406030204" pitchFamily="18" charset="0"/>
                        </a:rPr>
                        <m:t>=</m:t>
                      </m:r>
                      <m:f>
                        <m:fPr>
                          <m:ctrlPr>
                            <a:rPr lang="en-CA" sz="2000" b="1" i="1" smtClean="0">
                              <a:solidFill>
                                <a:srgbClr val="FF0000"/>
                              </a:solidFill>
                              <a:latin typeface="Cambria Math" panose="02040503050406030204" pitchFamily="18" charset="0"/>
                              <a:ea typeface="Cambria Math" panose="02040503050406030204" pitchFamily="18" charset="0"/>
                            </a:rPr>
                          </m:ctrlPr>
                        </m:fPr>
                        <m:num>
                          <m:r>
                            <a:rPr lang="en-CA" sz="2000" b="1" i="1" smtClean="0">
                              <a:solidFill>
                                <a:srgbClr val="FF0000"/>
                              </a:solidFill>
                              <a:latin typeface="Cambria Math" panose="02040503050406030204" pitchFamily="18" charset="0"/>
                              <a:ea typeface="Cambria Math" panose="02040503050406030204" pitchFamily="18" charset="0"/>
                            </a:rPr>
                            <m:t>𝟏𝟎</m:t>
                          </m:r>
                        </m:num>
                        <m:den>
                          <m:r>
                            <a:rPr lang="en-CA" sz="2000" b="1" i="1" smtClean="0">
                              <a:solidFill>
                                <a:srgbClr val="FF0000"/>
                              </a:solidFill>
                              <a:latin typeface="Cambria Math" panose="02040503050406030204" pitchFamily="18" charset="0"/>
                              <a:ea typeface="Cambria Math" panose="02040503050406030204" pitchFamily="18" charset="0"/>
                            </a:rPr>
                            <m:t>𝟓</m:t>
                          </m:r>
                        </m:den>
                      </m:f>
                      <m:r>
                        <a:rPr lang="en-CA" sz="2000" b="1" i="1" smtClean="0">
                          <a:solidFill>
                            <a:srgbClr val="FF0000"/>
                          </a:solidFill>
                          <a:latin typeface="Cambria Math" panose="02040503050406030204" pitchFamily="18" charset="0"/>
                          <a:ea typeface="Cambria Math" panose="02040503050406030204" pitchFamily="18" charset="0"/>
                        </a:rPr>
                        <m:t>=</m:t>
                      </m:r>
                      <m:r>
                        <a:rPr lang="en-CA" sz="2000" b="1" i="1" smtClean="0">
                          <a:solidFill>
                            <a:srgbClr val="FF0000"/>
                          </a:solidFill>
                          <a:latin typeface="Cambria Math" panose="02040503050406030204" pitchFamily="18" charset="0"/>
                          <a:ea typeface="Cambria Math" panose="02040503050406030204" pitchFamily="18" charset="0"/>
                        </a:rPr>
                        <m:t>𝟐</m:t>
                      </m:r>
                    </m:oMath>
                  </m:oMathPara>
                </a14:m>
                <a:endParaRPr lang="en-CA" sz="2000" b="1" dirty="0">
                  <a:solidFill>
                    <a:srgbClr val="FF0000"/>
                  </a:solidFill>
                </a:endParaRPr>
              </a:p>
            </p:txBody>
          </p:sp>
        </mc:Choice>
        <mc:Fallback xmlns="">
          <p:sp>
            <p:nvSpPr>
              <p:cNvPr id="4" name="TextBox 3">
                <a:extLst>
                  <a:ext uri="{FF2B5EF4-FFF2-40B4-BE49-F238E27FC236}">
                    <a16:creationId xmlns:a16="http://schemas.microsoft.com/office/drawing/2014/main" id="{6ECBE584-0943-47E6-99E9-43E5CA16AF10}"/>
                  </a:ext>
                </a:extLst>
              </p:cNvPr>
              <p:cNvSpPr txBox="1">
                <a:spLocks noRot="1" noChangeAspect="1" noMove="1" noResize="1" noEditPoints="1" noAdjustHandles="1" noChangeArrowheads="1" noChangeShapeType="1" noTextEdit="1"/>
              </p:cNvSpPr>
              <p:nvPr/>
            </p:nvSpPr>
            <p:spPr>
              <a:xfrm>
                <a:off x="5725391" y="2109477"/>
                <a:ext cx="2263825" cy="584455"/>
              </a:xfrm>
              <a:prstGeom prst="rect">
                <a:avLst/>
              </a:prstGeom>
              <a:blipFill>
                <a:blip r:embed="rId3"/>
                <a:stretch>
                  <a:fillRect/>
                </a:stretch>
              </a:blipFill>
            </p:spPr>
            <p:txBody>
              <a:bodyPr/>
              <a:lstStyle/>
              <a:p>
                <a:r>
                  <a:rPr lang="en-CA">
                    <a:noFill/>
                  </a:rPr>
                  <a:t> </a:t>
                </a:r>
              </a:p>
            </p:txBody>
          </p:sp>
        </mc:Fallback>
      </mc:AlternateContent>
      <p:sp>
        <p:nvSpPr>
          <p:cNvPr id="5" name="TextBox 4">
            <a:extLst>
              <a:ext uri="{FF2B5EF4-FFF2-40B4-BE49-F238E27FC236}">
                <a16:creationId xmlns:a16="http://schemas.microsoft.com/office/drawing/2014/main" id="{B3234D85-3516-4A96-A33B-C5CB353C1C4B}"/>
              </a:ext>
            </a:extLst>
          </p:cNvPr>
          <p:cNvSpPr txBox="1"/>
          <p:nvPr/>
        </p:nvSpPr>
        <p:spPr>
          <a:xfrm>
            <a:off x="5710346" y="842782"/>
            <a:ext cx="2590800" cy="400110"/>
          </a:xfrm>
          <a:prstGeom prst="rect">
            <a:avLst/>
          </a:prstGeom>
          <a:noFill/>
        </p:spPr>
        <p:txBody>
          <a:bodyPr wrap="square" rtlCol="0">
            <a:spAutoFit/>
          </a:bodyPr>
          <a:lstStyle/>
          <a:p>
            <a:r>
              <a:rPr lang="en-CA" sz="2000" b="1" dirty="0">
                <a:solidFill>
                  <a:srgbClr val="FF0000"/>
                </a:solidFill>
                <a:latin typeface="Times New Roman" panose="02020603050405020304" pitchFamily="18" charset="0"/>
                <a:cs typeface="Times New Roman" panose="02020603050405020304" pitchFamily="18" charset="0"/>
              </a:rPr>
              <a:t>Think about this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338249D-E453-49DF-B948-9CFA5BF61166}"/>
                  </a:ext>
                </a:extLst>
              </p:cNvPr>
              <p:cNvSpPr txBox="1"/>
              <p:nvPr/>
            </p:nvSpPr>
            <p:spPr>
              <a:xfrm>
                <a:off x="315676" y="1637986"/>
                <a:ext cx="4493538" cy="400110"/>
              </a:xfrm>
              <a:prstGeom prst="rect">
                <a:avLst/>
              </a:prstGeom>
              <a:noFill/>
            </p:spPr>
            <p:txBody>
              <a:bodyPr wrap="none" rtlCol="0">
                <a:spAutoFit/>
              </a:bodyPr>
              <a:lstStyle/>
              <a:p>
                <a:r>
                  <a:rPr lang="en-CA" sz="2000" dirty="0">
                    <a:latin typeface="Times New Roman" panose="02020603050405020304" pitchFamily="18" charset="0"/>
                    <a:cs typeface="Times New Roman" panose="02020603050405020304" pitchFamily="18" charset="0"/>
                  </a:rPr>
                  <a:t>Multiply both sides of the equation by </a:t>
                </a:r>
                <a14:m>
                  <m:oMath xmlns:m="http://schemas.openxmlformats.org/officeDocument/2006/math">
                    <m:r>
                      <a:rPr lang="en-CA" sz="2000" b="1" i="1" dirty="0" smtClean="0">
                        <a:solidFill>
                          <a:srgbClr val="FF0000"/>
                        </a:solidFill>
                        <a:latin typeface="Cambria Math" panose="02040503050406030204" pitchFamily="18" charset="0"/>
                        <a:cs typeface="Times New Roman" panose="02020603050405020304" pitchFamily="18" charset="0"/>
                      </a:rPr>
                      <m:t>−</m:t>
                    </m:r>
                    <m:r>
                      <a:rPr lang="en-CA" sz="2000" b="1" i="1" dirty="0" smtClean="0">
                        <a:solidFill>
                          <a:srgbClr val="FF0000"/>
                        </a:solidFill>
                        <a:latin typeface="Cambria Math" panose="02040503050406030204" pitchFamily="18" charset="0"/>
                        <a:cs typeface="Times New Roman" panose="02020603050405020304" pitchFamily="18" charset="0"/>
                      </a:rPr>
                      <m:t>𝟓</m:t>
                    </m:r>
                  </m:oMath>
                </a14:m>
                <a:endParaRPr lang="en-CA" sz="2000" b="1"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338249D-E453-49DF-B948-9CFA5BF61166}"/>
                  </a:ext>
                </a:extLst>
              </p:cNvPr>
              <p:cNvSpPr txBox="1">
                <a:spLocks noRot="1" noChangeAspect="1" noMove="1" noResize="1" noEditPoints="1" noAdjustHandles="1" noChangeArrowheads="1" noChangeShapeType="1" noTextEdit="1"/>
              </p:cNvSpPr>
              <p:nvPr/>
            </p:nvSpPr>
            <p:spPr>
              <a:xfrm>
                <a:off x="315676" y="1637986"/>
                <a:ext cx="4493538" cy="400110"/>
              </a:xfrm>
              <a:prstGeom prst="rect">
                <a:avLst/>
              </a:prstGeom>
              <a:blipFill>
                <a:blip r:embed="rId4"/>
                <a:stretch>
                  <a:fillRect l="-1493" t="-9231" b="-2769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DE9ADCE9-E829-4535-81AD-90CCBDC8698C}"/>
                  </a:ext>
                </a:extLst>
              </p:cNvPr>
              <p:cNvSpPr/>
              <p:nvPr/>
            </p:nvSpPr>
            <p:spPr>
              <a:xfrm>
                <a:off x="263576" y="2109477"/>
                <a:ext cx="4308424" cy="7936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400" b="1" i="1" smtClean="0">
                          <a:solidFill>
                            <a:srgbClr val="FF0000"/>
                          </a:solidFill>
                          <a:latin typeface="Cambria Math" panose="02040503050406030204" pitchFamily="18" charset="0"/>
                        </a:rPr>
                        <m:t>−</m:t>
                      </m:r>
                      <m:r>
                        <a:rPr lang="en-CA" sz="2400" b="1" i="1" smtClean="0">
                          <a:solidFill>
                            <a:srgbClr val="FF0000"/>
                          </a:solidFill>
                          <a:latin typeface="Cambria Math" panose="02040503050406030204" pitchFamily="18" charset="0"/>
                        </a:rPr>
                        <m:t>𝟓</m:t>
                      </m:r>
                      <m:d>
                        <m:dPr>
                          <m:ctrlPr>
                            <a:rPr lang="en-CA" sz="2400" i="1" smtClean="0">
                              <a:latin typeface="Cambria Math" panose="02040503050406030204" pitchFamily="18" charset="0"/>
                            </a:rPr>
                          </m:ctrlPr>
                        </m:dPr>
                        <m:e>
                          <m:r>
                            <a:rPr lang="en-CA" sz="2400" i="1">
                              <a:latin typeface="Cambria Math" panose="02040503050406030204" pitchFamily="18" charset="0"/>
                            </a:rPr>
                            <m:t>𝑦</m:t>
                          </m:r>
                          <m:r>
                            <a:rPr lang="en-CA" sz="2400">
                              <a:latin typeface="Cambria Math" panose="02040503050406030204" pitchFamily="18" charset="0"/>
                            </a:rPr>
                            <m:t>−2</m:t>
                          </m:r>
                        </m:e>
                      </m:d>
                      <m:r>
                        <a:rPr lang="en-CA" sz="2400" i="0">
                          <a:latin typeface="Cambria Math" panose="02040503050406030204" pitchFamily="18" charset="0"/>
                        </a:rPr>
                        <m:t>=</m:t>
                      </m:r>
                      <m:r>
                        <a:rPr lang="en-CA" sz="2400" b="1" i="0" smtClean="0">
                          <a:solidFill>
                            <a:srgbClr val="FF0000"/>
                          </a:solidFill>
                          <a:latin typeface="Cambria Math" panose="02040503050406030204" pitchFamily="18" charset="0"/>
                        </a:rPr>
                        <m:t>−</m:t>
                      </m:r>
                      <m:f>
                        <m:fPr>
                          <m:ctrlPr>
                            <a:rPr lang="en-CA" sz="2400" b="1" i="1" smtClean="0">
                              <a:solidFill>
                                <a:srgbClr val="FF0000"/>
                              </a:solidFill>
                              <a:latin typeface="Cambria Math" panose="02040503050406030204" pitchFamily="18" charset="0"/>
                            </a:rPr>
                          </m:ctrlPr>
                        </m:fPr>
                        <m:num>
                          <m:r>
                            <a:rPr lang="en-CA" sz="2400" b="1" i="1" smtClean="0">
                              <a:solidFill>
                                <a:srgbClr val="FF0000"/>
                              </a:solidFill>
                              <a:latin typeface="Cambria Math" panose="02040503050406030204" pitchFamily="18" charset="0"/>
                            </a:rPr>
                            <m:t>𝟓</m:t>
                          </m:r>
                        </m:num>
                        <m:den>
                          <m:r>
                            <a:rPr lang="en-CA" sz="2400" b="1" i="1" smtClean="0">
                              <a:solidFill>
                                <a:srgbClr val="FF0000"/>
                              </a:solidFill>
                              <a:latin typeface="Cambria Math" panose="02040503050406030204" pitchFamily="18" charset="0"/>
                            </a:rPr>
                            <m:t>𝟏</m:t>
                          </m:r>
                        </m:den>
                      </m:f>
                      <m:r>
                        <a:rPr lang="en-CA" sz="2400" i="1" smtClean="0">
                          <a:latin typeface="Cambria Math" panose="02040503050406030204" pitchFamily="18" charset="0"/>
                          <a:ea typeface="Cambria Math" panose="02040503050406030204" pitchFamily="18" charset="0"/>
                        </a:rPr>
                        <m:t>×</m:t>
                      </m:r>
                      <m:r>
                        <a:rPr lang="en-CA" sz="2400" i="0">
                          <a:latin typeface="Cambria Math" panose="02040503050406030204" pitchFamily="18" charset="0"/>
                        </a:rPr>
                        <m:t>−</m:t>
                      </m:r>
                      <m:f>
                        <m:fPr>
                          <m:ctrlPr>
                            <a:rPr lang="en-CA" sz="2400" i="1">
                              <a:latin typeface="Cambria Math" panose="02040503050406030204" pitchFamily="18" charset="0"/>
                            </a:rPr>
                          </m:ctrlPr>
                        </m:fPr>
                        <m:num>
                          <m:r>
                            <a:rPr lang="en-CA" sz="2400" i="0">
                              <a:latin typeface="Cambria Math" panose="02040503050406030204" pitchFamily="18" charset="0"/>
                            </a:rPr>
                            <m:t>2</m:t>
                          </m:r>
                        </m:num>
                        <m:den>
                          <m:r>
                            <a:rPr lang="en-CA" sz="2400" i="0">
                              <a:latin typeface="Cambria Math" panose="02040503050406030204" pitchFamily="18" charset="0"/>
                            </a:rPr>
                            <m:t>5</m:t>
                          </m:r>
                        </m:den>
                      </m:f>
                      <m:d>
                        <m:dPr>
                          <m:ctrlPr>
                            <a:rPr lang="en-CA" sz="2400" i="1">
                              <a:latin typeface="Cambria Math" panose="02040503050406030204" pitchFamily="18" charset="0"/>
                            </a:rPr>
                          </m:ctrlPr>
                        </m:dPr>
                        <m:e>
                          <m:r>
                            <a:rPr lang="en-CA" sz="2400" i="1">
                              <a:latin typeface="Cambria Math" panose="02040503050406030204" pitchFamily="18" charset="0"/>
                            </a:rPr>
                            <m:t>𝑥</m:t>
                          </m:r>
                          <m:r>
                            <a:rPr lang="en-CA" sz="2400" i="0">
                              <a:latin typeface="Cambria Math" panose="02040503050406030204" pitchFamily="18" charset="0"/>
                            </a:rPr>
                            <m:t>+4</m:t>
                          </m:r>
                        </m:e>
                      </m:d>
                    </m:oMath>
                  </m:oMathPara>
                </a14:m>
                <a:endParaRPr lang="en-CA" sz="2400" dirty="0"/>
              </a:p>
            </p:txBody>
          </p:sp>
        </mc:Choice>
        <mc:Fallback xmlns="">
          <p:sp>
            <p:nvSpPr>
              <p:cNvPr id="7" name="Rectangle 6">
                <a:extLst>
                  <a:ext uri="{FF2B5EF4-FFF2-40B4-BE49-F238E27FC236}">
                    <a16:creationId xmlns:a16="http://schemas.microsoft.com/office/drawing/2014/main" id="{DE9ADCE9-E829-4535-81AD-90CCBDC8698C}"/>
                  </a:ext>
                </a:extLst>
              </p:cNvPr>
              <p:cNvSpPr>
                <a:spLocks noRot="1" noChangeAspect="1" noMove="1" noResize="1" noEditPoints="1" noAdjustHandles="1" noChangeArrowheads="1" noChangeShapeType="1" noTextEdit="1"/>
              </p:cNvSpPr>
              <p:nvPr/>
            </p:nvSpPr>
            <p:spPr>
              <a:xfrm>
                <a:off x="263576" y="2109477"/>
                <a:ext cx="4308424" cy="793679"/>
              </a:xfrm>
              <a:prstGeom prst="rect">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F418947-F285-47A7-AF98-CAA82E9B9097}"/>
                  </a:ext>
                </a:extLst>
              </p:cNvPr>
              <p:cNvSpPr/>
              <p:nvPr/>
            </p:nvSpPr>
            <p:spPr>
              <a:xfrm>
                <a:off x="263576" y="3074480"/>
                <a:ext cx="318414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400" b="1" i="1" smtClean="0">
                          <a:solidFill>
                            <a:srgbClr val="FF0000"/>
                          </a:solidFill>
                          <a:latin typeface="Cambria Math" panose="02040503050406030204" pitchFamily="18" charset="0"/>
                        </a:rPr>
                        <m:t>−</m:t>
                      </m:r>
                      <m:r>
                        <a:rPr lang="en-CA" sz="2400" b="1" i="1" smtClean="0">
                          <a:solidFill>
                            <a:srgbClr val="FF0000"/>
                          </a:solidFill>
                          <a:latin typeface="Cambria Math" panose="02040503050406030204" pitchFamily="18" charset="0"/>
                        </a:rPr>
                        <m:t>𝟓</m:t>
                      </m:r>
                      <m:d>
                        <m:dPr>
                          <m:ctrlPr>
                            <a:rPr lang="en-CA" sz="2400" i="1" smtClean="0">
                              <a:latin typeface="Cambria Math" panose="02040503050406030204" pitchFamily="18" charset="0"/>
                            </a:rPr>
                          </m:ctrlPr>
                        </m:dPr>
                        <m:e>
                          <m:r>
                            <a:rPr lang="en-CA" sz="2400" i="1">
                              <a:latin typeface="Cambria Math" panose="02040503050406030204" pitchFamily="18" charset="0"/>
                            </a:rPr>
                            <m:t>𝑦</m:t>
                          </m:r>
                          <m:r>
                            <a:rPr lang="en-CA" sz="2400">
                              <a:latin typeface="Cambria Math" panose="02040503050406030204" pitchFamily="18" charset="0"/>
                            </a:rPr>
                            <m:t>−2</m:t>
                          </m:r>
                        </m:e>
                      </m:d>
                      <m:r>
                        <a:rPr lang="en-CA" sz="2400" i="0">
                          <a:latin typeface="Cambria Math" panose="02040503050406030204" pitchFamily="18" charset="0"/>
                        </a:rPr>
                        <m:t>=</m:t>
                      </m:r>
                      <m:r>
                        <a:rPr lang="en-CA" sz="2400" b="1" i="0" smtClean="0">
                          <a:solidFill>
                            <a:srgbClr val="FF0000"/>
                          </a:solidFill>
                          <a:latin typeface="Cambria Math" panose="02040503050406030204" pitchFamily="18" charset="0"/>
                        </a:rPr>
                        <m:t>𝟐</m:t>
                      </m:r>
                      <m:d>
                        <m:dPr>
                          <m:ctrlPr>
                            <a:rPr lang="en-CA" sz="2400" i="1">
                              <a:latin typeface="Cambria Math" panose="02040503050406030204" pitchFamily="18" charset="0"/>
                            </a:rPr>
                          </m:ctrlPr>
                        </m:dPr>
                        <m:e>
                          <m:r>
                            <a:rPr lang="en-CA" sz="2400" i="1">
                              <a:latin typeface="Cambria Math" panose="02040503050406030204" pitchFamily="18" charset="0"/>
                            </a:rPr>
                            <m:t>𝑥</m:t>
                          </m:r>
                          <m:r>
                            <a:rPr lang="en-CA" sz="2400" i="0">
                              <a:latin typeface="Cambria Math" panose="02040503050406030204" pitchFamily="18" charset="0"/>
                            </a:rPr>
                            <m:t>+4</m:t>
                          </m:r>
                        </m:e>
                      </m:d>
                    </m:oMath>
                  </m:oMathPara>
                </a14:m>
                <a:endParaRPr lang="en-CA" sz="2400" dirty="0"/>
              </a:p>
            </p:txBody>
          </p:sp>
        </mc:Choice>
        <mc:Fallback xmlns="">
          <p:sp>
            <p:nvSpPr>
              <p:cNvPr id="8" name="Rectangle 7">
                <a:extLst>
                  <a:ext uri="{FF2B5EF4-FFF2-40B4-BE49-F238E27FC236}">
                    <a16:creationId xmlns:a16="http://schemas.microsoft.com/office/drawing/2014/main" id="{DF418947-F285-47A7-AF98-CAA82E9B9097}"/>
                  </a:ext>
                </a:extLst>
              </p:cNvPr>
              <p:cNvSpPr>
                <a:spLocks noRot="1" noChangeAspect="1" noMove="1" noResize="1" noEditPoints="1" noAdjustHandles="1" noChangeArrowheads="1" noChangeShapeType="1" noTextEdit="1"/>
              </p:cNvSpPr>
              <p:nvPr/>
            </p:nvSpPr>
            <p:spPr>
              <a:xfrm>
                <a:off x="263576" y="3074480"/>
                <a:ext cx="3184141" cy="461665"/>
              </a:xfrm>
              <a:prstGeom prst="rect">
                <a:avLst/>
              </a:prstGeom>
              <a:blipFill>
                <a:blip r:embed="rId6"/>
                <a:stretch>
                  <a:fillRect b="-1052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958236BD-34D3-4448-91C0-15586F021DED}"/>
                  </a:ext>
                </a:extLst>
              </p:cNvPr>
              <p:cNvSpPr/>
              <p:nvPr/>
            </p:nvSpPr>
            <p:spPr>
              <a:xfrm>
                <a:off x="434071" y="3820525"/>
                <a:ext cx="284315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400" b="1" i="1" smtClean="0">
                          <a:solidFill>
                            <a:schemeClr val="tx1"/>
                          </a:solidFill>
                          <a:latin typeface="Cambria Math" panose="02040503050406030204" pitchFamily="18" charset="0"/>
                        </a:rPr>
                        <m:t>−</m:t>
                      </m:r>
                      <m:r>
                        <a:rPr lang="en-CA" sz="2400" b="0" i="1" smtClean="0">
                          <a:solidFill>
                            <a:schemeClr val="tx1"/>
                          </a:solidFill>
                          <a:latin typeface="Cambria Math" panose="02040503050406030204" pitchFamily="18" charset="0"/>
                        </a:rPr>
                        <m:t>5</m:t>
                      </m:r>
                      <m:r>
                        <a:rPr lang="en-CA" sz="2400" b="0" i="1" smtClean="0">
                          <a:solidFill>
                            <a:schemeClr val="tx1"/>
                          </a:solidFill>
                          <a:latin typeface="Cambria Math" panose="02040503050406030204" pitchFamily="18" charset="0"/>
                        </a:rPr>
                        <m:t>𝑦</m:t>
                      </m:r>
                      <m:r>
                        <a:rPr lang="en-CA" sz="2400" b="0" i="1" smtClean="0">
                          <a:solidFill>
                            <a:schemeClr val="tx1"/>
                          </a:solidFill>
                          <a:latin typeface="Cambria Math" panose="02040503050406030204" pitchFamily="18" charset="0"/>
                        </a:rPr>
                        <m:t>+10</m:t>
                      </m:r>
                      <m:r>
                        <a:rPr lang="en-CA" sz="2400" i="0">
                          <a:solidFill>
                            <a:schemeClr val="tx1"/>
                          </a:solidFill>
                          <a:latin typeface="Cambria Math" panose="02040503050406030204" pitchFamily="18" charset="0"/>
                        </a:rPr>
                        <m:t>=</m:t>
                      </m:r>
                      <m:r>
                        <a:rPr lang="en-CA" sz="2400" b="0" i="0" smtClean="0">
                          <a:solidFill>
                            <a:schemeClr val="tx1"/>
                          </a:solidFill>
                          <a:latin typeface="Cambria Math" panose="02040503050406030204" pitchFamily="18" charset="0"/>
                        </a:rPr>
                        <m:t>2</m:t>
                      </m:r>
                      <m:r>
                        <a:rPr lang="en-CA" sz="2400" b="0" i="1" smtClean="0">
                          <a:solidFill>
                            <a:schemeClr val="tx1"/>
                          </a:solidFill>
                          <a:latin typeface="Cambria Math" panose="02040503050406030204" pitchFamily="18" charset="0"/>
                        </a:rPr>
                        <m:t>𝑥</m:t>
                      </m:r>
                      <m:r>
                        <a:rPr lang="en-CA" sz="2400" b="0" i="1" smtClean="0">
                          <a:solidFill>
                            <a:schemeClr val="tx1"/>
                          </a:solidFill>
                          <a:latin typeface="Cambria Math" panose="02040503050406030204" pitchFamily="18" charset="0"/>
                        </a:rPr>
                        <m:t>+8</m:t>
                      </m:r>
                    </m:oMath>
                  </m:oMathPara>
                </a14:m>
                <a:endParaRPr lang="en-CA" sz="2400" dirty="0">
                  <a:solidFill>
                    <a:schemeClr val="tx1"/>
                  </a:solidFill>
                </a:endParaRPr>
              </a:p>
            </p:txBody>
          </p:sp>
        </mc:Choice>
        <mc:Fallback xmlns="">
          <p:sp>
            <p:nvSpPr>
              <p:cNvPr id="9" name="Rectangle 8">
                <a:extLst>
                  <a:ext uri="{FF2B5EF4-FFF2-40B4-BE49-F238E27FC236}">
                    <a16:creationId xmlns:a16="http://schemas.microsoft.com/office/drawing/2014/main" id="{958236BD-34D3-4448-91C0-15586F021DED}"/>
                  </a:ext>
                </a:extLst>
              </p:cNvPr>
              <p:cNvSpPr>
                <a:spLocks noRot="1" noChangeAspect="1" noMove="1" noResize="1" noEditPoints="1" noAdjustHandles="1" noChangeArrowheads="1" noChangeShapeType="1" noTextEdit="1"/>
              </p:cNvSpPr>
              <p:nvPr/>
            </p:nvSpPr>
            <p:spPr>
              <a:xfrm>
                <a:off x="434071" y="3820525"/>
                <a:ext cx="2843150" cy="461665"/>
              </a:xfrm>
              <a:prstGeom prst="rect">
                <a:avLst/>
              </a:prstGeom>
              <a:blipFill>
                <a:blip r:embed="rId7"/>
                <a:stretch>
                  <a:fillRect b="-1866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9B63FBA-1ACF-4568-A012-2E84DE2B5FB3}"/>
                  </a:ext>
                </a:extLst>
              </p:cNvPr>
              <p:cNvSpPr txBox="1"/>
              <p:nvPr/>
            </p:nvSpPr>
            <p:spPr>
              <a:xfrm>
                <a:off x="829749" y="4406249"/>
                <a:ext cx="2562184"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u="sng" smtClean="0">
                          <a:latin typeface="Cambria Math" panose="02040503050406030204" pitchFamily="18" charset="0"/>
                        </a:rPr>
                        <m:t>5</m:t>
                      </m:r>
                      <m:r>
                        <a:rPr lang="en-CA" sz="2400" b="0" i="1" u="sng" smtClean="0">
                          <a:latin typeface="Cambria Math" panose="02040503050406030204" pitchFamily="18" charset="0"/>
                        </a:rPr>
                        <m:t>𝑦</m:t>
                      </m:r>
                      <m:r>
                        <a:rPr lang="en-CA" sz="2400" b="0" i="1" u="sng" smtClean="0">
                          <a:latin typeface="Cambria Math" panose="02040503050406030204" pitchFamily="18" charset="0"/>
                        </a:rPr>
                        <m:t>                          5</m:t>
                      </m:r>
                      <m:r>
                        <a:rPr lang="en-CA" sz="2400" b="0" i="1" u="sng" smtClean="0">
                          <a:latin typeface="Cambria Math" panose="02040503050406030204" pitchFamily="18" charset="0"/>
                        </a:rPr>
                        <m:t>𝑦</m:t>
                      </m:r>
                      <m:r>
                        <a:rPr lang="en-CA" sz="2400" b="0" i="1" u="sng" smtClean="0">
                          <a:latin typeface="Cambria Math" panose="02040503050406030204" pitchFamily="18" charset="0"/>
                        </a:rPr>
                        <m:t>   </m:t>
                      </m:r>
                    </m:oMath>
                  </m:oMathPara>
                </a14:m>
                <a:endParaRPr lang="en-CA" sz="2400" u="sng" dirty="0"/>
              </a:p>
            </p:txBody>
          </p:sp>
        </mc:Choice>
        <mc:Fallback xmlns="">
          <p:sp>
            <p:nvSpPr>
              <p:cNvPr id="10" name="TextBox 9">
                <a:extLst>
                  <a:ext uri="{FF2B5EF4-FFF2-40B4-BE49-F238E27FC236}">
                    <a16:creationId xmlns:a16="http://schemas.microsoft.com/office/drawing/2014/main" id="{49B63FBA-1ACF-4568-A012-2E84DE2B5FB3}"/>
                  </a:ext>
                </a:extLst>
              </p:cNvPr>
              <p:cNvSpPr txBox="1">
                <a:spLocks noRot="1" noChangeAspect="1" noMove="1" noResize="1" noEditPoints="1" noAdjustHandles="1" noChangeArrowheads="1" noChangeShapeType="1" noTextEdit="1"/>
              </p:cNvSpPr>
              <p:nvPr/>
            </p:nvSpPr>
            <p:spPr>
              <a:xfrm>
                <a:off x="829749" y="4406249"/>
                <a:ext cx="2562184" cy="369332"/>
              </a:xfrm>
              <a:prstGeom prst="rect">
                <a:avLst/>
              </a:prstGeom>
              <a:blipFill>
                <a:blip r:embed="rId8"/>
                <a:stretch>
                  <a:fillRect l="-5714" t="-1667" r="-2619" b="-3666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74C29BE-6EE2-4D38-871B-CD0531AB492A}"/>
                  </a:ext>
                </a:extLst>
              </p:cNvPr>
              <p:cNvSpPr txBox="1"/>
              <p:nvPr/>
            </p:nvSpPr>
            <p:spPr>
              <a:xfrm>
                <a:off x="1495923" y="4870271"/>
                <a:ext cx="240040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rPr>
                        <m:t>10=2</m:t>
                      </m:r>
                      <m:r>
                        <a:rPr lang="en-CA" sz="2400" b="0" i="1" smtClean="0">
                          <a:latin typeface="Cambria Math" panose="02040503050406030204" pitchFamily="18" charset="0"/>
                        </a:rPr>
                        <m:t>𝑥</m:t>
                      </m:r>
                      <m:r>
                        <a:rPr lang="en-CA" sz="2400" b="0" i="1" smtClean="0">
                          <a:latin typeface="Cambria Math" panose="02040503050406030204" pitchFamily="18" charset="0"/>
                        </a:rPr>
                        <m:t>+5</m:t>
                      </m:r>
                      <m:r>
                        <a:rPr lang="en-CA" sz="2400" b="0" i="1" smtClean="0">
                          <a:latin typeface="Cambria Math" panose="02040503050406030204" pitchFamily="18" charset="0"/>
                        </a:rPr>
                        <m:t>𝑦</m:t>
                      </m:r>
                      <m:r>
                        <a:rPr lang="en-CA" sz="2400" b="0" i="1" smtClean="0">
                          <a:latin typeface="Cambria Math" panose="02040503050406030204" pitchFamily="18" charset="0"/>
                        </a:rPr>
                        <m:t>+8</m:t>
                      </m:r>
                    </m:oMath>
                  </m:oMathPara>
                </a14:m>
                <a:endParaRPr lang="en-CA" sz="2400" dirty="0"/>
              </a:p>
            </p:txBody>
          </p:sp>
        </mc:Choice>
        <mc:Fallback xmlns="">
          <p:sp>
            <p:nvSpPr>
              <p:cNvPr id="11" name="TextBox 10">
                <a:extLst>
                  <a:ext uri="{FF2B5EF4-FFF2-40B4-BE49-F238E27FC236}">
                    <a16:creationId xmlns:a16="http://schemas.microsoft.com/office/drawing/2014/main" id="{A74C29BE-6EE2-4D38-871B-CD0531AB492A}"/>
                  </a:ext>
                </a:extLst>
              </p:cNvPr>
              <p:cNvSpPr txBox="1">
                <a:spLocks noRot="1" noChangeAspect="1" noMove="1" noResize="1" noEditPoints="1" noAdjustHandles="1" noChangeArrowheads="1" noChangeShapeType="1" noTextEdit="1"/>
              </p:cNvSpPr>
              <p:nvPr/>
            </p:nvSpPr>
            <p:spPr>
              <a:xfrm>
                <a:off x="1495923" y="4870271"/>
                <a:ext cx="2400401" cy="369332"/>
              </a:xfrm>
              <a:prstGeom prst="rect">
                <a:avLst/>
              </a:prstGeom>
              <a:blipFill>
                <a:blip r:embed="rId9"/>
                <a:stretch>
                  <a:fillRect l="-2538" t="-1639" r="-2792" b="-3442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18F322E-F9BD-4CF2-8185-75DF80DD0762}"/>
                  </a:ext>
                </a:extLst>
              </p:cNvPr>
              <p:cNvSpPr txBox="1"/>
              <p:nvPr/>
            </p:nvSpPr>
            <p:spPr>
              <a:xfrm>
                <a:off x="1241811" y="5276353"/>
                <a:ext cx="275774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u="sng" smtClean="0">
                          <a:latin typeface="Cambria Math" panose="02040503050406030204" pitchFamily="18" charset="0"/>
                        </a:rPr>
                        <m:t>−10                     −10</m:t>
                      </m:r>
                    </m:oMath>
                  </m:oMathPara>
                </a14:m>
                <a:endParaRPr lang="en-CA" sz="2400" u="sng" dirty="0"/>
              </a:p>
            </p:txBody>
          </p:sp>
        </mc:Choice>
        <mc:Fallback xmlns="">
          <p:sp>
            <p:nvSpPr>
              <p:cNvPr id="12" name="TextBox 11">
                <a:extLst>
                  <a:ext uri="{FF2B5EF4-FFF2-40B4-BE49-F238E27FC236}">
                    <a16:creationId xmlns:a16="http://schemas.microsoft.com/office/drawing/2014/main" id="{918F322E-F9BD-4CF2-8185-75DF80DD0762}"/>
                  </a:ext>
                </a:extLst>
              </p:cNvPr>
              <p:cNvSpPr txBox="1">
                <a:spLocks noRot="1" noChangeAspect="1" noMove="1" noResize="1" noEditPoints="1" noAdjustHandles="1" noChangeArrowheads="1" noChangeShapeType="1" noTextEdit="1"/>
              </p:cNvSpPr>
              <p:nvPr/>
            </p:nvSpPr>
            <p:spPr>
              <a:xfrm>
                <a:off x="1241811" y="5276353"/>
                <a:ext cx="2757742" cy="369332"/>
              </a:xfrm>
              <a:prstGeom prst="rect">
                <a:avLst/>
              </a:prstGeom>
              <a:blipFill>
                <a:blip r:embed="rId10"/>
                <a:stretch>
                  <a:fillRect l="-221" r="-2212" b="-666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ADB3876-BAE0-43E5-8FEE-B7F1D22E2DB1}"/>
                  </a:ext>
                </a:extLst>
              </p:cNvPr>
              <p:cNvSpPr txBox="1"/>
              <p:nvPr/>
            </p:nvSpPr>
            <p:spPr>
              <a:xfrm>
                <a:off x="1665842" y="5724676"/>
                <a:ext cx="223048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rPr>
                        <m:t>0=2</m:t>
                      </m:r>
                      <m:r>
                        <a:rPr lang="en-CA" sz="2400" b="0" i="1" smtClean="0">
                          <a:latin typeface="Cambria Math" panose="02040503050406030204" pitchFamily="18" charset="0"/>
                        </a:rPr>
                        <m:t>𝑥</m:t>
                      </m:r>
                      <m:r>
                        <a:rPr lang="en-CA" sz="2400" b="0" i="1" smtClean="0">
                          <a:latin typeface="Cambria Math" panose="02040503050406030204" pitchFamily="18" charset="0"/>
                        </a:rPr>
                        <m:t>+5</m:t>
                      </m:r>
                      <m:r>
                        <a:rPr lang="en-CA" sz="2400" b="0" i="1" smtClean="0">
                          <a:latin typeface="Cambria Math" panose="02040503050406030204" pitchFamily="18" charset="0"/>
                        </a:rPr>
                        <m:t>𝑦</m:t>
                      </m:r>
                      <m:r>
                        <a:rPr lang="en-CA" sz="2400" b="0" i="1" smtClean="0">
                          <a:latin typeface="Cambria Math" panose="02040503050406030204" pitchFamily="18" charset="0"/>
                        </a:rPr>
                        <m:t>−2</m:t>
                      </m:r>
                    </m:oMath>
                  </m:oMathPara>
                </a14:m>
                <a:endParaRPr lang="en-CA" sz="2400" dirty="0"/>
              </a:p>
            </p:txBody>
          </p:sp>
        </mc:Choice>
        <mc:Fallback xmlns="">
          <p:sp>
            <p:nvSpPr>
              <p:cNvPr id="13" name="TextBox 12">
                <a:extLst>
                  <a:ext uri="{FF2B5EF4-FFF2-40B4-BE49-F238E27FC236}">
                    <a16:creationId xmlns:a16="http://schemas.microsoft.com/office/drawing/2014/main" id="{1ADB3876-BAE0-43E5-8FEE-B7F1D22E2DB1}"/>
                  </a:ext>
                </a:extLst>
              </p:cNvPr>
              <p:cNvSpPr txBox="1">
                <a:spLocks noRot="1" noChangeAspect="1" noMove="1" noResize="1" noEditPoints="1" noAdjustHandles="1" noChangeArrowheads="1" noChangeShapeType="1" noTextEdit="1"/>
              </p:cNvSpPr>
              <p:nvPr/>
            </p:nvSpPr>
            <p:spPr>
              <a:xfrm>
                <a:off x="1665842" y="5724676"/>
                <a:ext cx="2230482" cy="369332"/>
              </a:xfrm>
              <a:prstGeom prst="rect">
                <a:avLst/>
              </a:prstGeom>
              <a:blipFill>
                <a:blip r:embed="rId11"/>
                <a:stretch>
                  <a:fillRect l="-2732" t="-1639" r="-3005" b="-3442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5E984B8-C1C3-4CE2-A03F-FE7D8EE103A9}"/>
                  </a:ext>
                </a:extLst>
              </p:cNvPr>
              <p:cNvSpPr txBox="1"/>
              <p:nvPr/>
            </p:nvSpPr>
            <p:spPr>
              <a:xfrm>
                <a:off x="5725391" y="1283495"/>
                <a:ext cx="2221057" cy="578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1" i="1" smtClean="0">
                          <a:solidFill>
                            <a:srgbClr val="FF0000"/>
                          </a:solidFill>
                          <a:latin typeface="Cambria Math" panose="02040503050406030204" pitchFamily="18" charset="0"/>
                          <a:ea typeface="Cambria Math" panose="02040503050406030204" pitchFamily="18" charset="0"/>
                        </a:rPr>
                        <m:t>−</m:t>
                      </m:r>
                      <m:r>
                        <a:rPr lang="en-CA" sz="2000" b="1" i="1" smtClean="0">
                          <a:solidFill>
                            <a:srgbClr val="FF0000"/>
                          </a:solidFill>
                          <a:latin typeface="Cambria Math" panose="02040503050406030204" pitchFamily="18" charset="0"/>
                          <a:ea typeface="Cambria Math" panose="02040503050406030204" pitchFamily="18" charset="0"/>
                        </a:rPr>
                        <m:t>𝟓</m:t>
                      </m:r>
                      <m:r>
                        <a:rPr lang="en-CA" sz="2000" b="1" i="1">
                          <a:solidFill>
                            <a:srgbClr val="FF0000"/>
                          </a:solidFill>
                          <a:latin typeface="Cambria Math" panose="02040503050406030204" pitchFamily="18" charset="0"/>
                          <a:ea typeface="Cambria Math" panose="02040503050406030204" pitchFamily="18" charset="0"/>
                        </a:rPr>
                        <m:t>×</m:t>
                      </m:r>
                      <m:r>
                        <a:rPr lang="en-CA" sz="2000" b="1" i="1" smtClean="0">
                          <a:solidFill>
                            <a:srgbClr val="FF0000"/>
                          </a:solidFill>
                          <a:latin typeface="Cambria Math" panose="02040503050406030204" pitchFamily="18" charset="0"/>
                        </a:rPr>
                        <m:t>−</m:t>
                      </m:r>
                      <m:f>
                        <m:fPr>
                          <m:ctrlPr>
                            <a:rPr lang="en-CA" sz="2000" b="1" i="1" smtClean="0">
                              <a:solidFill>
                                <a:srgbClr val="FF0000"/>
                              </a:solidFill>
                              <a:latin typeface="Cambria Math" panose="02040503050406030204" pitchFamily="18" charset="0"/>
                            </a:rPr>
                          </m:ctrlPr>
                        </m:fPr>
                        <m:num>
                          <m:r>
                            <a:rPr lang="en-CA" sz="2000" b="1" i="1" smtClean="0">
                              <a:solidFill>
                                <a:srgbClr val="FF0000"/>
                              </a:solidFill>
                              <a:latin typeface="Cambria Math" panose="02040503050406030204" pitchFamily="18" charset="0"/>
                            </a:rPr>
                            <m:t>𝟐</m:t>
                          </m:r>
                        </m:num>
                        <m:den>
                          <m:r>
                            <a:rPr lang="en-CA" sz="2000" b="1" i="1" smtClean="0">
                              <a:solidFill>
                                <a:srgbClr val="FF0000"/>
                              </a:solidFill>
                              <a:latin typeface="Cambria Math" panose="02040503050406030204" pitchFamily="18" charset="0"/>
                            </a:rPr>
                            <m:t>𝟓</m:t>
                          </m:r>
                        </m:den>
                      </m:f>
                      <m:r>
                        <a:rPr lang="en-CA" sz="2000" b="1" i="1" smtClean="0">
                          <a:solidFill>
                            <a:srgbClr val="FF0000"/>
                          </a:solidFill>
                          <a:latin typeface="Cambria Math" panose="02040503050406030204" pitchFamily="18" charset="0"/>
                          <a:ea typeface="Cambria Math" panose="02040503050406030204" pitchFamily="18" charset="0"/>
                        </a:rPr>
                        <m:t>=</m:t>
                      </m:r>
                      <m:f>
                        <m:fPr>
                          <m:ctrlPr>
                            <a:rPr lang="en-CA" sz="2000" b="1" i="1" smtClean="0">
                              <a:solidFill>
                                <a:srgbClr val="FF0000"/>
                              </a:solidFill>
                              <a:latin typeface="Cambria Math" panose="02040503050406030204" pitchFamily="18" charset="0"/>
                              <a:ea typeface="Cambria Math" panose="02040503050406030204" pitchFamily="18" charset="0"/>
                            </a:rPr>
                          </m:ctrlPr>
                        </m:fPr>
                        <m:num>
                          <m:r>
                            <a:rPr lang="en-CA" sz="2000" b="1" i="1" smtClean="0">
                              <a:solidFill>
                                <a:srgbClr val="FF0000"/>
                              </a:solidFill>
                              <a:latin typeface="Cambria Math" panose="02040503050406030204" pitchFamily="18" charset="0"/>
                              <a:ea typeface="Cambria Math" panose="02040503050406030204" pitchFamily="18" charset="0"/>
                            </a:rPr>
                            <m:t>𝟏𝟎</m:t>
                          </m:r>
                        </m:num>
                        <m:den>
                          <m:r>
                            <a:rPr lang="en-CA" sz="2000" b="1" i="1" smtClean="0">
                              <a:solidFill>
                                <a:srgbClr val="FF0000"/>
                              </a:solidFill>
                              <a:latin typeface="Cambria Math" panose="02040503050406030204" pitchFamily="18" charset="0"/>
                              <a:ea typeface="Cambria Math" panose="02040503050406030204" pitchFamily="18" charset="0"/>
                            </a:rPr>
                            <m:t>𝟓</m:t>
                          </m:r>
                        </m:den>
                      </m:f>
                      <m:r>
                        <a:rPr lang="en-CA" sz="2000" b="1" i="1" smtClean="0">
                          <a:solidFill>
                            <a:srgbClr val="FF0000"/>
                          </a:solidFill>
                          <a:latin typeface="Cambria Math" panose="02040503050406030204" pitchFamily="18" charset="0"/>
                          <a:ea typeface="Cambria Math" panose="02040503050406030204" pitchFamily="18" charset="0"/>
                        </a:rPr>
                        <m:t>=</m:t>
                      </m:r>
                      <m:r>
                        <a:rPr lang="en-CA" sz="2000" b="1" i="1" smtClean="0">
                          <a:solidFill>
                            <a:srgbClr val="FF0000"/>
                          </a:solidFill>
                          <a:latin typeface="Cambria Math" panose="02040503050406030204" pitchFamily="18" charset="0"/>
                          <a:ea typeface="Cambria Math" panose="02040503050406030204" pitchFamily="18" charset="0"/>
                        </a:rPr>
                        <m:t>𝟐</m:t>
                      </m:r>
                    </m:oMath>
                  </m:oMathPara>
                </a14:m>
                <a:endParaRPr lang="en-CA" sz="2000" b="1" dirty="0">
                  <a:solidFill>
                    <a:srgbClr val="FF0000"/>
                  </a:solidFill>
                </a:endParaRPr>
              </a:p>
            </p:txBody>
          </p:sp>
        </mc:Choice>
        <mc:Fallback xmlns="">
          <p:sp>
            <p:nvSpPr>
              <p:cNvPr id="14" name="TextBox 13">
                <a:extLst>
                  <a:ext uri="{FF2B5EF4-FFF2-40B4-BE49-F238E27FC236}">
                    <a16:creationId xmlns:a16="http://schemas.microsoft.com/office/drawing/2014/main" id="{45E984B8-C1C3-4CE2-A03F-FE7D8EE103A9}"/>
                  </a:ext>
                </a:extLst>
              </p:cNvPr>
              <p:cNvSpPr txBox="1">
                <a:spLocks noRot="1" noChangeAspect="1" noMove="1" noResize="1" noEditPoints="1" noAdjustHandles="1" noChangeArrowheads="1" noChangeShapeType="1" noTextEdit="1"/>
              </p:cNvSpPr>
              <p:nvPr/>
            </p:nvSpPr>
            <p:spPr>
              <a:xfrm>
                <a:off x="5725391" y="1283495"/>
                <a:ext cx="2221057" cy="578172"/>
              </a:xfrm>
              <a:prstGeom prst="rect">
                <a:avLst/>
              </a:prstGeom>
              <a:blipFill>
                <a:blip r:embed="rId12"/>
                <a:stretch>
                  <a:fillRect/>
                </a:stretch>
              </a:blipFill>
            </p:spPr>
            <p:txBody>
              <a:bodyPr/>
              <a:lstStyle/>
              <a:p>
                <a:r>
                  <a:rPr lang="en-CA">
                    <a:noFill/>
                  </a:rPr>
                  <a:t> </a:t>
                </a:r>
              </a:p>
            </p:txBody>
          </p:sp>
        </mc:Fallback>
      </mc:AlternateContent>
      <p:sp>
        <p:nvSpPr>
          <p:cNvPr id="15" name="Slide Number Placeholder 14">
            <a:extLst>
              <a:ext uri="{FF2B5EF4-FFF2-40B4-BE49-F238E27FC236}">
                <a16:creationId xmlns:a16="http://schemas.microsoft.com/office/drawing/2014/main" id="{E0F7C1D3-8F01-4317-9294-BD00054BC357}"/>
              </a:ext>
            </a:extLst>
          </p:cNvPr>
          <p:cNvSpPr>
            <a:spLocks noGrp="1"/>
          </p:cNvSpPr>
          <p:nvPr>
            <p:ph type="sldNum" sz="quarter" idx="12"/>
          </p:nvPr>
        </p:nvSpPr>
        <p:spPr/>
        <p:txBody>
          <a:bodyPr/>
          <a:lstStyle/>
          <a:p>
            <a:fld id="{914CA522-1688-4E7E-A401-39BA881FF08A}" type="slidenum">
              <a:rPr lang="en-CA" smtClean="0"/>
              <a:t>32</a:t>
            </a:fld>
            <a:endParaRPr lang="en-CA"/>
          </a:p>
        </p:txBody>
      </p:sp>
    </p:spTree>
    <p:extLst>
      <p:ext uri="{BB962C8B-B14F-4D97-AF65-F5344CB8AC3E}">
        <p14:creationId xmlns:p14="http://schemas.microsoft.com/office/powerpoint/2010/main" val="377010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850474-D90D-4D7F-B8F0-9669EE81352A}"/>
              </a:ext>
            </a:extLst>
          </p:cNvPr>
          <p:cNvSpPr/>
          <p:nvPr/>
        </p:nvSpPr>
        <p:spPr>
          <a:xfrm>
            <a:off x="137160" y="117983"/>
            <a:ext cx="4572000" cy="777457"/>
          </a:xfrm>
          <a:prstGeom prst="rect">
            <a:avLst/>
          </a:prstGeom>
        </p:spPr>
        <p:txBody>
          <a:bodyPr>
            <a:spAutoFit/>
          </a:bodyPr>
          <a:lstStyle/>
          <a:p>
            <a:pPr>
              <a:lnSpc>
                <a:spcPct val="115000"/>
              </a:lnSpc>
              <a:spcAft>
                <a:spcPts val="0"/>
              </a:spcAft>
            </a:pPr>
            <a:r>
              <a:rPr lang="en-CA" sz="2000" b="1" dirty="0">
                <a:solidFill>
                  <a:srgbClr val="FFFFFF"/>
                </a:solidFill>
                <a:highlight>
                  <a:srgbClr val="000000"/>
                </a:highlight>
                <a:latin typeface="Cambria" panose="02040503050406030204" pitchFamily="18" charset="0"/>
                <a:ea typeface="Times New Roman" panose="02020603050405020304" pitchFamily="18" charset="0"/>
                <a:cs typeface="Times New Roman" panose="02020603050405020304" pitchFamily="18" charset="0"/>
              </a:rPr>
              <a:t>Relations and Functions</a:t>
            </a:r>
            <a:endParaRPr lang="en-CA"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CA" sz="2000" b="1" dirty="0">
                <a:solidFill>
                  <a:srgbClr val="FFFFFF"/>
                </a:solidFill>
                <a:highlight>
                  <a:srgbClr val="000000"/>
                </a:highlight>
                <a:latin typeface="Cambria" panose="02040503050406030204" pitchFamily="18" charset="0"/>
                <a:ea typeface="Times New Roman" panose="02020603050405020304" pitchFamily="18" charset="0"/>
                <a:cs typeface="Times New Roman" panose="02020603050405020304" pitchFamily="18" charset="0"/>
              </a:rPr>
              <a:t>5.4: x- &amp; y- intercepts </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9F34F97C-1C2D-441B-90D9-BEA363ABD3E5}"/>
              </a:ext>
            </a:extLst>
          </p:cNvPr>
          <p:cNvSpPr/>
          <p:nvPr/>
        </p:nvSpPr>
        <p:spPr>
          <a:xfrm>
            <a:off x="3276600" y="294955"/>
            <a:ext cx="5730240" cy="423514"/>
          </a:xfrm>
          <a:prstGeom prst="rect">
            <a:avLst/>
          </a:prstGeom>
        </p:spPr>
        <p:txBody>
          <a:bodyPr wrap="square">
            <a:spAutoFit/>
          </a:bodyPr>
          <a:lstStyle/>
          <a:p>
            <a:pPr>
              <a:lnSpc>
                <a:spcPct val="115000"/>
              </a:lnSpc>
              <a:spcAft>
                <a:spcPts val="0"/>
              </a:spcAft>
            </a:pPr>
            <a:r>
              <a:rPr lang="en-US" sz="2000" dirty="0">
                <a:latin typeface="Cambria" panose="02040503050406030204" pitchFamily="18" charset="0"/>
                <a:ea typeface="Times New Roman" panose="02020603050405020304" pitchFamily="18" charset="0"/>
                <a:cs typeface="Times New Roman" panose="02020603050405020304" pitchFamily="18" charset="0"/>
              </a:rPr>
              <a:t>You can use the x- and y- intercepts to graph a line.</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6DC8A6DE-E0B8-4A4E-B511-6C28043B6ABE}"/>
              </a:ext>
            </a:extLst>
          </p:cNvPr>
          <p:cNvSpPr/>
          <p:nvPr/>
        </p:nvSpPr>
        <p:spPr>
          <a:xfrm>
            <a:off x="289560" y="1072412"/>
            <a:ext cx="8473440" cy="777457"/>
          </a:xfrm>
          <a:prstGeom prst="rect">
            <a:avLst/>
          </a:prstGeom>
        </p:spPr>
        <p:txBody>
          <a:bodyPr wrap="square">
            <a:spAutoFit/>
          </a:bodyPr>
          <a:lstStyle/>
          <a:p>
            <a:pPr>
              <a:lnSpc>
                <a:spcPct val="115000"/>
              </a:lnSpc>
              <a:spcAft>
                <a:spcPts val="1000"/>
              </a:spcAft>
            </a:pPr>
            <a:r>
              <a:rPr lang="en-US" sz="2000" dirty="0">
                <a:latin typeface="Cambria" panose="02040503050406030204" pitchFamily="18" charset="0"/>
                <a:ea typeface="Times New Roman" panose="02020603050405020304" pitchFamily="18" charset="0"/>
                <a:cs typeface="Times New Roman" panose="02020603050405020304" pitchFamily="18" charset="0"/>
              </a:rPr>
              <a:t>Example #1:  Solve for the x- and y- intercept of the graph of each equation and then graph the line on the grid provided.</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15342CF-CFD8-4E3B-962A-4DFC7841D1E7}"/>
                  </a:ext>
                </a:extLst>
              </p:cNvPr>
              <p:cNvSpPr/>
              <p:nvPr/>
            </p:nvSpPr>
            <p:spPr>
              <a:xfrm>
                <a:off x="381000" y="1849869"/>
                <a:ext cx="174688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a:latin typeface="Cambria Math" panose="02040503050406030204" pitchFamily="18" charset="0"/>
                        </a:rPr>
                        <m:t>4</m:t>
                      </m:r>
                      <m:r>
                        <a:rPr lang="en-CA" sz="2000" i="1">
                          <a:latin typeface="Cambria Math" panose="02040503050406030204" pitchFamily="18" charset="0"/>
                        </a:rPr>
                        <m:t>𝑥</m:t>
                      </m:r>
                      <m:r>
                        <a:rPr lang="en-CA" sz="2000" i="0">
                          <a:latin typeface="Cambria Math" panose="02040503050406030204" pitchFamily="18" charset="0"/>
                        </a:rPr>
                        <m:t>+3</m:t>
                      </m:r>
                      <m:r>
                        <a:rPr lang="en-CA" sz="2000" i="1">
                          <a:latin typeface="Cambria Math" panose="02040503050406030204" pitchFamily="18" charset="0"/>
                        </a:rPr>
                        <m:t>𝑦</m:t>
                      </m:r>
                      <m:r>
                        <a:rPr lang="en-CA" sz="2000" i="0">
                          <a:latin typeface="Cambria Math" panose="02040503050406030204" pitchFamily="18" charset="0"/>
                        </a:rPr>
                        <m:t>=12</m:t>
                      </m:r>
                    </m:oMath>
                  </m:oMathPara>
                </a14:m>
                <a:endParaRPr lang="en-CA" sz="2000" dirty="0"/>
              </a:p>
            </p:txBody>
          </p:sp>
        </mc:Choice>
        <mc:Fallback xmlns="">
          <p:sp>
            <p:nvSpPr>
              <p:cNvPr id="5" name="Rectangle 4">
                <a:extLst>
                  <a:ext uri="{FF2B5EF4-FFF2-40B4-BE49-F238E27FC236}">
                    <a16:creationId xmlns:a16="http://schemas.microsoft.com/office/drawing/2014/main" id="{615342CF-CFD8-4E3B-962A-4DFC7841D1E7}"/>
                  </a:ext>
                </a:extLst>
              </p:cNvPr>
              <p:cNvSpPr>
                <a:spLocks noRot="1" noChangeAspect="1" noMove="1" noResize="1" noEditPoints="1" noAdjustHandles="1" noChangeArrowheads="1" noChangeShapeType="1" noTextEdit="1"/>
              </p:cNvSpPr>
              <p:nvPr/>
            </p:nvSpPr>
            <p:spPr>
              <a:xfrm>
                <a:off x="381000" y="1849869"/>
                <a:ext cx="1746888" cy="400110"/>
              </a:xfrm>
              <a:prstGeom prst="rect">
                <a:avLst/>
              </a:prstGeom>
              <a:blipFill>
                <a:blip r:embed="rId2"/>
                <a:stretch>
                  <a:fillRect b="-7576"/>
                </a:stretch>
              </a:blipFill>
            </p:spPr>
            <p:txBody>
              <a:bodyPr/>
              <a:lstStyle/>
              <a:p>
                <a:r>
                  <a:rPr lang="en-CA">
                    <a:noFill/>
                  </a:rPr>
                  <a:t> </a:t>
                </a:r>
              </a:p>
            </p:txBody>
          </p:sp>
        </mc:Fallback>
      </mc:AlternateContent>
      <p:pic>
        <p:nvPicPr>
          <p:cNvPr id="8" name="Picture 7">
            <a:extLst>
              <a:ext uri="{FF2B5EF4-FFF2-40B4-BE49-F238E27FC236}">
                <a16:creationId xmlns:a16="http://schemas.microsoft.com/office/drawing/2014/main" id="{86EBB463-A0F9-4FCA-9D93-38E352FC3B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4932028" y="2049924"/>
            <a:ext cx="3636239" cy="3855529"/>
          </a:xfrm>
          <a:prstGeom prst="rect">
            <a:avLst/>
          </a:prstGeom>
          <a:noFill/>
        </p:spPr>
      </p:pic>
      <p:sp>
        <p:nvSpPr>
          <p:cNvPr id="9" name="TextBox 8">
            <a:extLst>
              <a:ext uri="{FF2B5EF4-FFF2-40B4-BE49-F238E27FC236}">
                <a16:creationId xmlns:a16="http://schemas.microsoft.com/office/drawing/2014/main" id="{B97A08EC-0C45-450D-B4D9-ABB9300C2527}"/>
              </a:ext>
            </a:extLst>
          </p:cNvPr>
          <p:cNvSpPr txBox="1"/>
          <p:nvPr/>
        </p:nvSpPr>
        <p:spPr>
          <a:xfrm>
            <a:off x="269014" y="2353697"/>
            <a:ext cx="2053960" cy="400110"/>
          </a:xfrm>
          <a:prstGeom prst="rect">
            <a:avLst/>
          </a:prstGeom>
          <a:noFill/>
        </p:spPr>
        <p:txBody>
          <a:bodyPr wrap="none" rtlCol="0">
            <a:spAutoFit/>
          </a:bodyPr>
          <a:lstStyle/>
          <a:p>
            <a:r>
              <a:rPr lang="en-CA" sz="2000" b="1" i="1" dirty="0">
                <a:latin typeface="Times New Roman" panose="02020603050405020304" pitchFamily="18" charset="0"/>
                <a:cs typeface="Times New Roman" panose="02020603050405020304" pitchFamily="18" charset="0"/>
              </a:rPr>
              <a:t>x</a:t>
            </a:r>
            <a:r>
              <a:rPr lang="en-CA" sz="2000" b="1" dirty="0">
                <a:latin typeface="Times New Roman" panose="02020603050405020304" pitchFamily="18" charset="0"/>
                <a:cs typeface="Times New Roman" panose="02020603050405020304" pitchFamily="18" charset="0"/>
              </a:rPr>
              <a:t>-intercept: </a:t>
            </a:r>
            <a:r>
              <a:rPr lang="en-CA" sz="2000" b="1" i="1" dirty="0">
                <a:latin typeface="Times New Roman" panose="02020603050405020304" pitchFamily="18" charset="0"/>
                <a:cs typeface="Times New Roman" panose="02020603050405020304" pitchFamily="18" charset="0"/>
              </a:rPr>
              <a:t>y</a:t>
            </a:r>
            <a:r>
              <a:rPr lang="en-CA" sz="2000" b="1" dirty="0">
                <a:latin typeface="Times New Roman" panose="02020603050405020304" pitchFamily="18" charset="0"/>
                <a:cs typeface="Times New Roman" panose="02020603050405020304" pitchFamily="18" charset="0"/>
              </a:rPr>
              <a:t> = 0</a:t>
            </a:r>
            <a:endParaRPr lang="en-CA" sz="2000" b="1"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A1C1182E-7D81-4A12-A9B9-7E80373EFFFA}"/>
                  </a:ext>
                </a:extLst>
              </p:cNvPr>
              <p:cNvSpPr/>
              <p:nvPr/>
            </p:nvSpPr>
            <p:spPr>
              <a:xfrm>
                <a:off x="236337" y="2835969"/>
                <a:ext cx="195252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smtClean="0">
                          <a:latin typeface="Cambria Math" panose="02040503050406030204" pitchFamily="18" charset="0"/>
                        </a:rPr>
                        <m:t>4</m:t>
                      </m:r>
                      <m:r>
                        <a:rPr lang="en-CA" sz="2000" i="1">
                          <a:latin typeface="Cambria Math" panose="02040503050406030204" pitchFamily="18" charset="0"/>
                        </a:rPr>
                        <m:t>𝑥</m:t>
                      </m:r>
                      <m:r>
                        <a:rPr lang="en-CA" sz="2000" i="0">
                          <a:latin typeface="Cambria Math" panose="02040503050406030204" pitchFamily="18" charset="0"/>
                        </a:rPr>
                        <m:t>+3</m:t>
                      </m:r>
                      <m:r>
                        <a:rPr lang="en-CA" sz="2000" b="0" i="0" smtClean="0">
                          <a:latin typeface="Cambria Math" panose="02040503050406030204" pitchFamily="18" charset="0"/>
                        </a:rPr>
                        <m:t>(0)</m:t>
                      </m:r>
                      <m:r>
                        <a:rPr lang="en-CA" sz="2000" i="0">
                          <a:latin typeface="Cambria Math" panose="02040503050406030204" pitchFamily="18" charset="0"/>
                        </a:rPr>
                        <m:t>=12</m:t>
                      </m:r>
                    </m:oMath>
                  </m:oMathPara>
                </a14:m>
                <a:endParaRPr lang="en-CA" sz="2000" dirty="0"/>
              </a:p>
            </p:txBody>
          </p:sp>
        </mc:Choice>
        <mc:Fallback xmlns="">
          <p:sp>
            <p:nvSpPr>
              <p:cNvPr id="10" name="Rectangle 9">
                <a:extLst>
                  <a:ext uri="{FF2B5EF4-FFF2-40B4-BE49-F238E27FC236}">
                    <a16:creationId xmlns:a16="http://schemas.microsoft.com/office/drawing/2014/main" id="{A1C1182E-7D81-4A12-A9B9-7E80373EFFFA}"/>
                  </a:ext>
                </a:extLst>
              </p:cNvPr>
              <p:cNvSpPr>
                <a:spLocks noRot="1" noChangeAspect="1" noMove="1" noResize="1" noEditPoints="1" noAdjustHandles="1" noChangeArrowheads="1" noChangeShapeType="1" noTextEdit="1"/>
              </p:cNvSpPr>
              <p:nvPr/>
            </p:nvSpPr>
            <p:spPr>
              <a:xfrm>
                <a:off x="236337" y="2835969"/>
                <a:ext cx="1952522" cy="400110"/>
              </a:xfrm>
              <a:prstGeom prst="rect">
                <a:avLst/>
              </a:prstGeom>
              <a:blipFill>
                <a:blip r:embed="rId4"/>
                <a:stretch>
                  <a:fillRect b="-1515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B888F860-A4AF-47E8-A4A4-2B90B20CE338}"/>
                  </a:ext>
                </a:extLst>
              </p:cNvPr>
              <p:cNvSpPr/>
              <p:nvPr/>
            </p:nvSpPr>
            <p:spPr>
              <a:xfrm>
                <a:off x="233368" y="3295361"/>
                <a:ext cx="114922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a:latin typeface="Cambria Math" panose="02040503050406030204" pitchFamily="18" charset="0"/>
                        </a:rPr>
                        <m:t>4</m:t>
                      </m:r>
                      <m:r>
                        <a:rPr lang="en-CA" sz="2000" i="1">
                          <a:latin typeface="Cambria Math" panose="02040503050406030204" pitchFamily="18" charset="0"/>
                        </a:rPr>
                        <m:t>𝑥</m:t>
                      </m:r>
                      <m:r>
                        <a:rPr lang="en-CA" sz="2000" i="0">
                          <a:latin typeface="Cambria Math" panose="02040503050406030204" pitchFamily="18" charset="0"/>
                        </a:rPr>
                        <m:t>=12</m:t>
                      </m:r>
                    </m:oMath>
                  </m:oMathPara>
                </a14:m>
                <a:endParaRPr lang="en-CA" sz="2000" dirty="0"/>
              </a:p>
            </p:txBody>
          </p:sp>
        </mc:Choice>
        <mc:Fallback xmlns="">
          <p:sp>
            <p:nvSpPr>
              <p:cNvPr id="11" name="Rectangle 10">
                <a:extLst>
                  <a:ext uri="{FF2B5EF4-FFF2-40B4-BE49-F238E27FC236}">
                    <a16:creationId xmlns:a16="http://schemas.microsoft.com/office/drawing/2014/main" id="{B888F860-A4AF-47E8-A4A4-2B90B20CE338}"/>
                  </a:ext>
                </a:extLst>
              </p:cNvPr>
              <p:cNvSpPr>
                <a:spLocks noRot="1" noChangeAspect="1" noMove="1" noResize="1" noEditPoints="1" noAdjustHandles="1" noChangeArrowheads="1" noChangeShapeType="1" noTextEdit="1"/>
              </p:cNvSpPr>
              <p:nvPr/>
            </p:nvSpPr>
            <p:spPr>
              <a:xfrm>
                <a:off x="233368" y="3295361"/>
                <a:ext cx="1149225" cy="400110"/>
              </a:xfrm>
              <a:prstGeom prst="rect">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B9B5A6C8-10A5-4A22-9C86-50876A9D7566}"/>
                  </a:ext>
                </a:extLst>
              </p:cNvPr>
              <p:cNvSpPr/>
              <p:nvPr/>
            </p:nvSpPr>
            <p:spPr>
              <a:xfrm>
                <a:off x="269014" y="3787847"/>
                <a:ext cx="1149224"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CA" sz="2000" i="1" smtClean="0">
                              <a:latin typeface="Cambria Math" panose="02040503050406030204" pitchFamily="18" charset="0"/>
                            </a:rPr>
                          </m:ctrlPr>
                        </m:fPr>
                        <m:num>
                          <m:r>
                            <a:rPr lang="en-CA" sz="2000">
                              <a:latin typeface="Cambria Math" panose="02040503050406030204" pitchFamily="18" charset="0"/>
                            </a:rPr>
                            <m:t>4</m:t>
                          </m:r>
                          <m:r>
                            <a:rPr lang="en-CA" sz="2000" i="1">
                              <a:latin typeface="Cambria Math" panose="02040503050406030204" pitchFamily="18" charset="0"/>
                            </a:rPr>
                            <m:t>𝑥</m:t>
                          </m:r>
                        </m:num>
                        <m:den>
                          <m:r>
                            <a:rPr lang="en-CA" sz="2000" b="0" i="1" smtClean="0">
                              <a:latin typeface="Cambria Math" panose="02040503050406030204" pitchFamily="18" charset="0"/>
                            </a:rPr>
                            <m:t>4</m:t>
                          </m:r>
                        </m:den>
                      </m:f>
                      <m:r>
                        <a:rPr lang="en-CA" sz="2000" i="0">
                          <a:latin typeface="Cambria Math" panose="02040503050406030204" pitchFamily="18" charset="0"/>
                        </a:rPr>
                        <m:t>=</m:t>
                      </m:r>
                      <m:f>
                        <m:fPr>
                          <m:ctrlPr>
                            <a:rPr lang="en-CA" sz="2000" i="1" smtClean="0">
                              <a:latin typeface="Cambria Math" panose="02040503050406030204" pitchFamily="18" charset="0"/>
                            </a:rPr>
                          </m:ctrlPr>
                        </m:fPr>
                        <m:num>
                          <m:r>
                            <a:rPr lang="en-CA" sz="2000">
                              <a:latin typeface="Cambria Math" panose="02040503050406030204" pitchFamily="18" charset="0"/>
                            </a:rPr>
                            <m:t>12</m:t>
                          </m:r>
                        </m:num>
                        <m:den>
                          <m:r>
                            <a:rPr lang="en-CA" sz="2000" b="0" i="1" smtClean="0">
                              <a:latin typeface="Cambria Math" panose="02040503050406030204" pitchFamily="18" charset="0"/>
                            </a:rPr>
                            <m:t>4</m:t>
                          </m:r>
                        </m:den>
                      </m:f>
                    </m:oMath>
                  </m:oMathPara>
                </a14:m>
                <a:endParaRPr lang="en-CA" sz="2000" dirty="0"/>
              </a:p>
            </p:txBody>
          </p:sp>
        </mc:Choice>
        <mc:Fallback xmlns="">
          <p:sp>
            <p:nvSpPr>
              <p:cNvPr id="12" name="Rectangle 11">
                <a:extLst>
                  <a:ext uri="{FF2B5EF4-FFF2-40B4-BE49-F238E27FC236}">
                    <a16:creationId xmlns:a16="http://schemas.microsoft.com/office/drawing/2014/main" id="{B9B5A6C8-10A5-4A22-9C86-50876A9D7566}"/>
                  </a:ext>
                </a:extLst>
              </p:cNvPr>
              <p:cNvSpPr>
                <a:spLocks noRot="1" noChangeAspect="1" noMove="1" noResize="1" noEditPoints="1" noAdjustHandles="1" noChangeArrowheads="1" noChangeShapeType="1" noTextEdit="1"/>
              </p:cNvSpPr>
              <p:nvPr/>
            </p:nvSpPr>
            <p:spPr>
              <a:xfrm>
                <a:off x="269014" y="3787847"/>
                <a:ext cx="1149224" cy="668516"/>
              </a:xfrm>
              <a:prstGeom prst="rect">
                <a:avLst/>
              </a:prstGeom>
              <a:blipFill>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571694EB-816B-4642-AC99-9CFAA5593DF6}"/>
                  </a:ext>
                </a:extLst>
              </p:cNvPr>
              <p:cNvSpPr/>
              <p:nvPr/>
            </p:nvSpPr>
            <p:spPr>
              <a:xfrm>
                <a:off x="362600" y="4548739"/>
                <a:ext cx="86389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i="1" smtClean="0">
                          <a:latin typeface="Cambria Math" panose="02040503050406030204" pitchFamily="18" charset="0"/>
                        </a:rPr>
                        <m:t>𝑥</m:t>
                      </m:r>
                      <m:r>
                        <a:rPr lang="en-CA" sz="2000" i="0">
                          <a:latin typeface="Cambria Math" panose="02040503050406030204" pitchFamily="18" charset="0"/>
                        </a:rPr>
                        <m:t>=</m:t>
                      </m:r>
                      <m:r>
                        <a:rPr lang="en-CA" sz="2000" b="0" i="0" smtClean="0">
                          <a:latin typeface="Cambria Math" panose="02040503050406030204" pitchFamily="18" charset="0"/>
                        </a:rPr>
                        <m:t>3</m:t>
                      </m:r>
                    </m:oMath>
                  </m:oMathPara>
                </a14:m>
                <a:endParaRPr lang="en-CA" sz="2000" dirty="0"/>
              </a:p>
            </p:txBody>
          </p:sp>
        </mc:Choice>
        <mc:Fallback xmlns="">
          <p:sp>
            <p:nvSpPr>
              <p:cNvPr id="13" name="Rectangle 12">
                <a:extLst>
                  <a:ext uri="{FF2B5EF4-FFF2-40B4-BE49-F238E27FC236}">
                    <a16:creationId xmlns:a16="http://schemas.microsoft.com/office/drawing/2014/main" id="{571694EB-816B-4642-AC99-9CFAA5593DF6}"/>
                  </a:ext>
                </a:extLst>
              </p:cNvPr>
              <p:cNvSpPr>
                <a:spLocks noRot="1" noChangeAspect="1" noMove="1" noResize="1" noEditPoints="1" noAdjustHandles="1" noChangeArrowheads="1" noChangeShapeType="1" noTextEdit="1"/>
              </p:cNvSpPr>
              <p:nvPr/>
            </p:nvSpPr>
            <p:spPr>
              <a:xfrm>
                <a:off x="362600" y="4548739"/>
                <a:ext cx="863891" cy="400110"/>
              </a:xfrm>
              <a:prstGeom prst="rect">
                <a:avLst/>
              </a:prstGeom>
              <a:blipFill>
                <a:blip r:embed="rId7"/>
                <a:stretch>
                  <a:fillRect/>
                </a:stretch>
              </a:blipFill>
            </p:spPr>
            <p:txBody>
              <a:bodyPr/>
              <a:lstStyle/>
              <a:p>
                <a:r>
                  <a:rPr lang="en-CA">
                    <a:noFill/>
                  </a:rPr>
                  <a:t> </a:t>
                </a:r>
              </a:p>
            </p:txBody>
          </p:sp>
        </mc:Fallback>
      </mc:AlternateContent>
      <p:sp>
        <p:nvSpPr>
          <p:cNvPr id="14" name="TextBox 13">
            <a:extLst>
              <a:ext uri="{FF2B5EF4-FFF2-40B4-BE49-F238E27FC236}">
                <a16:creationId xmlns:a16="http://schemas.microsoft.com/office/drawing/2014/main" id="{FAA258E2-62AC-4993-8E5F-46972064FB49}"/>
              </a:ext>
            </a:extLst>
          </p:cNvPr>
          <p:cNvSpPr txBox="1"/>
          <p:nvPr/>
        </p:nvSpPr>
        <p:spPr>
          <a:xfrm>
            <a:off x="2655200" y="2353697"/>
            <a:ext cx="2053960" cy="400110"/>
          </a:xfrm>
          <a:prstGeom prst="rect">
            <a:avLst/>
          </a:prstGeom>
          <a:noFill/>
        </p:spPr>
        <p:txBody>
          <a:bodyPr wrap="none" rtlCol="0">
            <a:spAutoFit/>
          </a:bodyPr>
          <a:lstStyle/>
          <a:p>
            <a:r>
              <a:rPr lang="en-CA" sz="2000" b="1" i="1" dirty="0">
                <a:latin typeface="Times New Roman" panose="02020603050405020304" pitchFamily="18" charset="0"/>
                <a:cs typeface="Times New Roman" panose="02020603050405020304" pitchFamily="18" charset="0"/>
              </a:rPr>
              <a:t>y</a:t>
            </a:r>
            <a:r>
              <a:rPr lang="en-CA" sz="2000" b="1" dirty="0">
                <a:latin typeface="Times New Roman" panose="02020603050405020304" pitchFamily="18" charset="0"/>
                <a:cs typeface="Times New Roman" panose="02020603050405020304" pitchFamily="18" charset="0"/>
              </a:rPr>
              <a:t>-intercept: </a:t>
            </a:r>
            <a:r>
              <a:rPr lang="en-CA" sz="2000" b="1" i="1" dirty="0">
                <a:latin typeface="Times New Roman" panose="02020603050405020304" pitchFamily="18" charset="0"/>
                <a:cs typeface="Times New Roman" panose="02020603050405020304" pitchFamily="18" charset="0"/>
              </a:rPr>
              <a:t>x</a:t>
            </a:r>
            <a:r>
              <a:rPr lang="en-CA" sz="2000" b="1" dirty="0">
                <a:latin typeface="Times New Roman" panose="02020603050405020304" pitchFamily="18" charset="0"/>
                <a:cs typeface="Times New Roman" panose="02020603050405020304" pitchFamily="18" charset="0"/>
              </a:rPr>
              <a:t> = 0</a:t>
            </a:r>
            <a:endParaRPr lang="en-CA" sz="2000" b="1"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8C5F2160-14DE-4974-B1FF-02ADFF2492CA}"/>
                  </a:ext>
                </a:extLst>
              </p:cNvPr>
              <p:cNvSpPr/>
              <p:nvPr/>
            </p:nvSpPr>
            <p:spPr>
              <a:xfrm>
                <a:off x="2825112" y="2857525"/>
                <a:ext cx="195713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smtClean="0">
                          <a:latin typeface="Cambria Math" panose="02040503050406030204" pitchFamily="18" charset="0"/>
                        </a:rPr>
                        <m:t>4</m:t>
                      </m:r>
                      <m:r>
                        <a:rPr lang="en-CA" sz="2000" b="0" i="0" smtClean="0">
                          <a:latin typeface="Cambria Math" panose="02040503050406030204" pitchFamily="18" charset="0"/>
                        </a:rPr>
                        <m:t>(0)</m:t>
                      </m:r>
                      <m:r>
                        <a:rPr lang="en-CA" sz="2000" i="0">
                          <a:latin typeface="Cambria Math" panose="02040503050406030204" pitchFamily="18" charset="0"/>
                        </a:rPr>
                        <m:t>+3</m:t>
                      </m:r>
                      <m:r>
                        <a:rPr lang="en-CA" sz="2000" i="1">
                          <a:latin typeface="Cambria Math" panose="02040503050406030204" pitchFamily="18" charset="0"/>
                        </a:rPr>
                        <m:t>𝑦</m:t>
                      </m:r>
                      <m:r>
                        <a:rPr lang="en-CA" sz="2000" i="0">
                          <a:latin typeface="Cambria Math" panose="02040503050406030204" pitchFamily="18" charset="0"/>
                        </a:rPr>
                        <m:t>=12</m:t>
                      </m:r>
                    </m:oMath>
                  </m:oMathPara>
                </a14:m>
                <a:endParaRPr lang="en-CA" sz="2000" dirty="0"/>
              </a:p>
            </p:txBody>
          </p:sp>
        </mc:Choice>
        <mc:Fallback xmlns="">
          <p:sp>
            <p:nvSpPr>
              <p:cNvPr id="15" name="Rectangle 14">
                <a:extLst>
                  <a:ext uri="{FF2B5EF4-FFF2-40B4-BE49-F238E27FC236}">
                    <a16:creationId xmlns:a16="http://schemas.microsoft.com/office/drawing/2014/main" id="{8C5F2160-14DE-4974-B1FF-02ADFF2492CA}"/>
                  </a:ext>
                </a:extLst>
              </p:cNvPr>
              <p:cNvSpPr>
                <a:spLocks noRot="1" noChangeAspect="1" noMove="1" noResize="1" noEditPoints="1" noAdjustHandles="1" noChangeArrowheads="1" noChangeShapeType="1" noTextEdit="1"/>
              </p:cNvSpPr>
              <p:nvPr/>
            </p:nvSpPr>
            <p:spPr>
              <a:xfrm>
                <a:off x="2825112" y="2857525"/>
                <a:ext cx="1957139" cy="400110"/>
              </a:xfrm>
              <a:prstGeom prst="rect">
                <a:avLst/>
              </a:prstGeom>
              <a:blipFill>
                <a:blip r:embed="rId8"/>
                <a:stretch>
                  <a:fillRect b="-1538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AA29E200-02F4-44EE-81F4-3D2892434BE4}"/>
                  </a:ext>
                </a:extLst>
              </p:cNvPr>
              <p:cNvSpPr/>
              <p:nvPr/>
            </p:nvSpPr>
            <p:spPr>
              <a:xfrm>
                <a:off x="2825112" y="3400311"/>
                <a:ext cx="115384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i="0">
                          <a:latin typeface="Cambria Math" panose="02040503050406030204" pitchFamily="18" charset="0"/>
                        </a:rPr>
                        <m:t>3</m:t>
                      </m:r>
                      <m:r>
                        <a:rPr lang="en-CA" sz="2000" i="1">
                          <a:latin typeface="Cambria Math" panose="02040503050406030204" pitchFamily="18" charset="0"/>
                        </a:rPr>
                        <m:t>𝑦</m:t>
                      </m:r>
                      <m:r>
                        <a:rPr lang="en-CA" sz="2000" i="0">
                          <a:latin typeface="Cambria Math" panose="02040503050406030204" pitchFamily="18" charset="0"/>
                        </a:rPr>
                        <m:t>=12</m:t>
                      </m:r>
                    </m:oMath>
                  </m:oMathPara>
                </a14:m>
                <a:endParaRPr lang="en-CA" sz="2000" dirty="0"/>
              </a:p>
            </p:txBody>
          </p:sp>
        </mc:Choice>
        <mc:Fallback xmlns="">
          <p:sp>
            <p:nvSpPr>
              <p:cNvPr id="16" name="Rectangle 15">
                <a:extLst>
                  <a:ext uri="{FF2B5EF4-FFF2-40B4-BE49-F238E27FC236}">
                    <a16:creationId xmlns:a16="http://schemas.microsoft.com/office/drawing/2014/main" id="{AA29E200-02F4-44EE-81F4-3D2892434BE4}"/>
                  </a:ext>
                </a:extLst>
              </p:cNvPr>
              <p:cNvSpPr>
                <a:spLocks noRot="1" noChangeAspect="1" noMove="1" noResize="1" noEditPoints="1" noAdjustHandles="1" noChangeArrowheads="1" noChangeShapeType="1" noTextEdit="1"/>
              </p:cNvSpPr>
              <p:nvPr/>
            </p:nvSpPr>
            <p:spPr>
              <a:xfrm>
                <a:off x="2825112" y="3400311"/>
                <a:ext cx="1153841" cy="400110"/>
              </a:xfrm>
              <a:prstGeom prst="rect">
                <a:avLst/>
              </a:prstGeom>
              <a:blipFill>
                <a:blip r:embed="rId9"/>
                <a:stretch>
                  <a:fillRect b="-769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18466BE4-ECA5-47A0-A6E9-31BE3A04EED1}"/>
                  </a:ext>
                </a:extLst>
              </p:cNvPr>
              <p:cNvSpPr/>
              <p:nvPr/>
            </p:nvSpPr>
            <p:spPr>
              <a:xfrm>
                <a:off x="2825112" y="4065236"/>
                <a:ext cx="1153842"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CA" sz="2000" i="1" smtClean="0">
                              <a:latin typeface="Cambria Math" panose="02040503050406030204" pitchFamily="18" charset="0"/>
                            </a:rPr>
                          </m:ctrlPr>
                        </m:fPr>
                        <m:num>
                          <m:r>
                            <a:rPr lang="en-CA" sz="2000">
                              <a:latin typeface="Cambria Math" panose="02040503050406030204" pitchFamily="18" charset="0"/>
                            </a:rPr>
                            <m:t>3</m:t>
                          </m:r>
                          <m:r>
                            <a:rPr lang="en-CA" sz="2000" i="1">
                              <a:latin typeface="Cambria Math" panose="02040503050406030204" pitchFamily="18" charset="0"/>
                            </a:rPr>
                            <m:t>𝑦</m:t>
                          </m:r>
                        </m:num>
                        <m:den>
                          <m:r>
                            <a:rPr lang="en-CA" sz="2000" b="0" i="1" smtClean="0">
                              <a:latin typeface="Cambria Math" panose="02040503050406030204" pitchFamily="18" charset="0"/>
                            </a:rPr>
                            <m:t>3</m:t>
                          </m:r>
                        </m:den>
                      </m:f>
                      <m:r>
                        <a:rPr lang="en-CA" sz="2000" i="0">
                          <a:latin typeface="Cambria Math" panose="02040503050406030204" pitchFamily="18" charset="0"/>
                        </a:rPr>
                        <m:t>=</m:t>
                      </m:r>
                      <m:f>
                        <m:fPr>
                          <m:ctrlPr>
                            <a:rPr lang="en-CA" sz="2000" i="1" smtClean="0">
                              <a:latin typeface="Cambria Math" panose="02040503050406030204" pitchFamily="18" charset="0"/>
                            </a:rPr>
                          </m:ctrlPr>
                        </m:fPr>
                        <m:num>
                          <m:r>
                            <a:rPr lang="en-CA" sz="2000">
                              <a:latin typeface="Cambria Math" panose="02040503050406030204" pitchFamily="18" charset="0"/>
                            </a:rPr>
                            <m:t>12</m:t>
                          </m:r>
                        </m:num>
                        <m:den>
                          <m:r>
                            <a:rPr lang="en-CA" sz="2000" b="0" i="1" smtClean="0">
                              <a:latin typeface="Cambria Math" panose="02040503050406030204" pitchFamily="18" charset="0"/>
                            </a:rPr>
                            <m:t>3</m:t>
                          </m:r>
                        </m:den>
                      </m:f>
                    </m:oMath>
                  </m:oMathPara>
                </a14:m>
                <a:endParaRPr lang="en-CA" sz="2000" dirty="0"/>
              </a:p>
            </p:txBody>
          </p:sp>
        </mc:Choice>
        <mc:Fallback xmlns="">
          <p:sp>
            <p:nvSpPr>
              <p:cNvPr id="17" name="Rectangle 16">
                <a:extLst>
                  <a:ext uri="{FF2B5EF4-FFF2-40B4-BE49-F238E27FC236}">
                    <a16:creationId xmlns:a16="http://schemas.microsoft.com/office/drawing/2014/main" id="{18466BE4-ECA5-47A0-A6E9-31BE3A04EED1}"/>
                  </a:ext>
                </a:extLst>
              </p:cNvPr>
              <p:cNvSpPr>
                <a:spLocks noRot="1" noChangeAspect="1" noMove="1" noResize="1" noEditPoints="1" noAdjustHandles="1" noChangeArrowheads="1" noChangeShapeType="1" noTextEdit="1"/>
              </p:cNvSpPr>
              <p:nvPr/>
            </p:nvSpPr>
            <p:spPr>
              <a:xfrm>
                <a:off x="2825112" y="4065236"/>
                <a:ext cx="1153842" cy="670568"/>
              </a:xfrm>
              <a:prstGeom prst="rect">
                <a:avLst/>
              </a:prstGeom>
              <a:blipFill>
                <a:blip r:embed="rId10"/>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E75FDB4A-F08D-4EFE-A266-7EFCC011CBD6}"/>
                  </a:ext>
                </a:extLst>
              </p:cNvPr>
              <p:cNvSpPr/>
              <p:nvPr/>
            </p:nvSpPr>
            <p:spPr>
              <a:xfrm>
                <a:off x="2967778" y="5090521"/>
                <a:ext cx="86850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i="1" smtClean="0">
                          <a:latin typeface="Cambria Math" panose="02040503050406030204" pitchFamily="18" charset="0"/>
                        </a:rPr>
                        <m:t>𝑦</m:t>
                      </m:r>
                      <m:r>
                        <a:rPr lang="en-CA" sz="2000" i="0">
                          <a:latin typeface="Cambria Math" panose="02040503050406030204" pitchFamily="18" charset="0"/>
                        </a:rPr>
                        <m:t>=</m:t>
                      </m:r>
                      <m:r>
                        <a:rPr lang="en-CA" sz="2000" b="0" i="0" smtClean="0">
                          <a:latin typeface="Cambria Math" panose="02040503050406030204" pitchFamily="18" charset="0"/>
                        </a:rPr>
                        <m:t>4</m:t>
                      </m:r>
                    </m:oMath>
                  </m:oMathPara>
                </a14:m>
                <a:endParaRPr lang="en-CA" sz="2000" dirty="0"/>
              </a:p>
            </p:txBody>
          </p:sp>
        </mc:Choice>
        <mc:Fallback xmlns="">
          <p:sp>
            <p:nvSpPr>
              <p:cNvPr id="18" name="Rectangle 17">
                <a:extLst>
                  <a:ext uri="{FF2B5EF4-FFF2-40B4-BE49-F238E27FC236}">
                    <a16:creationId xmlns:a16="http://schemas.microsoft.com/office/drawing/2014/main" id="{E75FDB4A-F08D-4EFE-A266-7EFCC011CBD6}"/>
                  </a:ext>
                </a:extLst>
              </p:cNvPr>
              <p:cNvSpPr>
                <a:spLocks noRot="1" noChangeAspect="1" noMove="1" noResize="1" noEditPoints="1" noAdjustHandles="1" noChangeArrowheads="1" noChangeShapeType="1" noTextEdit="1"/>
              </p:cNvSpPr>
              <p:nvPr/>
            </p:nvSpPr>
            <p:spPr>
              <a:xfrm>
                <a:off x="2967778" y="5090521"/>
                <a:ext cx="868507" cy="400110"/>
              </a:xfrm>
              <a:prstGeom prst="rect">
                <a:avLst/>
              </a:prstGeom>
              <a:blipFill>
                <a:blip r:embed="rId11"/>
                <a:stretch>
                  <a:fillRect b="-7576"/>
                </a:stretch>
              </a:blipFill>
            </p:spPr>
            <p:txBody>
              <a:bodyPr/>
              <a:lstStyle/>
              <a:p>
                <a:r>
                  <a:rPr lang="en-CA">
                    <a:noFill/>
                  </a:rPr>
                  <a:t> </a:t>
                </a:r>
              </a:p>
            </p:txBody>
          </p:sp>
        </mc:Fallback>
      </mc:AlternateContent>
      <p:sp>
        <p:nvSpPr>
          <p:cNvPr id="19" name="Oval 18">
            <a:extLst>
              <a:ext uri="{FF2B5EF4-FFF2-40B4-BE49-F238E27FC236}">
                <a16:creationId xmlns:a16="http://schemas.microsoft.com/office/drawing/2014/main" id="{D3D47E98-9827-498B-B7D6-8DB694A0986E}"/>
              </a:ext>
            </a:extLst>
          </p:cNvPr>
          <p:cNvSpPr>
            <a:spLocks noChangeAspect="1"/>
          </p:cNvSpPr>
          <p:nvPr/>
        </p:nvSpPr>
        <p:spPr>
          <a:xfrm>
            <a:off x="7149128" y="3326130"/>
            <a:ext cx="205740" cy="2057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20" name="Oval 19">
            <a:extLst>
              <a:ext uri="{FF2B5EF4-FFF2-40B4-BE49-F238E27FC236}">
                <a16:creationId xmlns:a16="http://schemas.microsoft.com/office/drawing/2014/main" id="{6AA44EA6-8B8E-44D2-B2CB-5C3033C2A767}"/>
              </a:ext>
            </a:extLst>
          </p:cNvPr>
          <p:cNvSpPr>
            <a:spLocks noChangeAspect="1"/>
          </p:cNvSpPr>
          <p:nvPr/>
        </p:nvSpPr>
        <p:spPr>
          <a:xfrm>
            <a:off x="6285528" y="2169909"/>
            <a:ext cx="205740" cy="2057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cxnSp>
        <p:nvCxnSpPr>
          <p:cNvPr id="21" name="Straight Arrow Connector 20">
            <a:extLst>
              <a:ext uri="{FF2B5EF4-FFF2-40B4-BE49-F238E27FC236}">
                <a16:creationId xmlns:a16="http://schemas.microsoft.com/office/drawing/2014/main" id="{D6AFEC93-47A5-4F45-8FCB-7A98A296F490}"/>
              </a:ext>
            </a:extLst>
          </p:cNvPr>
          <p:cNvCxnSpPr>
            <a:cxnSpLocks/>
          </p:cNvCxnSpPr>
          <p:nvPr/>
        </p:nvCxnSpPr>
        <p:spPr>
          <a:xfrm flipH="1" flipV="1">
            <a:off x="6028511" y="1727200"/>
            <a:ext cx="1895100" cy="2729163"/>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4F56B0B5-1FE1-4C80-A756-8D7122D32794}"/>
              </a:ext>
            </a:extLst>
          </p:cNvPr>
          <p:cNvSpPr>
            <a:spLocks noGrp="1"/>
          </p:cNvSpPr>
          <p:nvPr>
            <p:ph type="sldNum" sz="quarter" idx="12"/>
          </p:nvPr>
        </p:nvSpPr>
        <p:spPr/>
        <p:txBody>
          <a:bodyPr/>
          <a:lstStyle/>
          <a:p>
            <a:fld id="{914CA522-1688-4E7E-A401-39BA881FF08A}" type="slidenum">
              <a:rPr lang="en-CA" smtClean="0"/>
              <a:t>33</a:t>
            </a:fld>
            <a:endParaRPr lang="en-CA"/>
          </a:p>
        </p:txBody>
      </p:sp>
    </p:spTree>
    <p:extLst>
      <p:ext uri="{BB962C8B-B14F-4D97-AF65-F5344CB8AC3E}">
        <p14:creationId xmlns:p14="http://schemas.microsoft.com/office/powerpoint/2010/main" val="290228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up)">
                                      <p:cBhvr>
                                        <p:cTn id="5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0DC89A2-A1E6-4293-A1E2-D1E6FCC670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5041386" y="1993841"/>
            <a:ext cx="3937038" cy="4142790"/>
          </a:xfrm>
          <a:prstGeom prst="rect">
            <a:avLst/>
          </a:prstGeom>
          <a:noFill/>
        </p:spPr>
      </p:pic>
      <p:sp>
        <p:nvSpPr>
          <p:cNvPr id="2" name="Rectangle 1">
            <a:extLst>
              <a:ext uri="{FF2B5EF4-FFF2-40B4-BE49-F238E27FC236}">
                <a16:creationId xmlns:a16="http://schemas.microsoft.com/office/drawing/2014/main" id="{61850474-D90D-4D7F-B8F0-9669EE81352A}"/>
              </a:ext>
            </a:extLst>
          </p:cNvPr>
          <p:cNvSpPr/>
          <p:nvPr/>
        </p:nvSpPr>
        <p:spPr>
          <a:xfrm>
            <a:off x="137160" y="117983"/>
            <a:ext cx="4572000" cy="777457"/>
          </a:xfrm>
          <a:prstGeom prst="rect">
            <a:avLst/>
          </a:prstGeom>
        </p:spPr>
        <p:txBody>
          <a:bodyPr>
            <a:spAutoFit/>
          </a:bodyPr>
          <a:lstStyle/>
          <a:p>
            <a:pPr>
              <a:lnSpc>
                <a:spcPct val="115000"/>
              </a:lnSpc>
              <a:spcAft>
                <a:spcPts val="0"/>
              </a:spcAft>
            </a:pPr>
            <a:r>
              <a:rPr lang="en-CA" sz="2000" b="1" dirty="0">
                <a:solidFill>
                  <a:srgbClr val="FFFFFF"/>
                </a:solidFill>
                <a:highlight>
                  <a:srgbClr val="000000"/>
                </a:highlight>
                <a:latin typeface="Cambria" panose="02040503050406030204" pitchFamily="18" charset="0"/>
                <a:ea typeface="Times New Roman" panose="02020603050405020304" pitchFamily="18" charset="0"/>
                <a:cs typeface="Times New Roman" panose="02020603050405020304" pitchFamily="18" charset="0"/>
              </a:rPr>
              <a:t>Relations and Functions</a:t>
            </a:r>
            <a:endParaRPr lang="en-CA"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CA" sz="2000" b="1" dirty="0">
                <a:solidFill>
                  <a:srgbClr val="FFFFFF"/>
                </a:solidFill>
                <a:highlight>
                  <a:srgbClr val="000000"/>
                </a:highlight>
                <a:latin typeface="Cambria" panose="02040503050406030204" pitchFamily="18" charset="0"/>
                <a:ea typeface="Times New Roman" panose="02020603050405020304" pitchFamily="18" charset="0"/>
                <a:cs typeface="Times New Roman" panose="02020603050405020304" pitchFamily="18" charset="0"/>
              </a:rPr>
              <a:t>5.4: x- &amp; y- intercepts </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9F34F97C-1C2D-441B-90D9-BEA363ABD3E5}"/>
              </a:ext>
            </a:extLst>
          </p:cNvPr>
          <p:cNvSpPr/>
          <p:nvPr/>
        </p:nvSpPr>
        <p:spPr>
          <a:xfrm>
            <a:off x="3276600" y="294955"/>
            <a:ext cx="5730240" cy="423514"/>
          </a:xfrm>
          <a:prstGeom prst="rect">
            <a:avLst/>
          </a:prstGeom>
        </p:spPr>
        <p:txBody>
          <a:bodyPr wrap="square">
            <a:spAutoFit/>
          </a:bodyPr>
          <a:lstStyle/>
          <a:p>
            <a:pPr>
              <a:lnSpc>
                <a:spcPct val="115000"/>
              </a:lnSpc>
              <a:spcAft>
                <a:spcPts val="0"/>
              </a:spcAft>
            </a:pPr>
            <a:r>
              <a:rPr lang="en-US" sz="2000" dirty="0">
                <a:latin typeface="Cambria" panose="02040503050406030204" pitchFamily="18" charset="0"/>
                <a:ea typeface="Times New Roman" panose="02020603050405020304" pitchFamily="18" charset="0"/>
                <a:cs typeface="Times New Roman" panose="02020603050405020304" pitchFamily="18" charset="0"/>
              </a:rPr>
              <a:t>You can use the x- and y- intercepts to graph a line.</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6DC8A6DE-E0B8-4A4E-B511-6C28043B6ABE}"/>
              </a:ext>
            </a:extLst>
          </p:cNvPr>
          <p:cNvSpPr/>
          <p:nvPr/>
        </p:nvSpPr>
        <p:spPr>
          <a:xfrm>
            <a:off x="289560" y="1072412"/>
            <a:ext cx="8473440" cy="777457"/>
          </a:xfrm>
          <a:prstGeom prst="rect">
            <a:avLst/>
          </a:prstGeom>
        </p:spPr>
        <p:txBody>
          <a:bodyPr wrap="square">
            <a:spAutoFit/>
          </a:bodyPr>
          <a:lstStyle/>
          <a:p>
            <a:pPr>
              <a:lnSpc>
                <a:spcPct val="115000"/>
              </a:lnSpc>
              <a:spcAft>
                <a:spcPts val="1000"/>
              </a:spcAft>
            </a:pPr>
            <a:r>
              <a:rPr lang="en-US" sz="2000" dirty="0">
                <a:latin typeface="Cambria" panose="02040503050406030204" pitchFamily="18" charset="0"/>
                <a:ea typeface="Times New Roman" panose="02020603050405020304" pitchFamily="18" charset="0"/>
                <a:cs typeface="Times New Roman" panose="02020603050405020304" pitchFamily="18" charset="0"/>
              </a:rPr>
              <a:t>Example #1:  Solve for the x- and y- intercept of the graph of each equation and then graph the line on the grid provided.</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15342CF-CFD8-4E3B-962A-4DFC7841D1E7}"/>
                  </a:ext>
                </a:extLst>
              </p:cNvPr>
              <p:cNvSpPr/>
              <p:nvPr/>
            </p:nvSpPr>
            <p:spPr>
              <a:xfrm>
                <a:off x="381000" y="1849869"/>
                <a:ext cx="174688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smtClean="0">
                          <a:latin typeface="Cambria Math" panose="02040503050406030204" pitchFamily="18" charset="0"/>
                        </a:rPr>
                        <m:t>3</m:t>
                      </m:r>
                      <m:r>
                        <a:rPr lang="en-CA" sz="2000" i="1">
                          <a:latin typeface="Cambria Math" panose="02040503050406030204" pitchFamily="18" charset="0"/>
                        </a:rPr>
                        <m:t>𝑥</m:t>
                      </m:r>
                      <m:r>
                        <a:rPr lang="en-CA" sz="2000" b="0" i="0" smtClean="0">
                          <a:latin typeface="Cambria Math" panose="02040503050406030204" pitchFamily="18" charset="0"/>
                        </a:rPr>
                        <m:t>−5</m:t>
                      </m:r>
                      <m:r>
                        <a:rPr lang="en-CA" sz="2000" i="1">
                          <a:latin typeface="Cambria Math" panose="02040503050406030204" pitchFamily="18" charset="0"/>
                        </a:rPr>
                        <m:t>𝑦</m:t>
                      </m:r>
                      <m:r>
                        <a:rPr lang="en-CA" sz="2000" i="0">
                          <a:latin typeface="Cambria Math" panose="02040503050406030204" pitchFamily="18" charset="0"/>
                        </a:rPr>
                        <m:t>=1</m:t>
                      </m:r>
                      <m:r>
                        <a:rPr lang="en-CA" sz="2000" b="0" i="0" smtClean="0">
                          <a:latin typeface="Cambria Math" panose="02040503050406030204" pitchFamily="18" charset="0"/>
                        </a:rPr>
                        <m:t>5</m:t>
                      </m:r>
                    </m:oMath>
                  </m:oMathPara>
                </a14:m>
                <a:endParaRPr lang="en-CA" sz="2000" dirty="0"/>
              </a:p>
            </p:txBody>
          </p:sp>
        </mc:Choice>
        <mc:Fallback xmlns="">
          <p:sp>
            <p:nvSpPr>
              <p:cNvPr id="5" name="Rectangle 4">
                <a:extLst>
                  <a:ext uri="{FF2B5EF4-FFF2-40B4-BE49-F238E27FC236}">
                    <a16:creationId xmlns:a16="http://schemas.microsoft.com/office/drawing/2014/main" id="{615342CF-CFD8-4E3B-962A-4DFC7841D1E7}"/>
                  </a:ext>
                </a:extLst>
              </p:cNvPr>
              <p:cNvSpPr>
                <a:spLocks noRot="1" noChangeAspect="1" noMove="1" noResize="1" noEditPoints="1" noAdjustHandles="1" noChangeArrowheads="1" noChangeShapeType="1" noTextEdit="1"/>
              </p:cNvSpPr>
              <p:nvPr/>
            </p:nvSpPr>
            <p:spPr>
              <a:xfrm>
                <a:off x="381000" y="1849869"/>
                <a:ext cx="1746888" cy="400110"/>
              </a:xfrm>
              <a:prstGeom prst="rect">
                <a:avLst/>
              </a:prstGeom>
              <a:blipFill>
                <a:blip r:embed="rId3"/>
                <a:stretch>
                  <a:fillRect b="-7576"/>
                </a:stretch>
              </a:blipFill>
            </p:spPr>
            <p:txBody>
              <a:bodyPr/>
              <a:lstStyle/>
              <a:p>
                <a:r>
                  <a:rPr lang="en-CA">
                    <a:noFill/>
                  </a:rPr>
                  <a:t> </a:t>
                </a:r>
              </a:p>
            </p:txBody>
          </p:sp>
        </mc:Fallback>
      </mc:AlternateContent>
      <p:sp>
        <p:nvSpPr>
          <p:cNvPr id="9" name="TextBox 8">
            <a:extLst>
              <a:ext uri="{FF2B5EF4-FFF2-40B4-BE49-F238E27FC236}">
                <a16:creationId xmlns:a16="http://schemas.microsoft.com/office/drawing/2014/main" id="{B97A08EC-0C45-450D-B4D9-ABB9300C2527}"/>
              </a:ext>
            </a:extLst>
          </p:cNvPr>
          <p:cNvSpPr txBox="1"/>
          <p:nvPr/>
        </p:nvSpPr>
        <p:spPr>
          <a:xfrm>
            <a:off x="269014" y="2353697"/>
            <a:ext cx="2053960" cy="400110"/>
          </a:xfrm>
          <a:prstGeom prst="rect">
            <a:avLst/>
          </a:prstGeom>
          <a:noFill/>
        </p:spPr>
        <p:txBody>
          <a:bodyPr wrap="none" rtlCol="0">
            <a:spAutoFit/>
          </a:bodyPr>
          <a:lstStyle/>
          <a:p>
            <a:r>
              <a:rPr lang="en-CA" sz="2000" b="1" i="1" dirty="0">
                <a:latin typeface="Times New Roman" panose="02020603050405020304" pitchFamily="18" charset="0"/>
                <a:cs typeface="Times New Roman" panose="02020603050405020304" pitchFamily="18" charset="0"/>
              </a:rPr>
              <a:t>x</a:t>
            </a:r>
            <a:r>
              <a:rPr lang="en-CA" sz="2000" b="1" dirty="0">
                <a:latin typeface="Times New Roman" panose="02020603050405020304" pitchFamily="18" charset="0"/>
                <a:cs typeface="Times New Roman" panose="02020603050405020304" pitchFamily="18" charset="0"/>
              </a:rPr>
              <a:t>-intercept: </a:t>
            </a:r>
            <a:r>
              <a:rPr lang="en-CA" sz="2000" b="1" i="1" dirty="0">
                <a:latin typeface="Times New Roman" panose="02020603050405020304" pitchFamily="18" charset="0"/>
                <a:cs typeface="Times New Roman" panose="02020603050405020304" pitchFamily="18" charset="0"/>
              </a:rPr>
              <a:t>y</a:t>
            </a:r>
            <a:r>
              <a:rPr lang="en-CA" sz="2000" b="1" dirty="0">
                <a:latin typeface="Times New Roman" panose="02020603050405020304" pitchFamily="18" charset="0"/>
                <a:cs typeface="Times New Roman" panose="02020603050405020304" pitchFamily="18" charset="0"/>
              </a:rPr>
              <a:t> = 0</a:t>
            </a:r>
            <a:endParaRPr lang="en-CA" sz="2000" b="1"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A1C1182E-7D81-4A12-A9B9-7E80373EFFFA}"/>
                  </a:ext>
                </a:extLst>
              </p:cNvPr>
              <p:cNvSpPr/>
              <p:nvPr/>
            </p:nvSpPr>
            <p:spPr>
              <a:xfrm>
                <a:off x="236337" y="2835969"/>
                <a:ext cx="195252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smtClean="0">
                          <a:latin typeface="Cambria Math" panose="02040503050406030204" pitchFamily="18" charset="0"/>
                        </a:rPr>
                        <m:t>3</m:t>
                      </m:r>
                      <m:r>
                        <a:rPr lang="en-CA" sz="2000" i="1">
                          <a:latin typeface="Cambria Math" panose="02040503050406030204" pitchFamily="18" charset="0"/>
                        </a:rPr>
                        <m:t>𝑥</m:t>
                      </m:r>
                      <m:r>
                        <a:rPr lang="en-CA" sz="2000" b="0" i="0" smtClean="0">
                          <a:latin typeface="Cambria Math" panose="02040503050406030204" pitchFamily="18" charset="0"/>
                        </a:rPr>
                        <m:t>−5(0)</m:t>
                      </m:r>
                      <m:r>
                        <a:rPr lang="en-CA" sz="2000" i="0">
                          <a:latin typeface="Cambria Math" panose="02040503050406030204" pitchFamily="18" charset="0"/>
                        </a:rPr>
                        <m:t>=1</m:t>
                      </m:r>
                      <m:r>
                        <a:rPr lang="en-CA" sz="2000" b="0" i="0" smtClean="0">
                          <a:latin typeface="Cambria Math" panose="02040503050406030204" pitchFamily="18" charset="0"/>
                        </a:rPr>
                        <m:t>5</m:t>
                      </m:r>
                    </m:oMath>
                  </m:oMathPara>
                </a14:m>
                <a:endParaRPr lang="en-CA" sz="2000" dirty="0"/>
              </a:p>
            </p:txBody>
          </p:sp>
        </mc:Choice>
        <mc:Fallback xmlns="">
          <p:sp>
            <p:nvSpPr>
              <p:cNvPr id="10" name="Rectangle 9">
                <a:extLst>
                  <a:ext uri="{FF2B5EF4-FFF2-40B4-BE49-F238E27FC236}">
                    <a16:creationId xmlns:a16="http://schemas.microsoft.com/office/drawing/2014/main" id="{A1C1182E-7D81-4A12-A9B9-7E80373EFFFA}"/>
                  </a:ext>
                </a:extLst>
              </p:cNvPr>
              <p:cNvSpPr>
                <a:spLocks noRot="1" noChangeAspect="1" noMove="1" noResize="1" noEditPoints="1" noAdjustHandles="1" noChangeArrowheads="1" noChangeShapeType="1" noTextEdit="1"/>
              </p:cNvSpPr>
              <p:nvPr/>
            </p:nvSpPr>
            <p:spPr>
              <a:xfrm>
                <a:off x="236337" y="2835969"/>
                <a:ext cx="1952522" cy="400110"/>
              </a:xfrm>
              <a:prstGeom prst="rect">
                <a:avLst/>
              </a:prstGeom>
              <a:blipFill>
                <a:blip r:embed="rId4"/>
                <a:stretch>
                  <a:fillRect b="-1515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B888F860-A4AF-47E8-A4A4-2B90B20CE338}"/>
                  </a:ext>
                </a:extLst>
              </p:cNvPr>
              <p:cNvSpPr/>
              <p:nvPr/>
            </p:nvSpPr>
            <p:spPr>
              <a:xfrm>
                <a:off x="233368" y="3295361"/>
                <a:ext cx="114922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smtClean="0">
                          <a:latin typeface="Cambria Math" panose="02040503050406030204" pitchFamily="18" charset="0"/>
                        </a:rPr>
                        <m:t>3</m:t>
                      </m:r>
                      <m:r>
                        <a:rPr lang="en-CA" sz="2000" i="1">
                          <a:latin typeface="Cambria Math" panose="02040503050406030204" pitchFamily="18" charset="0"/>
                        </a:rPr>
                        <m:t>𝑥</m:t>
                      </m:r>
                      <m:r>
                        <a:rPr lang="en-CA" sz="2000" i="0">
                          <a:latin typeface="Cambria Math" panose="02040503050406030204" pitchFamily="18" charset="0"/>
                        </a:rPr>
                        <m:t>=1</m:t>
                      </m:r>
                      <m:r>
                        <a:rPr lang="en-CA" sz="2000" b="0" i="0" smtClean="0">
                          <a:latin typeface="Cambria Math" panose="02040503050406030204" pitchFamily="18" charset="0"/>
                        </a:rPr>
                        <m:t>5</m:t>
                      </m:r>
                    </m:oMath>
                  </m:oMathPara>
                </a14:m>
                <a:endParaRPr lang="en-CA" sz="2000" dirty="0"/>
              </a:p>
            </p:txBody>
          </p:sp>
        </mc:Choice>
        <mc:Fallback xmlns="">
          <p:sp>
            <p:nvSpPr>
              <p:cNvPr id="11" name="Rectangle 10">
                <a:extLst>
                  <a:ext uri="{FF2B5EF4-FFF2-40B4-BE49-F238E27FC236}">
                    <a16:creationId xmlns:a16="http://schemas.microsoft.com/office/drawing/2014/main" id="{B888F860-A4AF-47E8-A4A4-2B90B20CE338}"/>
                  </a:ext>
                </a:extLst>
              </p:cNvPr>
              <p:cNvSpPr>
                <a:spLocks noRot="1" noChangeAspect="1" noMove="1" noResize="1" noEditPoints="1" noAdjustHandles="1" noChangeArrowheads="1" noChangeShapeType="1" noTextEdit="1"/>
              </p:cNvSpPr>
              <p:nvPr/>
            </p:nvSpPr>
            <p:spPr>
              <a:xfrm>
                <a:off x="233368" y="3295361"/>
                <a:ext cx="1149225" cy="400110"/>
              </a:xfrm>
              <a:prstGeom prst="rect">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B9B5A6C8-10A5-4A22-9C86-50876A9D7566}"/>
                  </a:ext>
                </a:extLst>
              </p:cNvPr>
              <p:cNvSpPr/>
              <p:nvPr/>
            </p:nvSpPr>
            <p:spPr>
              <a:xfrm>
                <a:off x="269014" y="3787847"/>
                <a:ext cx="1149225" cy="676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CA" sz="2000" i="1" smtClean="0">
                              <a:latin typeface="Cambria Math" panose="02040503050406030204" pitchFamily="18" charset="0"/>
                            </a:rPr>
                          </m:ctrlPr>
                        </m:fPr>
                        <m:num>
                          <m:r>
                            <a:rPr lang="en-CA" sz="2000" b="0" i="0" smtClean="0">
                              <a:latin typeface="Cambria Math" panose="02040503050406030204" pitchFamily="18" charset="0"/>
                            </a:rPr>
                            <m:t>3</m:t>
                          </m:r>
                          <m:r>
                            <a:rPr lang="en-CA" sz="2000" i="1">
                              <a:latin typeface="Cambria Math" panose="02040503050406030204" pitchFamily="18" charset="0"/>
                            </a:rPr>
                            <m:t>𝑥</m:t>
                          </m:r>
                        </m:num>
                        <m:den>
                          <m:r>
                            <a:rPr lang="en-CA" sz="2000" b="0" i="1" smtClean="0">
                              <a:latin typeface="Cambria Math" panose="02040503050406030204" pitchFamily="18" charset="0"/>
                            </a:rPr>
                            <m:t>3</m:t>
                          </m:r>
                        </m:den>
                      </m:f>
                      <m:r>
                        <a:rPr lang="en-CA" sz="2000" i="0">
                          <a:latin typeface="Cambria Math" panose="02040503050406030204" pitchFamily="18" charset="0"/>
                        </a:rPr>
                        <m:t>=</m:t>
                      </m:r>
                      <m:f>
                        <m:fPr>
                          <m:ctrlPr>
                            <a:rPr lang="en-CA" sz="2000" i="1" smtClean="0">
                              <a:latin typeface="Cambria Math" panose="02040503050406030204" pitchFamily="18" charset="0"/>
                            </a:rPr>
                          </m:ctrlPr>
                        </m:fPr>
                        <m:num>
                          <m:r>
                            <a:rPr lang="en-CA" sz="2000" b="0" i="0" smtClean="0">
                              <a:latin typeface="Cambria Math" panose="02040503050406030204" pitchFamily="18" charset="0"/>
                            </a:rPr>
                            <m:t>15</m:t>
                          </m:r>
                        </m:num>
                        <m:den>
                          <m:r>
                            <a:rPr lang="en-CA" sz="2000" b="0" i="1" smtClean="0">
                              <a:latin typeface="Cambria Math" panose="02040503050406030204" pitchFamily="18" charset="0"/>
                            </a:rPr>
                            <m:t>3</m:t>
                          </m:r>
                        </m:den>
                      </m:f>
                    </m:oMath>
                  </m:oMathPara>
                </a14:m>
                <a:endParaRPr lang="en-CA" sz="2000" dirty="0"/>
              </a:p>
            </p:txBody>
          </p:sp>
        </mc:Choice>
        <mc:Fallback xmlns="">
          <p:sp>
            <p:nvSpPr>
              <p:cNvPr id="12" name="Rectangle 11">
                <a:extLst>
                  <a:ext uri="{FF2B5EF4-FFF2-40B4-BE49-F238E27FC236}">
                    <a16:creationId xmlns:a16="http://schemas.microsoft.com/office/drawing/2014/main" id="{B9B5A6C8-10A5-4A22-9C86-50876A9D7566}"/>
                  </a:ext>
                </a:extLst>
              </p:cNvPr>
              <p:cNvSpPr>
                <a:spLocks noRot="1" noChangeAspect="1" noMove="1" noResize="1" noEditPoints="1" noAdjustHandles="1" noChangeArrowheads="1" noChangeShapeType="1" noTextEdit="1"/>
              </p:cNvSpPr>
              <p:nvPr/>
            </p:nvSpPr>
            <p:spPr>
              <a:xfrm>
                <a:off x="269014" y="3787847"/>
                <a:ext cx="1149225" cy="676852"/>
              </a:xfrm>
              <a:prstGeom prst="rect">
                <a:avLst/>
              </a:prstGeom>
              <a:blipFill>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571694EB-816B-4642-AC99-9CFAA5593DF6}"/>
                  </a:ext>
                </a:extLst>
              </p:cNvPr>
              <p:cNvSpPr/>
              <p:nvPr/>
            </p:nvSpPr>
            <p:spPr>
              <a:xfrm>
                <a:off x="362600" y="4548739"/>
                <a:ext cx="86389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i="1" smtClean="0">
                          <a:latin typeface="Cambria Math" panose="02040503050406030204" pitchFamily="18" charset="0"/>
                        </a:rPr>
                        <m:t>𝑥</m:t>
                      </m:r>
                      <m:r>
                        <a:rPr lang="en-CA" sz="2000" i="0">
                          <a:latin typeface="Cambria Math" panose="02040503050406030204" pitchFamily="18" charset="0"/>
                        </a:rPr>
                        <m:t>=</m:t>
                      </m:r>
                      <m:r>
                        <a:rPr lang="en-CA" sz="2000" b="0" i="0" smtClean="0">
                          <a:latin typeface="Cambria Math" panose="02040503050406030204" pitchFamily="18" charset="0"/>
                        </a:rPr>
                        <m:t>5</m:t>
                      </m:r>
                    </m:oMath>
                  </m:oMathPara>
                </a14:m>
                <a:endParaRPr lang="en-CA" sz="2000" dirty="0"/>
              </a:p>
            </p:txBody>
          </p:sp>
        </mc:Choice>
        <mc:Fallback xmlns="">
          <p:sp>
            <p:nvSpPr>
              <p:cNvPr id="13" name="Rectangle 12">
                <a:extLst>
                  <a:ext uri="{FF2B5EF4-FFF2-40B4-BE49-F238E27FC236}">
                    <a16:creationId xmlns:a16="http://schemas.microsoft.com/office/drawing/2014/main" id="{571694EB-816B-4642-AC99-9CFAA5593DF6}"/>
                  </a:ext>
                </a:extLst>
              </p:cNvPr>
              <p:cNvSpPr>
                <a:spLocks noRot="1" noChangeAspect="1" noMove="1" noResize="1" noEditPoints="1" noAdjustHandles="1" noChangeArrowheads="1" noChangeShapeType="1" noTextEdit="1"/>
              </p:cNvSpPr>
              <p:nvPr/>
            </p:nvSpPr>
            <p:spPr>
              <a:xfrm>
                <a:off x="362600" y="4548739"/>
                <a:ext cx="863891" cy="400110"/>
              </a:xfrm>
              <a:prstGeom prst="rect">
                <a:avLst/>
              </a:prstGeom>
              <a:blipFill>
                <a:blip r:embed="rId7"/>
                <a:stretch>
                  <a:fillRect/>
                </a:stretch>
              </a:blipFill>
            </p:spPr>
            <p:txBody>
              <a:bodyPr/>
              <a:lstStyle/>
              <a:p>
                <a:r>
                  <a:rPr lang="en-CA">
                    <a:noFill/>
                  </a:rPr>
                  <a:t> </a:t>
                </a:r>
              </a:p>
            </p:txBody>
          </p:sp>
        </mc:Fallback>
      </mc:AlternateContent>
      <p:sp>
        <p:nvSpPr>
          <p:cNvPr id="14" name="TextBox 13">
            <a:extLst>
              <a:ext uri="{FF2B5EF4-FFF2-40B4-BE49-F238E27FC236}">
                <a16:creationId xmlns:a16="http://schemas.microsoft.com/office/drawing/2014/main" id="{FAA258E2-62AC-4993-8E5F-46972064FB49}"/>
              </a:ext>
            </a:extLst>
          </p:cNvPr>
          <p:cNvSpPr txBox="1"/>
          <p:nvPr/>
        </p:nvSpPr>
        <p:spPr>
          <a:xfrm>
            <a:off x="2655200" y="2353697"/>
            <a:ext cx="2053960" cy="400110"/>
          </a:xfrm>
          <a:prstGeom prst="rect">
            <a:avLst/>
          </a:prstGeom>
          <a:noFill/>
        </p:spPr>
        <p:txBody>
          <a:bodyPr wrap="none" rtlCol="0">
            <a:spAutoFit/>
          </a:bodyPr>
          <a:lstStyle/>
          <a:p>
            <a:r>
              <a:rPr lang="en-CA" sz="2000" b="1" i="1" dirty="0">
                <a:latin typeface="Times New Roman" panose="02020603050405020304" pitchFamily="18" charset="0"/>
                <a:cs typeface="Times New Roman" panose="02020603050405020304" pitchFamily="18" charset="0"/>
              </a:rPr>
              <a:t>y</a:t>
            </a:r>
            <a:r>
              <a:rPr lang="en-CA" sz="2000" b="1" dirty="0">
                <a:latin typeface="Times New Roman" panose="02020603050405020304" pitchFamily="18" charset="0"/>
                <a:cs typeface="Times New Roman" panose="02020603050405020304" pitchFamily="18" charset="0"/>
              </a:rPr>
              <a:t>-intercept: </a:t>
            </a:r>
            <a:r>
              <a:rPr lang="en-CA" sz="2000" b="1" i="1" dirty="0">
                <a:latin typeface="Times New Roman" panose="02020603050405020304" pitchFamily="18" charset="0"/>
                <a:cs typeface="Times New Roman" panose="02020603050405020304" pitchFamily="18" charset="0"/>
              </a:rPr>
              <a:t>x</a:t>
            </a:r>
            <a:r>
              <a:rPr lang="en-CA" sz="2000" b="1" dirty="0">
                <a:latin typeface="Times New Roman" panose="02020603050405020304" pitchFamily="18" charset="0"/>
                <a:cs typeface="Times New Roman" panose="02020603050405020304" pitchFamily="18" charset="0"/>
              </a:rPr>
              <a:t> = 0</a:t>
            </a:r>
            <a:endParaRPr lang="en-CA" sz="2000" b="1"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8C5F2160-14DE-4974-B1FF-02ADFF2492CA}"/>
                  </a:ext>
                </a:extLst>
              </p:cNvPr>
              <p:cNvSpPr/>
              <p:nvPr/>
            </p:nvSpPr>
            <p:spPr>
              <a:xfrm>
                <a:off x="2825112" y="2857525"/>
                <a:ext cx="195842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smtClean="0">
                          <a:latin typeface="Cambria Math" panose="02040503050406030204" pitchFamily="18" charset="0"/>
                        </a:rPr>
                        <m:t>3</m:t>
                      </m:r>
                      <m:d>
                        <m:dPr>
                          <m:ctrlPr>
                            <a:rPr lang="en-CA" sz="2000" b="0" i="1" smtClean="0">
                              <a:latin typeface="Cambria Math" panose="02040503050406030204" pitchFamily="18" charset="0"/>
                            </a:rPr>
                          </m:ctrlPr>
                        </m:dPr>
                        <m:e>
                          <m:r>
                            <a:rPr lang="en-CA" sz="2000" b="0" i="0" smtClean="0">
                              <a:latin typeface="Cambria Math" panose="02040503050406030204" pitchFamily="18" charset="0"/>
                            </a:rPr>
                            <m:t>0</m:t>
                          </m:r>
                        </m:e>
                      </m:d>
                      <m:r>
                        <a:rPr lang="en-CA" sz="2000" b="0" i="0" smtClean="0">
                          <a:latin typeface="Cambria Math" panose="02040503050406030204" pitchFamily="18" charset="0"/>
                        </a:rPr>
                        <m:t>−5</m:t>
                      </m:r>
                      <m:r>
                        <a:rPr lang="en-CA" sz="2000" i="1">
                          <a:latin typeface="Cambria Math" panose="02040503050406030204" pitchFamily="18" charset="0"/>
                        </a:rPr>
                        <m:t>𝑦</m:t>
                      </m:r>
                      <m:r>
                        <a:rPr lang="en-CA" sz="2000" i="0">
                          <a:latin typeface="Cambria Math" panose="02040503050406030204" pitchFamily="18" charset="0"/>
                        </a:rPr>
                        <m:t>=1</m:t>
                      </m:r>
                      <m:r>
                        <a:rPr lang="en-CA" sz="2000" b="0" i="0" smtClean="0">
                          <a:latin typeface="Cambria Math" panose="02040503050406030204" pitchFamily="18" charset="0"/>
                        </a:rPr>
                        <m:t>5</m:t>
                      </m:r>
                    </m:oMath>
                  </m:oMathPara>
                </a14:m>
                <a:endParaRPr lang="en-CA" sz="2000" dirty="0"/>
              </a:p>
            </p:txBody>
          </p:sp>
        </mc:Choice>
        <mc:Fallback xmlns="">
          <p:sp>
            <p:nvSpPr>
              <p:cNvPr id="15" name="Rectangle 14">
                <a:extLst>
                  <a:ext uri="{FF2B5EF4-FFF2-40B4-BE49-F238E27FC236}">
                    <a16:creationId xmlns:a16="http://schemas.microsoft.com/office/drawing/2014/main" id="{8C5F2160-14DE-4974-B1FF-02ADFF2492CA}"/>
                  </a:ext>
                </a:extLst>
              </p:cNvPr>
              <p:cNvSpPr>
                <a:spLocks noRot="1" noChangeAspect="1" noMove="1" noResize="1" noEditPoints="1" noAdjustHandles="1" noChangeArrowheads="1" noChangeShapeType="1" noTextEdit="1"/>
              </p:cNvSpPr>
              <p:nvPr/>
            </p:nvSpPr>
            <p:spPr>
              <a:xfrm>
                <a:off x="2825112" y="2857525"/>
                <a:ext cx="1958421" cy="400110"/>
              </a:xfrm>
              <a:prstGeom prst="rect">
                <a:avLst/>
              </a:prstGeom>
              <a:blipFill>
                <a:blip r:embed="rId8"/>
                <a:stretch>
                  <a:fillRect b="-769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AA29E200-02F4-44EE-81F4-3D2892434BE4}"/>
                  </a:ext>
                </a:extLst>
              </p:cNvPr>
              <p:cNvSpPr/>
              <p:nvPr/>
            </p:nvSpPr>
            <p:spPr>
              <a:xfrm>
                <a:off x="2825112" y="3400311"/>
                <a:ext cx="134620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b="0" i="0" smtClean="0">
                          <a:latin typeface="Cambria Math" panose="02040503050406030204" pitchFamily="18" charset="0"/>
                        </a:rPr>
                        <m:t>−5</m:t>
                      </m:r>
                      <m:r>
                        <a:rPr lang="en-CA" sz="2000" i="1">
                          <a:latin typeface="Cambria Math" panose="02040503050406030204" pitchFamily="18" charset="0"/>
                        </a:rPr>
                        <m:t>𝑦</m:t>
                      </m:r>
                      <m:r>
                        <a:rPr lang="en-CA" sz="2000" i="0">
                          <a:latin typeface="Cambria Math" panose="02040503050406030204" pitchFamily="18" charset="0"/>
                        </a:rPr>
                        <m:t>=1</m:t>
                      </m:r>
                      <m:r>
                        <a:rPr lang="en-CA" sz="2000" b="0" i="0" smtClean="0">
                          <a:latin typeface="Cambria Math" panose="02040503050406030204" pitchFamily="18" charset="0"/>
                        </a:rPr>
                        <m:t>5</m:t>
                      </m:r>
                    </m:oMath>
                  </m:oMathPara>
                </a14:m>
                <a:endParaRPr lang="en-CA" sz="2000" dirty="0"/>
              </a:p>
            </p:txBody>
          </p:sp>
        </mc:Choice>
        <mc:Fallback xmlns="">
          <p:sp>
            <p:nvSpPr>
              <p:cNvPr id="16" name="Rectangle 15">
                <a:extLst>
                  <a:ext uri="{FF2B5EF4-FFF2-40B4-BE49-F238E27FC236}">
                    <a16:creationId xmlns:a16="http://schemas.microsoft.com/office/drawing/2014/main" id="{AA29E200-02F4-44EE-81F4-3D2892434BE4}"/>
                  </a:ext>
                </a:extLst>
              </p:cNvPr>
              <p:cNvSpPr>
                <a:spLocks noRot="1" noChangeAspect="1" noMove="1" noResize="1" noEditPoints="1" noAdjustHandles="1" noChangeArrowheads="1" noChangeShapeType="1" noTextEdit="1"/>
              </p:cNvSpPr>
              <p:nvPr/>
            </p:nvSpPr>
            <p:spPr>
              <a:xfrm>
                <a:off x="2825112" y="3400311"/>
                <a:ext cx="1346201" cy="400110"/>
              </a:xfrm>
              <a:prstGeom prst="rect">
                <a:avLst/>
              </a:prstGeom>
              <a:blipFill>
                <a:blip r:embed="rId9"/>
                <a:stretch>
                  <a:fillRect b="-769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18466BE4-ECA5-47A0-A6E9-31BE3A04EED1}"/>
                  </a:ext>
                </a:extLst>
              </p:cNvPr>
              <p:cNvSpPr/>
              <p:nvPr/>
            </p:nvSpPr>
            <p:spPr>
              <a:xfrm>
                <a:off x="2825112" y="4065236"/>
                <a:ext cx="1395895" cy="6767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CA" sz="2000" i="1" smtClean="0">
                              <a:latin typeface="Cambria Math" panose="02040503050406030204" pitchFamily="18" charset="0"/>
                            </a:rPr>
                          </m:ctrlPr>
                        </m:fPr>
                        <m:num>
                          <m:r>
                            <a:rPr lang="en-CA" sz="2000" b="0" i="0" smtClean="0">
                              <a:latin typeface="Cambria Math" panose="02040503050406030204" pitchFamily="18" charset="0"/>
                            </a:rPr>
                            <m:t>−5</m:t>
                          </m:r>
                          <m:r>
                            <a:rPr lang="en-CA" sz="2000" i="1">
                              <a:latin typeface="Cambria Math" panose="02040503050406030204" pitchFamily="18" charset="0"/>
                            </a:rPr>
                            <m:t>𝑦</m:t>
                          </m:r>
                        </m:num>
                        <m:den>
                          <m:r>
                            <a:rPr lang="en-CA" sz="2000" b="0" i="1" smtClean="0">
                              <a:latin typeface="Cambria Math" panose="02040503050406030204" pitchFamily="18" charset="0"/>
                            </a:rPr>
                            <m:t>−5</m:t>
                          </m:r>
                        </m:den>
                      </m:f>
                      <m:r>
                        <a:rPr lang="en-CA" sz="2000" i="0">
                          <a:latin typeface="Cambria Math" panose="02040503050406030204" pitchFamily="18" charset="0"/>
                        </a:rPr>
                        <m:t>=</m:t>
                      </m:r>
                      <m:f>
                        <m:fPr>
                          <m:ctrlPr>
                            <a:rPr lang="en-CA" sz="2000" i="1" smtClean="0">
                              <a:latin typeface="Cambria Math" panose="02040503050406030204" pitchFamily="18" charset="0"/>
                            </a:rPr>
                          </m:ctrlPr>
                        </m:fPr>
                        <m:num>
                          <m:r>
                            <a:rPr lang="en-CA" sz="2000">
                              <a:latin typeface="Cambria Math" panose="02040503050406030204" pitchFamily="18" charset="0"/>
                            </a:rPr>
                            <m:t>1</m:t>
                          </m:r>
                          <m:r>
                            <a:rPr lang="en-CA" sz="2000" b="0" i="1" smtClean="0">
                              <a:latin typeface="Cambria Math" panose="02040503050406030204" pitchFamily="18" charset="0"/>
                            </a:rPr>
                            <m:t>5</m:t>
                          </m:r>
                        </m:num>
                        <m:den>
                          <m:r>
                            <a:rPr lang="en-CA" sz="2000" b="0" i="1" smtClean="0">
                              <a:latin typeface="Cambria Math" panose="02040503050406030204" pitchFamily="18" charset="0"/>
                            </a:rPr>
                            <m:t>−5</m:t>
                          </m:r>
                        </m:den>
                      </m:f>
                    </m:oMath>
                  </m:oMathPara>
                </a14:m>
                <a:endParaRPr lang="en-CA" sz="2000" dirty="0"/>
              </a:p>
            </p:txBody>
          </p:sp>
        </mc:Choice>
        <mc:Fallback xmlns="">
          <p:sp>
            <p:nvSpPr>
              <p:cNvPr id="17" name="Rectangle 16">
                <a:extLst>
                  <a:ext uri="{FF2B5EF4-FFF2-40B4-BE49-F238E27FC236}">
                    <a16:creationId xmlns:a16="http://schemas.microsoft.com/office/drawing/2014/main" id="{18466BE4-ECA5-47A0-A6E9-31BE3A04EED1}"/>
                  </a:ext>
                </a:extLst>
              </p:cNvPr>
              <p:cNvSpPr>
                <a:spLocks noRot="1" noChangeAspect="1" noMove="1" noResize="1" noEditPoints="1" noAdjustHandles="1" noChangeArrowheads="1" noChangeShapeType="1" noTextEdit="1"/>
              </p:cNvSpPr>
              <p:nvPr/>
            </p:nvSpPr>
            <p:spPr>
              <a:xfrm>
                <a:off x="2825112" y="4065236"/>
                <a:ext cx="1395895" cy="676788"/>
              </a:xfrm>
              <a:prstGeom prst="rect">
                <a:avLst/>
              </a:prstGeom>
              <a:blipFill>
                <a:blip r:embed="rId10"/>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E75FDB4A-F08D-4EFE-A266-7EFCC011CBD6}"/>
                  </a:ext>
                </a:extLst>
              </p:cNvPr>
              <p:cNvSpPr/>
              <p:nvPr/>
            </p:nvSpPr>
            <p:spPr>
              <a:xfrm>
                <a:off x="2967778" y="5090521"/>
                <a:ext cx="106086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i="1" smtClean="0">
                          <a:latin typeface="Cambria Math" panose="02040503050406030204" pitchFamily="18" charset="0"/>
                        </a:rPr>
                        <m:t>𝑦</m:t>
                      </m:r>
                      <m:r>
                        <a:rPr lang="en-CA" sz="2000" i="0">
                          <a:latin typeface="Cambria Math" panose="02040503050406030204" pitchFamily="18" charset="0"/>
                        </a:rPr>
                        <m:t>=</m:t>
                      </m:r>
                      <m:r>
                        <a:rPr lang="en-CA" sz="2000" b="0" i="0" smtClean="0">
                          <a:latin typeface="Cambria Math" panose="02040503050406030204" pitchFamily="18" charset="0"/>
                        </a:rPr>
                        <m:t>−3</m:t>
                      </m:r>
                    </m:oMath>
                  </m:oMathPara>
                </a14:m>
                <a:endParaRPr lang="en-CA" sz="2000" dirty="0"/>
              </a:p>
            </p:txBody>
          </p:sp>
        </mc:Choice>
        <mc:Fallback xmlns="">
          <p:sp>
            <p:nvSpPr>
              <p:cNvPr id="18" name="Rectangle 17">
                <a:extLst>
                  <a:ext uri="{FF2B5EF4-FFF2-40B4-BE49-F238E27FC236}">
                    <a16:creationId xmlns:a16="http://schemas.microsoft.com/office/drawing/2014/main" id="{E75FDB4A-F08D-4EFE-A266-7EFCC011CBD6}"/>
                  </a:ext>
                </a:extLst>
              </p:cNvPr>
              <p:cNvSpPr>
                <a:spLocks noRot="1" noChangeAspect="1" noMove="1" noResize="1" noEditPoints="1" noAdjustHandles="1" noChangeArrowheads="1" noChangeShapeType="1" noTextEdit="1"/>
              </p:cNvSpPr>
              <p:nvPr/>
            </p:nvSpPr>
            <p:spPr>
              <a:xfrm>
                <a:off x="2967778" y="5090521"/>
                <a:ext cx="1060868" cy="400110"/>
              </a:xfrm>
              <a:prstGeom prst="rect">
                <a:avLst/>
              </a:prstGeom>
              <a:blipFill>
                <a:blip r:embed="rId11"/>
                <a:stretch>
                  <a:fillRect b="-7576"/>
                </a:stretch>
              </a:blipFill>
            </p:spPr>
            <p:txBody>
              <a:bodyPr/>
              <a:lstStyle/>
              <a:p>
                <a:r>
                  <a:rPr lang="en-CA">
                    <a:noFill/>
                  </a:rPr>
                  <a:t> </a:t>
                </a:r>
              </a:p>
            </p:txBody>
          </p:sp>
        </mc:Fallback>
      </mc:AlternateContent>
      <p:sp>
        <p:nvSpPr>
          <p:cNvPr id="19" name="Oval 18">
            <a:extLst>
              <a:ext uri="{FF2B5EF4-FFF2-40B4-BE49-F238E27FC236}">
                <a16:creationId xmlns:a16="http://schemas.microsoft.com/office/drawing/2014/main" id="{D3D47E98-9827-498B-B7D6-8DB694A0986E}"/>
              </a:ext>
            </a:extLst>
          </p:cNvPr>
          <p:cNvSpPr>
            <a:spLocks noChangeAspect="1"/>
          </p:cNvSpPr>
          <p:nvPr/>
        </p:nvSpPr>
        <p:spPr>
          <a:xfrm>
            <a:off x="7436995" y="4403630"/>
            <a:ext cx="205740" cy="2057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20" name="Oval 19">
            <a:extLst>
              <a:ext uri="{FF2B5EF4-FFF2-40B4-BE49-F238E27FC236}">
                <a16:creationId xmlns:a16="http://schemas.microsoft.com/office/drawing/2014/main" id="{6AA44EA6-8B8E-44D2-B2CB-5C3033C2A767}"/>
              </a:ext>
            </a:extLst>
          </p:cNvPr>
          <p:cNvSpPr>
            <a:spLocks noChangeAspect="1"/>
          </p:cNvSpPr>
          <p:nvPr/>
        </p:nvSpPr>
        <p:spPr>
          <a:xfrm>
            <a:off x="6285528" y="5105300"/>
            <a:ext cx="205740" cy="2057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cxnSp>
        <p:nvCxnSpPr>
          <p:cNvPr id="21" name="Straight Arrow Connector 20">
            <a:extLst>
              <a:ext uri="{FF2B5EF4-FFF2-40B4-BE49-F238E27FC236}">
                <a16:creationId xmlns:a16="http://schemas.microsoft.com/office/drawing/2014/main" id="{D6AFEC93-47A5-4F45-8FCB-7A98A296F490}"/>
              </a:ext>
            </a:extLst>
          </p:cNvPr>
          <p:cNvCxnSpPr>
            <a:cxnSpLocks/>
          </p:cNvCxnSpPr>
          <p:nvPr/>
        </p:nvCxnSpPr>
        <p:spPr>
          <a:xfrm flipH="1">
            <a:off x="5199268" y="3800421"/>
            <a:ext cx="3548266" cy="2160112"/>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5929CFB0-DC7E-4621-B499-E912BB7C4E66}"/>
              </a:ext>
            </a:extLst>
          </p:cNvPr>
          <p:cNvSpPr>
            <a:spLocks noGrp="1"/>
          </p:cNvSpPr>
          <p:nvPr>
            <p:ph type="sldNum" sz="quarter" idx="12"/>
          </p:nvPr>
        </p:nvSpPr>
        <p:spPr/>
        <p:txBody>
          <a:bodyPr/>
          <a:lstStyle/>
          <a:p>
            <a:fld id="{914CA522-1688-4E7E-A401-39BA881FF08A}" type="slidenum">
              <a:rPr lang="en-CA" smtClean="0"/>
              <a:t>34</a:t>
            </a:fld>
            <a:endParaRPr lang="en-CA"/>
          </a:p>
        </p:txBody>
      </p:sp>
    </p:spTree>
    <p:extLst>
      <p:ext uri="{BB962C8B-B14F-4D97-AF65-F5344CB8AC3E}">
        <p14:creationId xmlns:p14="http://schemas.microsoft.com/office/powerpoint/2010/main" val="294723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up)">
                                      <p:cBhvr>
                                        <p:cTn id="5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animBg="1"/>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0DC89A2-A1E6-4293-A1E2-D1E6FCC670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5041386" y="1993841"/>
            <a:ext cx="3937038" cy="4142790"/>
          </a:xfrm>
          <a:prstGeom prst="rect">
            <a:avLst/>
          </a:prstGeom>
          <a:noFill/>
        </p:spPr>
      </p:pic>
      <p:sp>
        <p:nvSpPr>
          <p:cNvPr id="2" name="Rectangle 1">
            <a:extLst>
              <a:ext uri="{FF2B5EF4-FFF2-40B4-BE49-F238E27FC236}">
                <a16:creationId xmlns:a16="http://schemas.microsoft.com/office/drawing/2014/main" id="{61850474-D90D-4D7F-B8F0-9669EE81352A}"/>
              </a:ext>
            </a:extLst>
          </p:cNvPr>
          <p:cNvSpPr/>
          <p:nvPr/>
        </p:nvSpPr>
        <p:spPr>
          <a:xfrm>
            <a:off x="137160" y="117983"/>
            <a:ext cx="4572000" cy="777457"/>
          </a:xfrm>
          <a:prstGeom prst="rect">
            <a:avLst/>
          </a:prstGeom>
        </p:spPr>
        <p:txBody>
          <a:bodyPr>
            <a:spAutoFit/>
          </a:bodyPr>
          <a:lstStyle/>
          <a:p>
            <a:pPr>
              <a:lnSpc>
                <a:spcPct val="115000"/>
              </a:lnSpc>
              <a:spcAft>
                <a:spcPts val="0"/>
              </a:spcAft>
            </a:pPr>
            <a:r>
              <a:rPr lang="en-CA" sz="2000" b="1" dirty="0">
                <a:solidFill>
                  <a:srgbClr val="FFFFFF"/>
                </a:solidFill>
                <a:highlight>
                  <a:srgbClr val="000000"/>
                </a:highlight>
                <a:latin typeface="Cambria" panose="02040503050406030204" pitchFamily="18" charset="0"/>
                <a:ea typeface="Times New Roman" panose="02020603050405020304" pitchFamily="18" charset="0"/>
                <a:cs typeface="Times New Roman" panose="02020603050405020304" pitchFamily="18" charset="0"/>
              </a:rPr>
              <a:t>Relations and Functions</a:t>
            </a:r>
            <a:endParaRPr lang="en-CA"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CA" sz="2000" b="1" dirty="0">
                <a:solidFill>
                  <a:srgbClr val="FFFFFF"/>
                </a:solidFill>
                <a:highlight>
                  <a:srgbClr val="000000"/>
                </a:highlight>
                <a:latin typeface="Cambria" panose="02040503050406030204" pitchFamily="18" charset="0"/>
                <a:ea typeface="Times New Roman" panose="02020603050405020304" pitchFamily="18" charset="0"/>
                <a:cs typeface="Times New Roman" panose="02020603050405020304" pitchFamily="18" charset="0"/>
              </a:rPr>
              <a:t>5.4: x- &amp; y- intercepts </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9F34F97C-1C2D-441B-90D9-BEA363ABD3E5}"/>
              </a:ext>
            </a:extLst>
          </p:cNvPr>
          <p:cNvSpPr/>
          <p:nvPr/>
        </p:nvSpPr>
        <p:spPr>
          <a:xfrm>
            <a:off x="3276600" y="294955"/>
            <a:ext cx="5730240" cy="423514"/>
          </a:xfrm>
          <a:prstGeom prst="rect">
            <a:avLst/>
          </a:prstGeom>
        </p:spPr>
        <p:txBody>
          <a:bodyPr wrap="square">
            <a:spAutoFit/>
          </a:bodyPr>
          <a:lstStyle/>
          <a:p>
            <a:pPr>
              <a:lnSpc>
                <a:spcPct val="115000"/>
              </a:lnSpc>
              <a:spcAft>
                <a:spcPts val="0"/>
              </a:spcAft>
            </a:pPr>
            <a:r>
              <a:rPr lang="en-US" sz="2000" dirty="0">
                <a:latin typeface="Cambria" panose="02040503050406030204" pitchFamily="18" charset="0"/>
                <a:ea typeface="Times New Roman" panose="02020603050405020304" pitchFamily="18" charset="0"/>
                <a:cs typeface="Times New Roman" panose="02020603050405020304" pitchFamily="18" charset="0"/>
              </a:rPr>
              <a:t>You can use the x- and y- intercepts to graph a line.</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6DC8A6DE-E0B8-4A4E-B511-6C28043B6ABE}"/>
              </a:ext>
            </a:extLst>
          </p:cNvPr>
          <p:cNvSpPr/>
          <p:nvPr/>
        </p:nvSpPr>
        <p:spPr>
          <a:xfrm>
            <a:off x="289560" y="1072412"/>
            <a:ext cx="8473440" cy="777457"/>
          </a:xfrm>
          <a:prstGeom prst="rect">
            <a:avLst/>
          </a:prstGeom>
        </p:spPr>
        <p:txBody>
          <a:bodyPr wrap="square">
            <a:spAutoFit/>
          </a:bodyPr>
          <a:lstStyle/>
          <a:p>
            <a:pPr>
              <a:lnSpc>
                <a:spcPct val="115000"/>
              </a:lnSpc>
              <a:spcAft>
                <a:spcPts val="1000"/>
              </a:spcAft>
            </a:pPr>
            <a:r>
              <a:rPr lang="en-US" sz="2000" dirty="0">
                <a:latin typeface="Cambria" panose="02040503050406030204" pitchFamily="18" charset="0"/>
                <a:ea typeface="Times New Roman" panose="02020603050405020304" pitchFamily="18" charset="0"/>
                <a:cs typeface="Times New Roman" panose="02020603050405020304" pitchFamily="18" charset="0"/>
              </a:rPr>
              <a:t>Example #1:  Solve for the x- and y- intercept of the graph of each equation and then graph the line on the grid provided.</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15342CF-CFD8-4E3B-962A-4DFC7841D1E7}"/>
                  </a:ext>
                </a:extLst>
              </p:cNvPr>
              <p:cNvSpPr/>
              <p:nvPr/>
            </p:nvSpPr>
            <p:spPr>
              <a:xfrm>
                <a:off x="381000" y="1849869"/>
                <a:ext cx="192046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b="0" i="0" smtClean="0">
                          <a:latin typeface="Cambria Math" panose="02040503050406030204" pitchFamily="18" charset="0"/>
                        </a:rPr>
                        <m:t>−2</m:t>
                      </m:r>
                      <m:r>
                        <a:rPr lang="en-CA" sz="2000" i="1">
                          <a:latin typeface="Cambria Math" panose="02040503050406030204" pitchFamily="18" charset="0"/>
                        </a:rPr>
                        <m:t>𝑥</m:t>
                      </m:r>
                      <m:r>
                        <a:rPr lang="en-CA" sz="2000" b="0" i="0" smtClean="0">
                          <a:latin typeface="Cambria Math" panose="02040503050406030204" pitchFamily="18" charset="0"/>
                        </a:rPr>
                        <m:t>+16</m:t>
                      </m:r>
                      <m:r>
                        <a:rPr lang="en-CA" sz="2000" i="0">
                          <a:latin typeface="Cambria Math" panose="02040503050406030204" pitchFamily="18" charset="0"/>
                        </a:rPr>
                        <m:t>=</m:t>
                      </m:r>
                      <m:r>
                        <a:rPr lang="en-CA" sz="2000" b="0" i="0" smtClean="0">
                          <a:latin typeface="Cambria Math" panose="02040503050406030204" pitchFamily="18" charset="0"/>
                        </a:rPr>
                        <m:t>8</m:t>
                      </m:r>
                      <m:r>
                        <m:rPr>
                          <m:sty m:val="p"/>
                        </m:rPr>
                        <a:rPr lang="en-CA" sz="2000" b="0" i="0" smtClean="0">
                          <a:latin typeface="Cambria Math" panose="02040503050406030204" pitchFamily="18" charset="0"/>
                        </a:rPr>
                        <m:t>y</m:t>
                      </m:r>
                    </m:oMath>
                  </m:oMathPara>
                </a14:m>
                <a:endParaRPr lang="en-CA" sz="2000" dirty="0"/>
              </a:p>
            </p:txBody>
          </p:sp>
        </mc:Choice>
        <mc:Fallback xmlns="">
          <p:sp>
            <p:nvSpPr>
              <p:cNvPr id="5" name="Rectangle 4">
                <a:extLst>
                  <a:ext uri="{FF2B5EF4-FFF2-40B4-BE49-F238E27FC236}">
                    <a16:creationId xmlns:a16="http://schemas.microsoft.com/office/drawing/2014/main" id="{615342CF-CFD8-4E3B-962A-4DFC7841D1E7}"/>
                  </a:ext>
                </a:extLst>
              </p:cNvPr>
              <p:cNvSpPr>
                <a:spLocks noRot="1" noChangeAspect="1" noMove="1" noResize="1" noEditPoints="1" noAdjustHandles="1" noChangeArrowheads="1" noChangeShapeType="1" noTextEdit="1"/>
              </p:cNvSpPr>
              <p:nvPr/>
            </p:nvSpPr>
            <p:spPr>
              <a:xfrm>
                <a:off x="381000" y="1849869"/>
                <a:ext cx="1920462" cy="400110"/>
              </a:xfrm>
              <a:prstGeom prst="rect">
                <a:avLst/>
              </a:prstGeom>
              <a:blipFill>
                <a:blip r:embed="rId3"/>
                <a:stretch>
                  <a:fillRect b="-13636"/>
                </a:stretch>
              </a:blipFill>
            </p:spPr>
            <p:txBody>
              <a:bodyPr/>
              <a:lstStyle/>
              <a:p>
                <a:r>
                  <a:rPr lang="en-CA">
                    <a:noFill/>
                  </a:rPr>
                  <a:t> </a:t>
                </a:r>
              </a:p>
            </p:txBody>
          </p:sp>
        </mc:Fallback>
      </mc:AlternateContent>
      <p:sp>
        <p:nvSpPr>
          <p:cNvPr id="9" name="TextBox 8">
            <a:extLst>
              <a:ext uri="{FF2B5EF4-FFF2-40B4-BE49-F238E27FC236}">
                <a16:creationId xmlns:a16="http://schemas.microsoft.com/office/drawing/2014/main" id="{B97A08EC-0C45-450D-B4D9-ABB9300C2527}"/>
              </a:ext>
            </a:extLst>
          </p:cNvPr>
          <p:cNvSpPr txBox="1"/>
          <p:nvPr/>
        </p:nvSpPr>
        <p:spPr>
          <a:xfrm>
            <a:off x="269014" y="2353697"/>
            <a:ext cx="2053960" cy="400110"/>
          </a:xfrm>
          <a:prstGeom prst="rect">
            <a:avLst/>
          </a:prstGeom>
          <a:noFill/>
        </p:spPr>
        <p:txBody>
          <a:bodyPr wrap="none" rtlCol="0">
            <a:spAutoFit/>
          </a:bodyPr>
          <a:lstStyle/>
          <a:p>
            <a:r>
              <a:rPr lang="en-CA" sz="2000" b="1" i="1" dirty="0">
                <a:latin typeface="Times New Roman" panose="02020603050405020304" pitchFamily="18" charset="0"/>
                <a:cs typeface="Times New Roman" panose="02020603050405020304" pitchFamily="18" charset="0"/>
              </a:rPr>
              <a:t>x</a:t>
            </a:r>
            <a:r>
              <a:rPr lang="en-CA" sz="2000" b="1" dirty="0">
                <a:latin typeface="Times New Roman" panose="02020603050405020304" pitchFamily="18" charset="0"/>
                <a:cs typeface="Times New Roman" panose="02020603050405020304" pitchFamily="18" charset="0"/>
              </a:rPr>
              <a:t>-intercept: </a:t>
            </a:r>
            <a:r>
              <a:rPr lang="en-CA" sz="2000" b="1" i="1" dirty="0">
                <a:latin typeface="Times New Roman" panose="02020603050405020304" pitchFamily="18" charset="0"/>
                <a:cs typeface="Times New Roman" panose="02020603050405020304" pitchFamily="18" charset="0"/>
              </a:rPr>
              <a:t>y</a:t>
            </a:r>
            <a:r>
              <a:rPr lang="en-CA" sz="2000" b="1" dirty="0">
                <a:latin typeface="Times New Roman" panose="02020603050405020304" pitchFamily="18" charset="0"/>
                <a:cs typeface="Times New Roman" panose="02020603050405020304" pitchFamily="18" charset="0"/>
              </a:rPr>
              <a:t> = 0</a:t>
            </a:r>
            <a:endParaRPr lang="en-CA" sz="2000" b="1"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A1C1182E-7D81-4A12-A9B9-7E80373EFFFA}"/>
                  </a:ext>
                </a:extLst>
              </p:cNvPr>
              <p:cNvSpPr/>
              <p:nvPr/>
            </p:nvSpPr>
            <p:spPr>
              <a:xfrm>
                <a:off x="236337" y="2835969"/>
                <a:ext cx="214488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−2</m:t>
                      </m:r>
                      <m:r>
                        <a:rPr lang="en-CA" sz="2000" i="1">
                          <a:latin typeface="Cambria Math" panose="02040503050406030204" pitchFamily="18" charset="0"/>
                        </a:rPr>
                        <m:t>𝑥</m:t>
                      </m:r>
                      <m:r>
                        <a:rPr lang="en-CA" sz="2000" b="0" i="0" smtClean="0">
                          <a:latin typeface="Cambria Math" panose="02040503050406030204" pitchFamily="18" charset="0"/>
                        </a:rPr>
                        <m:t>+16=8(0)</m:t>
                      </m:r>
                    </m:oMath>
                  </m:oMathPara>
                </a14:m>
                <a:endParaRPr lang="en-CA" sz="2000" dirty="0"/>
              </a:p>
            </p:txBody>
          </p:sp>
        </mc:Choice>
        <mc:Fallback xmlns="">
          <p:sp>
            <p:nvSpPr>
              <p:cNvPr id="10" name="Rectangle 9">
                <a:extLst>
                  <a:ext uri="{FF2B5EF4-FFF2-40B4-BE49-F238E27FC236}">
                    <a16:creationId xmlns:a16="http://schemas.microsoft.com/office/drawing/2014/main" id="{A1C1182E-7D81-4A12-A9B9-7E80373EFFFA}"/>
                  </a:ext>
                </a:extLst>
              </p:cNvPr>
              <p:cNvSpPr>
                <a:spLocks noRot="1" noChangeAspect="1" noMove="1" noResize="1" noEditPoints="1" noAdjustHandles="1" noChangeArrowheads="1" noChangeShapeType="1" noTextEdit="1"/>
              </p:cNvSpPr>
              <p:nvPr/>
            </p:nvSpPr>
            <p:spPr>
              <a:xfrm>
                <a:off x="236337" y="2835969"/>
                <a:ext cx="2144882" cy="400110"/>
              </a:xfrm>
              <a:prstGeom prst="rect">
                <a:avLst/>
              </a:prstGeom>
              <a:blipFill>
                <a:blip r:embed="rId4"/>
                <a:stretch>
                  <a:fillRect b="-1515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B888F860-A4AF-47E8-A4A4-2B90B20CE338}"/>
                  </a:ext>
                </a:extLst>
              </p:cNvPr>
              <p:cNvSpPr/>
              <p:nvPr/>
            </p:nvSpPr>
            <p:spPr>
              <a:xfrm>
                <a:off x="233368" y="3295361"/>
                <a:ext cx="179061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b="0" i="0" smtClean="0">
                          <a:latin typeface="Cambria Math" panose="02040503050406030204" pitchFamily="18" charset="0"/>
                        </a:rPr>
                        <m:t>−2</m:t>
                      </m:r>
                      <m:r>
                        <a:rPr lang="en-CA" sz="2000" i="1">
                          <a:latin typeface="Cambria Math" panose="02040503050406030204" pitchFamily="18" charset="0"/>
                        </a:rPr>
                        <m:t>𝑥</m:t>
                      </m:r>
                      <m:r>
                        <a:rPr lang="en-CA" sz="2000" b="0" i="0" smtClean="0">
                          <a:latin typeface="Cambria Math" panose="02040503050406030204" pitchFamily="18" charset="0"/>
                        </a:rPr>
                        <m:t>+</m:t>
                      </m:r>
                      <m:r>
                        <a:rPr lang="en-CA" sz="2000" i="0">
                          <a:latin typeface="Cambria Math" panose="02040503050406030204" pitchFamily="18" charset="0"/>
                        </a:rPr>
                        <m:t>1</m:t>
                      </m:r>
                      <m:r>
                        <a:rPr lang="en-CA" sz="2000" b="0" i="0" smtClean="0">
                          <a:latin typeface="Cambria Math" panose="02040503050406030204" pitchFamily="18" charset="0"/>
                        </a:rPr>
                        <m:t>6=0</m:t>
                      </m:r>
                    </m:oMath>
                  </m:oMathPara>
                </a14:m>
                <a:endParaRPr lang="en-CA" sz="2000" dirty="0"/>
              </a:p>
            </p:txBody>
          </p:sp>
        </mc:Choice>
        <mc:Fallback xmlns="">
          <p:sp>
            <p:nvSpPr>
              <p:cNvPr id="11" name="Rectangle 10">
                <a:extLst>
                  <a:ext uri="{FF2B5EF4-FFF2-40B4-BE49-F238E27FC236}">
                    <a16:creationId xmlns:a16="http://schemas.microsoft.com/office/drawing/2014/main" id="{B888F860-A4AF-47E8-A4A4-2B90B20CE338}"/>
                  </a:ext>
                </a:extLst>
              </p:cNvPr>
              <p:cNvSpPr>
                <a:spLocks noRot="1" noChangeAspect="1" noMove="1" noResize="1" noEditPoints="1" noAdjustHandles="1" noChangeArrowheads="1" noChangeShapeType="1" noTextEdit="1"/>
              </p:cNvSpPr>
              <p:nvPr/>
            </p:nvSpPr>
            <p:spPr>
              <a:xfrm>
                <a:off x="233368" y="3295361"/>
                <a:ext cx="1790618" cy="400110"/>
              </a:xfrm>
              <a:prstGeom prst="rect">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B9B5A6C8-10A5-4A22-9C86-50876A9D7566}"/>
                  </a:ext>
                </a:extLst>
              </p:cNvPr>
              <p:cNvSpPr/>
              <p:nvPr/>
            </p:nvSpPr>
            <p:spPr>
              <a:xfrm>
                <a:off x="349295" y="4249790"/>
                <a:ext cx="1533946"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CA" sz="2000" i="1" smtClean="0">
                              <a:latin typeface="Cambria Math" panose="02040503050406030204" pitchFamily="18" charset="0"/>
                            </a:rPr>
                          </m:ctrlPr>
                        </m:fPr>
                        <m:num>
                          <m:r>
                            <a:rPr lang="en-CA" sz="2000" b="0" i="0" smtClean="0">
                              <a:latin typeface="Cambria Math" panose="02040503050406030204" pitchFamily="18" charset="0"/>
                            </a:rPr>
                            <m:t>−2</m:t>
                          </m:r>
                          <m:r>
                            <a:rPr lang="en-CA" sz="2000" i="1">
                              <a:latin typeface="Cambria Math" panose="02040503050406030204" pitchFamily="18" charset="0"/>
                            </a:rPr>
                            <m:t>𝑥</m:t>
                          </m:r>
                        </m:num>
                        <m:den>
                          <m:r>
                            <a:rPr lang="en-CA" sz="2000" b="0" i="1" smtClean="0">
                              <a:latin typeface="Cambria Math" panose="02040503050406030204" pitchFamily="18" charset="0"/>
                            </a:rPr>
                            <m:t>−2</m:t>
                          </m:r>
                        </m:den>
                      </m:f>
                      <m:r>
                        <a:rPr lang="en-CA" sz="2000" i="0">
                          <a:latin typeface="Cambria Math" panose="02040503050406030204" pitchFamily="18" charset="0"/>
                        </a:rPr>
                        <m:t>=</m:t>
                      </m:r>
                      <m:f>
                        <m:fPr>
                          <m:ctrlPr>
                            <a:rPr lang="en-CA" sz="2000" i="1" smtClean="0">
                              <a:latin typeface="Cambria Math" panose="02040503050406030204" pitchFamily="18" charset="0"/>
                            </a:rPr>
                          </m:ctrlPr>
                        </m:fPr>
                        <m:num>
                          <m:r>
                            <a:rPr lang="en-CA" sz="2000" b="0" i="0" smtClean="0">
                              <a:latin typeface="Cambria Math" panose="02040503050406030204" pitchFamily="18" charset="0"/>
                            </a:rPr>
                            <m:t>−16</m:t>
                          </m:r>
                        </m:num>
                        <m:den>
                          <m:r>
                            <a:rPr lang="en-CA" sz="2000" b="0" i="1" smtClean="0">
                              <a:latin typeface="Cambria Math" panose="02040503050406030204" pitchFamily="18" charset="0"/>
                            </a:rPr>
                            <m:t>−2</m:t>
                          </m:r>
                        </m:den>
                      </m:f>
                    </m:oMath>
                  </m:oMathPara>
                </a14:m>
                <a:endParaRPr lang="en-CA" sz="2000" dirty="0"/>
              </a:p>
            </p:txBody>
          </p:sp>
        </mc:Choice>
        <mc:Fallback xmlns="">
          <p:sp>
            <p:nvSpPr>
              <p:cNvPr id="12" name="Rectangle 11">
                <a:extLst>
                  <a:ext uri="{FF2B5EF4-FFF2-40B4-BE49-F238E27FC236}">
                    <a16:creationId xmlns:a16="http://schemas.microsoft.com/office/drawing/2014/main" id="{B9B5A6C8-10A5-4A22-9C86-50876A9D7566}"/>
                  </a:ext>
                </a:extLst>
              </p:cNvPr>
              <p:cNvSpPr>
                <a:spLocks noRot="1" noChangeAspect="1" noMove="1" noResize="1" noEditPoints="1" noAdjustHandles="1" noChangeArrowheads="1" noChangeShapeType="1" noTextEdit="1"/>
              </p:cNvSpPr>
              <p:nvPr/>
            </p:nvSpPr>
            <p:spPr>
              <a:xfrm>
                <a:off x="349295" y="4249790"/>
                <a:ext cx="1533946" cy="670568"/>
              </a:xfrm>
              <a:prstGeom prst="rect">
                <a:avLst/>
              </a:prstGeom>
              <a:blipFill>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571694EB-816B-4642-AC99-9CFAA5593DF6}"/>
                  </a:ext>
                </a:extLst>
              </p:cNvPr>
              <p:cNvSpPr/>
              <p:nvPr/>
            </p:nvSpPr>
            <p:spPr>
              <a:xfrm>
                <a:off x="652317" y="5032709"/>
                <a:ext cx="952719"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CA" sz="2000" i="1" smtClean="0">
                          <a:latin typeface="Cambria Math" panose="02040503050406030204" pitchFamily="18" charset="0"/>
                        </a:rPr>
                        <m:t>𝑥</m:t>
                      </m:r>
                      <m:r>
                        <a:rPr lang="en-CA" sz="2000" i="0">
                          <a:latin typeface="Cambria Math" panose="02040503050406030204" pitchFamily="18" charset="0"/>
                        </a:rPr>
                        <m:t>=</m:t>
                      </m:r>
                      <m:r>
                        <a:rPr lang="en-CA" sz="2000" b="0" i="0" smtClean="0">
                          <a:latin typeface="Cambria Math" panose="02040503050406030204" pitchFamily="18" charset="0"/>
                        </a:rPr>
                        <m:t>8</m:t>
                      </m:r>
                    </m:oMath>
                  </m:oMathPara>
                </a14:m>
                <a:endParaRPr lang="en-CA" sz="2000" dirty="0"/>
              </a:p>
            </p:txBody>
          </p:sp>
        </mc:Choice>
        <mc:Fallback xmlns="">
          <p:sp>
            <p:nvSpPr>
              <p:cNvPr id="13" name="Rectangle 12">
                <a:extLst>
                  <a:ext uri="{FF2B5EF4-FFF2-40B4-BE49-F238E27FC236}">
                    <a16:creationId xmlns:a16="http://schemas.microsoft.com/office/drawing/2014/main" id="{571694EB-816B-4642-AC99-9CFAA5593DF6}"/>
                  </a:ext>
                </a:extLst>
              </p:cNvPr>
              <p:cNvSpPr>
                <a:spLocks noRot="1" noChangeAspect="1" noMove="1" noResize="1" noEditPoints="1" noAdjustHandles="1" noChangeArrowheads="1" noChangeShapeType="1" noTextEdit="1"/>
              </p:cNvSpPr>
              <p:nvPr/>
            </p:nvSpPr>
            <p:spPr>
              <a:xfrm>
                <a:off x="652317" y="5032709"/>
                <a:ext cx="952719" cy="400110"/>
              </a:xfrm>
              <a:prstGeom prst="rect">
                <a:avLst/>
              </a:prstGeom>
              <a:blipFill>
                <a:blip r:embed="rId7"/>
                <a:stretch>
                  <a:fillRect/>
                </a:stretch>
              </a:blipFill>
            </p:spPr>
            <p:txBody>
              <a:bodyPr/>
              <a:lstStyle/>
              <a:p>
                <a:r>
                  <a:rPr lang="en-CA">
                    <a:noFill/>
                  </a:rPr>
                  <a:t> </a:t>
                </a:r>
              </a:p>
            </p:txBody>
          </p:sp>
        </mc:Fallback>
      </mc:AlternateContent>
      <p:sp>
        <p:nvSpPr>
          <p:cNvPr id="14" name="TextBox 13">
            <a:extLst>
              <a:ext uri="{FF2B5EF4-FFF2-40B4-BE49-F238E27FC236}">
                <a16:creationId xmlns:a16="http://schemas.microsoft.com/office/drawing/2014/main" id="{FAA258E2-62AC-4993-8E5F-46972064FB49}"/>
              </a:ext>
            </a:extLst>
          </p:cNvPr>
          <p:cNvSpPr txBox="1"/>
          <p:nvPr/>
        </p:nvSpPr>
        <p:spPr>
          <a:xfrm>
            <a:off x="2655200" y="2353697"/>
            <a:ext cx="2053960" cy="400110"/>
          </a:xfrm>
          <a:prstGeom prst="rect">
            <a:avLst/>
          </a:prstGeom>
          <a:noFill/>
        </p:spPr>
        <p:txBody>
          <a:bodyPr wrap="none" rtlCol="0">
            <a:spAutoFit/>
          </a:bodyPr>
          <a:lstStyle/>
          <a:p>
            <a:r>
              <a:rPr lang="en-CA" sz="2000" b="1" i="1" dirty="0">
                <a:latin typeface="Times New Roman" panose="02020603050405020304" pitchFamily="18" charset="0"/>
                <a:cs typeface="Times New Roman" panose="02020603050405020304" pitchFamily="18" charset="0"/>
              </a:rPr>
              <a:t>y</a:t>
            </a:r>
            <a:r>
              <a:rPr lang="en-CA" sz="2000" b="1" dirty="0">
                <a:latin typeface="Times New Roman" panose="02020603050405020304" pitchFamily="18" charset="0"/>
                <a:cs typeface="Times New Roman" panose="02020603050405020304" pitchFamily="18" charset="0"/>
              </a:rPr>
              <a:t>-intercept: </a:t>
            </a:r>
            <a:r>
              <a:rPr lang="en-CA" sz="2000" b="1" i="1" dirty="0">
                <a:latin typeface="Times New Roman" panose="02020603050405020304" pitchFamily="18" charset="0"/>
                <a:cs typeface="Times New Roman" panose="02020603050405020304" pitchFamily="18" charset="0"/>
              </a:rPr>
              <a:t>x</a:t>
            </a:r>
            <a:r>
              <a:rPr lang="en-CA" sz="2000" b="1" dirty="0">
                <a:latin typeface="Times New Roman" panose="02020603050405020304" pitchFamily="18" charset="0"/>
                <a:cs typeface="Times New Roman" panose="02020603050405020304" pitchFamily="18" charset="0"/>
              </a:rPr>
              <a:t> = 0</a:t>
            </a:r>
            <a:endParaRPr lang="en-CA" sz="2000" b="1"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8C5F2160-14DE-4974-B1FF-02ADFF2492CA}"/>
                  </a:ext>
                </a:extLst>
              </p:cNvPr>
              <p:cNvSpPr/>
              <p:nvPr/>
            </p:nvSpPr>
            <p:spPr>
              <a:xfrm>
                <a:off x="2825112" y="2857525"/>
                <a:ext cx="213199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b="0" i="0" smtClean="0">
                          <a:latin typeface="Cambria Math" panose="02040503050406030204" pitchFamily="18" charset="0"/>
                        </a:rPr>
                        <m:t>−2</m:t>
                      </m:r>
                      <m:d>
                        <m:dPr>
                          <m:ctrlPr>
                            <a:rPr lang="en-CA" sz="2000" b="0" i="1" smtClean="0">
                              <a:latin typeface="Cambria Math" panose="02040503050406030204" pitchFamily="18" charset="0"/>
                            </a:rPr>
                          </m:ctrlPr>
                        </m:dPr>
                        <m:e>
                          <m:r>
                            <a:rPr lang="en-CA" sz="2000" b="0" i="0" smtClean="0">
                              <a:latin typeface="Cambria Math" panose="02040503050406030204" pitchFamily="18" charset="0"/>
                            </a:rPr>
                            <m:t>0</m:t>
                          </m:r>
                        </m:e>
                      </m:d>
                      <m:r>
                        <a:rPr lang="en-CA" sz="2000" b="0" i="0" smtClean="0">
                          <a:latin typeface="Cambria Math" panose="02040503050406030204" pitchFamily="18" charset="0"/>
                        </a:rPr>
                        <m:t>+16</m:t>
                      </m:r>
                      <m:r>
                        <a:rPr lang="en-CA" sz="2000" i="0">
                          <a:latin typeface="Cambria Math" panose="02040503050406030204" pitchFamily="18" charset="0"/>
                        </a:rPr>
                        <m:t>=</m:t>
                      </m:r>
                      <m:r>
                        <a:rPr lang="en-CA" sz="2000" b="0" i="0" smtClean="0">
                          <a:latin typeface="Cambria Math" panose="02040503050406030204" pitchFamily="18" charset="0"/>
                        </a:rPr>
                        <m:t>8</m:t>
                      </m:r>
                      <m:r>
                        <m:rPr>
                          <m:sty m:val="p"/>
                        </m:rPr>
                        <a:rPr lang="en-CA" sz="2000" b="0" i="0" smtClean="0">
                          <a:latin typeface="Cambria Math" panose="02040503050406030204" pitchFamily="18" charset="0"/>
                        </a:rPr>
                        <m:t>y</m:t>
                      </m:r>
                    </m:oMath>
                  </m:oMathPara>
                </a14:m>
                <a:endParaRPr lang="en-CA" sz="2000" dirty="0"/>
              </a:p>
            </p:txBody>
          </p:sp>
        </mc:Choice>
        <mc:Fallback xmlns="">
          <p:sp>
            <p:nvSpPr>
              <p:cNvPr id="15" name="Rectangle 14">
                <a:extLst>
                  <a:ext uri="{FF2B5EF4-FFF2-40B4-BE49-F238E27FC236}">
                    <a16:creationId xmlns:a16="http://schemas.microsoft.com/office/drawing/2014/main" id="{8C5F2160-14DE-4974-B1FF-02ADFF2492CA}"/>
                  </a:ext>
                </a:extLst>
              </p:cNvPr>
              <p:cNvSpPr>
                <a:spLocks noRot="1" noChangeAspect="1" noMove="1" noResize="1" noEditPoints="1" noAdjustHandles="1" noChangeArrowheads="1" noChangeShapeType="1" noTextEdit="1"/>
              </p:cNvSpPr>
              <p:nvPr/>
            </p:nvSpPr>
            <p:spPr>
              <a:xfrm>
                <a:off x="2825112" y="2857525"/>
                <a:ext cx="2131994" cy="400110"/>
              </a:xfrm>
              <a:prstGeom prst="rect">
                <a:avLst/>
              </a:prstGeom>
              <a:blipFill>
                <a:blip r:embed="rId8"/>
                <a:stretch>
                  <a:fillRect b="-1384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AA29E200-02F4-44EE-81F4-3D2892434BE4}"/>
                  </a:ext>
                </a:extLst>
              </p:cNvPr>
              <p:cNvSpPr/>
              <p:nvPr/>
            </p:nvSpPr>
            <p:spPr>
              <a:xfrm>
                <a:off x="2825112" y="3400311"/>
                <a:ext cx="113505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16</m:t>
                      </m:r>
                      <m:r>
                        <a:rPr lang="en-CA" sz="2000" i="0">
                          <a:latin typeface="Cambria Math" panose="02040503050406030204" pitchFamily="18" charset="0"/>
                        </a:rPr>
                        <m:t>=</m:t>
                      </m:r>
                      <m:r>
                        <a:rPr lang="en-CA" sz="2000" b="0" i="0" smtClean="0">
                          <a:latin typeface="Cambria Math" panose="02040503050406030204" pitchFamily="18" charset="0"/>
                        </a:rPr>
                        <m:t>8</m:t>
                      </m:r>
                      <m:r>
                        <m:rPr>
                          <m:sty m:val="p"/>
                        </m:rPr>
                        <a:rPr lang="en-CA" sz="2000" b="0" i="0" smtClean="0">
                          <a:latin typeface="Cambria Math" panose="02040503050406030204" pitchFamily="18" charset="0"/>
                        </a:rPr>
                        <m:t>y</m:t>
                      </m:r>
                    </m:oMath>
                  </m:oMathPara>
                </a14:m>
                <a:endParaRPr lang="en-CA" sz="2000" dirty="0"/>
              </a:p>
            </p:txBody>
          </p:sp>
        </mc:Choice>
        <mc:Fallback xmlns="">
          <p:sp>
            <p:nvSpPr>
              <p:cNvPr id="16" name="Rectangle 15">
                <a:extLst>
                  <a:ext uri="{FF2B5EF4-FFF2-40B4-BE49-F238E27FC236}">
                    <a16:creationId xmlns:a16="http://schemas.microsoft.com/office/drawing/2014/main" id="{AA29E200-02F4-44EE-81F4-3D2892434BE4}"/>
                  </a:ext>
                </a:extLst>
              </p:cNvPr>
              <p:cNvSpPr>
                <a:spLocks noRot="1" noChangeAspect="1" noMove="1" noResize="1" noEditPoints="1" noAdjustHandles="1" noChangeArrowheads="1" noChangeShapeType="1" noTextEdit="1"/>
              </p:cNvSpPr>
              <p:nvPr/>
            </p:nvSpPr>
            <p:spPr>
              <a:xfrm>
                <a:off x="2825112" y="3400311"/>
                <a:ext cx="1135054" cy="400110"/>
              </a:xfrm>
              <a:prstGeom prst="rect">
                <a:avLst/>
              </a:prstGeom>
              <a:blipFill>
                <a:blip r:embed="rId9"/>
                <a:stretch>
                  <a:fillRect b="-1384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18466BE4-ECA5-47A0-A6E9-31BE3A04EED1}"/>
                  </a:ext>
                </a:extLst>
              </p:cNvPr>
              <p:cNvSpPr/>
              <p:nvPr/>
            </p:nvSpPr>
            <p:spPr>
              <a:xfrm>
                <a:off x="2825112" y="4065236"/>
                <a:ext cx="1135054"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CA" sz="2000" i="1" smtClean="0">
                              <a:latin typeface="Cambria Math" panose="02040503050406030204" pitchFamily="18" charset="0"/>
                            </a:rPr>
                          </m:ctrlPr>
                        </m:fPr>
                        <m:num>
                          <m:r>
                            <a:rPr lang="en-CA" sz="2000" b="0" i="0" smtClean="0">
                              <a:latin typeface="Cambria Math" panose="02040503050406030204" pitchFamily="18" charset="0"/>
                            </a:rPr>
                            <m:t>16</m:t>
                          </m:r>
                        </m:num>
                        <m:den>
                          <m:r>
                            <a:rPr lang="en-CA" sz="2000" b="0" i="1" smtClean="0">
                              <a:latin typeface="Cambria Math" panose="02040503050406030204" pitchFamily="18" charset="0"/>
                            </a:rPr>
                            <m:t>8</m:t>
                          </m:r>
                        </m:den>
                      </m:f>
                      <m:r>
                        <a:rPr lang="en-CA" sz="2000" i="0">
                          <a:latin typeface="Cambria Math" panose="02040503050406030204" pitchFamily="18" charset="0"/>
                        </a:rPr>
                        <m:t>=</m:t>
                      </m:r>
                      <m:f>
                        <m:fPr>
                          <m:ctrlPr>
                            <a:rPr lang="en-CA" sz="2000" i="1" smtClean="0">
                              <a:latin typeface="Cambria Math" panose="02040503050406030204" pitchFamily="18" charset="0"/>
                            </a:rPr>
                          </m:ctrlPr>
                        </m:fPr>
                        <m:num>
                          <m:r>
                            <a:rPr lang="en-CA" sz="2000" b="0" i="0" smtClean="0">
                              <a:latin typeface="Cambria Math" panose="02040503050406030204" pitchFamily="18" charset="0"/>
                            </a:rPr>
                            <m:t>8</m:t>
                          </m:r>
                          <m:r>
                            <m:rPr>
                              <m:sty m:val="p"/>
                            </m:rPr>
                            <a:rPr lang="en-CA" sz="2000" b="0" i="0" smtClean="0">
                              <a:latin typeface="Cambria Math" panose="02040503050406030204" pitchFamily="18" charset="0"/>
                            </a:rPr>
                            <m:t>y</m:t>
                          </m:r>
                        </m:num>
                        <m:den>
                          <m:r>
                            <a:rPr lang="en-CA" sz="2000" b="0" i="1" smtClean="0">
                              <a:latin typeface="Cambria Math" panose="02040503050406030204" pitchFamily="18" charset="0"/>
                            </a:rPr>
                            <m:t>8</m:t>
                          </m:r>
                        </m:den>
                      </m:f>
                    </m:oMath>
                  </m:oMathPara>
                </a14:m>
                <a:endParaRPr lang="en-CA" sz="2000" dirty="0"/>
              </a:p>
            </p:txBody>
          </p:sp>
        </mc:Choice>
        <mc:Fallback xmlns="">
          <p:sp>
            <p:nvSpPr>
              <p:cNvPr id="17" name="Rectangle 16">
                <a:extLst>
                  <a:ext uri="{FF2B5EF4-FFF2-40B4-BE49-F238E27FC236}">
                    <a16:creationId xmlns:a16="http://schemas.microsoft.com/office/drawing/2014/main" id="{18466BE4-ECA5-47A0-A6E9-31BE3A04EED1}"/>
                  </a:ext>
                </a:extLst>
              </p:cNvPr>
              <p:cNvSpPr>
                <a:spLocks noRot="1" noChangeAspect="1" noMove="1" noResize="1" noEditPoints="1" noAdjustHandles="1" noChangeArrowheads="1" noChangeShapeType="1" noTextEdit="1"/>
              </p:cNvSpPr>
              <p:nvPr/>
            </p:nvSpPr>
            <p:spPr>
              <a:xfrm>
                <a:off x="2825112" y="4065236"/>
                <a:ext cx="1135054" cy="670568"/>
              </a:xfrm>
              <a:prstGeom prst="rect">
                <a:avLst/>
              </a:prstGeom>
              <a:blipFill>
                <a:blip r:embed="rId10"/>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E75FDB4A-F08D-4EFE-A266-7EFCC011CBD6}"/>
                  </a:ext>
                </a:extLst>
              </p:cNvPr>
              <p:cNvSpPr/>
              <p:nvPr/>
            </p:nvSpPr>
            <p:spPr>
              <a:xfrm>
                <a:off x="2967778" y="5090521"/>
                <a:ext cx="84972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b="0" i="0" smtClean="0">
                          <a:latin typeface="Cambria Math" panose="02040503050406030204" pitchFamily="18" charset="0"/>
                        </a:rPr>
                        <m:t>2</m:t>
                      </m:r>
                      <m:r>
                        <a:rPr lang="en-CA" sz="2000" i="0">
                          <a:latin typeface="Cambria Math" panose="02040503050406030204" pitchFamily="18" charset="0"/>
                        </a:rPr>
                        <m:t>=</m:t>
                      </m:r>
                      <m:r>
                        <m:rPr>
                          <m:sty m:val="p"/>
                        </m:rPr>
                        <a:rPr lang="en-CA" sz="2000" b="0" i="0" smtClean="0">
                          <a:latin typeface="Cambria Math" panose="02040503050406030204" pitchFamily="18" charset="0"/>
                        </a:rPr>
                        <m:t>y</m:t>
                      </m:r>
                    </m:oMath>
                  </m:oMathPara>
                </a14:m>
                <a:endParaRPr lang="en-CA" sz="2000" dirty="0"/>
              </a:p>
            </p:txBody>
          </p:sp>
        </mc:Choice>
        <mc:Fallback xmlns="">
          <p:sp>
            <p:nvSpPr>
              <p:cNvPr id="18" name="Rectangle 17">
                <a:extLst>
                  <a:ext uri="{FF2B5EF4-FFF2-40B4-BE49-F238E27FC236}">
                    <a16:creationId xmlns:a16="http://schemas.microsoft.com/office/drawing/2014/main" id="{E75FDB4A-F08D-4EFE-A266-7EFCC011CBD6}"/>
                  </a:ext>
                </a:extLst>
              </p:cNvPr>
              <p:cNvSpPr>
                <a:spLocks noRot="1" noChangeAspect="1" noMove="1" noResize="1" noEditPoints="1" noAdjustHandles="1" noChangeArrowheads="1" noChangeShapeType="1" noTextEdit="1"/>
              </p:cNvSpPr>
              <p:nvPr/>
            </p:nvSpPr>
            <p:spPr>
              <a:xfrm>
                <a:off x="2967778" y="5090521"/>
                <a:ext cx="849720" cy="400110"/>
              </a:xfrm>
              <a:prstGeom prst="rect">
                <a:avLst/>
              </a:prstGeom>
              <a:blipFill>
                <a:blip r:embed="rId11"/>
                <a:stretch>
                  <a:fillRect b="-7576"/>
                </a:stretch>
              </a:blipFill>
            </p:spPr>
            <p:txBody>
              <a:bodyPr/>
              <a:lstStyle/>
              <a:p>
                <a:r>
                  <a:rPr lang="en-CA">
                    <a:noFill/>
                  </a:rPr>
                  <a:t> </a:t>
                </a:r>
              </a:p>
            </p:txBody>
          </p:sp>
        </mc:Fallback>
      </mc:AlternateContent>
      <p:sp>
        <p:nvSpPr>
          <p:cNvPr id="19" name="Oval 18">
            <a:extLst>
              <a:ext uri="{FF2B5EF4-FFF2-40B4-BE49-F238E27FC236}">
                <a16:creationId xmlns:a16="http://schemas.microsoft.com/office/drawing/2014/main" id="{D3D47E98-9827-498B-B7D6-8DB694A0986E}"/>
              </a:ext>
            </a:extLst>
          </p:cNvPr>
          <p:cNvSpPr>
            <a:spLocks noChangeAspect="1"/>
          </p:cNvSpPr>
          <p:nvPr/>
        </p:nvSpPr>
        <p:spPr>
          <a:xfrm>
            <a:off x="8097395" y="4362528"/>
            <a:ext cx="205740" cy="2057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20" name="Oval 19">
            <a:extLst>
              <a:ext uri="{FF2B5EF4-FFF2-40B4-BE49-F238E27FC236}">
                <a16:creationId xmlns:a16="http://schemas.microsoft.com/office/drawing/2014/main" id="{6AA44EA6-8B8E-44D2-B2CB-5C3033C2A767}"/>
              </a:ext>
            </a:extLst>
          </p:cNvPr>
          <p:cNvSpPr>
            <a:spLocks noChangeAspect="1"/>
          </p:cNvSpPr>
          <p:nvPr/>
        </p:nvSpPr>
        <p:spPr>
          <a:xfrm>
            <a:off x="6317526" y="3926087"/>
            <a:ext cx="205740" cy="2057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cxnSp>
        <p:nvCxnSpPr>
          <p:cNvPr id="21" name="Straight Arrow Connector 20">
            <a:extLst>
              <a:ext uri="{FF2B5EF4-FFF2-40B4-BE49-F238E27FC236}">
                <a16:creationId xmlns:a16="http://schemas.microsoft.com/office/drawing/2014/main" id="{D6AFEC93-47A5-4F45-8FCB-7A98A296F490}"/>
              </a:ext>
            </a:extLst>
          </p:cNvPr>
          <p:cNvCxnSpPr>
            <a:cxnSpLocks/>
          </p:cNvCxnSpPr>
          <p:nvPr/>
        </p:nvCxnSpPr>
        <p:spPr>
          <a:xfrm flipH="1" flipV="1">
            <a:off x="5180240" y="3731718"/>
            <a:ext cx="3582760" cy="853356"/>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7B119CEA-C127-413E-B418-11DF9879D7B8}"/>
                  </a:ext>
                </a:extLst>
              </p:cNvPr>
              <p:cNvSpPr/>
              <p:nvPr/>
            </p:nvSpPr>
            <p:spPr>
              <a:xfrm>
                <a:off x="256240" y="3731717"/>
                <a:ext cx="153394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b="0" i="0" smtClean="0">
                          <a:latin typeface="Cambria Math" panose="02040503050406030204" pitchFamily="18" charset="0"/>
                        </a:rPr>
                        <m:t>−2</m:t>
                      </m:r>
                      <m:r>
                        <a:rPr lang="en-CA" sz="2000" i="1">
                          <a:latin typeface="Cambria Math" panose="02040503050406030204" pitchFamily="18" charset="0"/>
                        </a:rPr>
                        <m:t>𝑥</m:t>
                      </m:r>
                      <m:r>
                        <a:rPr lang="en-CA" sz="2000" b="0" i="0" smtClean="0">
                          <a:latin typeface="Cambria Math" panose="02040503050406030204" pitchFamily="18" charset="0"/>
                        </a:rPr>
                        <m:t>=−</m:t>
                      </m:r>
                      <m:r>
                        <a:rPr lang="en-CA" sz="2000">
                          <a:latin typeface="Cambria Math" panose="02040503050406030204" pitchFamily="18" charset="0"/>
                        </a:rPr>
                        <m:t>16</m:t>
                      </m:r>
                    </m:oMath>
                  </m:oMathPara>
                </a14:m>
                <a:endParaRPr lang="en-CA" sz="2000" dirty="0"/>
              </a:p>
            </p:txBody>
          </p:sp>
        </mc:Choice>
        <mc:Fallback xmlns="">
          <p:sp>
            <p:nvSpPr>
              <p:cNvPr id="23" name="Rectangle 22">
                <a:extLst>
                  <a:ext uri="{FF2B5EF4-FFF2-40B4-BE49-F238E27FC236}">
                    <a16:creationId xmlns:a16="http://schemas.microsoft.com/office/drawing/2014/main" id="{7B119CEA-C127-413E-B418-11DF9879D7B8}"/>
                  </a:ext>
                </a:extLst>
              </p:cNvPr>
              <p:cNvSpPr>
                <a:spLocks noRot="1" noChangeAspect="1" noMove="1" noResize="1" noEditPoints="1" noAdjustHandles="1" noChangeArrowheads="1" noChangeShapeType="1" noTextEdit="1"/>
              </p:cNvSpPr>
              <p:nvPr/>
            </p:nvSpPr>
            <p:spPr>
              <a:xfrm>
                <a:off x="256240" y="3731717"/>
                <a:ext cx="1533946" cy="400110"/>
              </a:xfrm>
              <a:prstGeom prst="rect">
                <a:avLst/>
              </a:prstGeom>
              <a:blipFill>
                <a:blip r:embed="rId12"/>
                <a:stretch>
                  <a:fillRect/>
                </a:stretch>
              </a:blipFill>
            </p:spPr>
            <p:txBody>
              <a:bodyPr/>
              <a:lstStyle/>
              <a:p>
                <a:r>
                  <a:rPr lang="en-CA">
                    <a:noFill/>
                  </a:rPr>
                  <a:t> </a:t>
                </a:r>
              </a:p>
            </p:txBody>
          </p:sp>
        </mc:Fallback>
      </mc:AlternateContent>
      <p:sp>
        <p:nvSpPr>
          <p:cNvPr id="6" name="Slide Number Placeholder 5">
            <a:extLst>
              <a:ext uri="{FF2B5EF4-FFF2-40B4-BE49-F238E27FC236}">
                <a16:creationId xmlns:a16="http://schemas.microsoft.com/office/drawing/2014/main" id="{F8804F45-168D-4B1B-A3BD-42370A6B5329}"/>
              </a:ext>
            </a:extLst>
          </p:cNvPr>
          <p:cNvSpPr>
            <a:spLocks noGrp="1"/>
          </p:cNvSpPr>
          <p:nvPr>
            <p:ph type="sldNum" sz="quarter" idx="12"/>
          </p:nvPr>
        </p:nvSpPr>
        <p:spPr/>
        <p:txBody>
          <a:bodyPr/>
          <a:lstStyle/>
          <a:p>
            <a:fld id="{914CA522-1688-4E7E-A401-39BA881FF08A}" type="slidenum">
              <a:rPr lang="en-CA" smtClean="0"/>
              <a:t>35</a:t>
            </a:fld>
            <a:endParaRPr lang="en-CA"/>
          </a:p>
        </p:txBody>
      </p:sp>
    </p:spTree>
    <p:extLst>
      <p:ext uri="{BB962C8B-B14F-4D97-AF65-F5344CB8AC3E}">
        <p14:creationId xmlns:p14="http://schemas.microsoft.com/office/powerpoint/2010/main" val="256526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up)">
                                      <p:cBhvr>
                                        <p:cTn id="5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animBg="1"/>
      <p:bldP spid="20" grpId="0" animBg="1"/>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C8D805-02FE-4175-BF6B-B4C8CA395B79}"/>
              </a:ext>
            </a:extLst>
          </p:cNvPr>
          <p:cNvSpPr/>
          <p:nvPr/>
        </p:nvSpPr>
        <p:spPr>
          <a:xfrm>
            <a:off x="457199" y="246677"/>
            <a:ext cx="5503333" cy="777457"/>
          </a:xfrm>
          <a:prstGeom prst="rect">
            <a:avLst/>
          </a:prstGeom>
        </p:spPr>
        <p:txBody>
          <a:bodyPr wrap="square">
            <a:spAutoFit/>
          </a:bodyPr>
          <a:lstStyle/>
          <a:p>
            <a:pPr>
              <a:lnSpc>
                <a:spcPct val="115000"/>
              </a:lnSpc>
              <a:spcAft>
                <a:spcPts val="0"/>
              </a:spcAft>
            </a:pPr>
            <a:r>
              <a:rPr lang="en-CA" sz="2000" b="1" dirty="0">
                <a:solidFill>
                  <a:srgbClr val="FFFFFF"/>
                </a:solidFill>
                <a:highlight>
                  <a:srgbClr val="000000"/>
                </a:highlight>
                <a:latin typeface="Cambria" panose="02040503050406030204" pitchFamily="18" charset="0"/>
                <a:ea typeface="Times New Roman" panose="02020603050405020304" pitchFamily="18" charset="0"/>
                <a:cs typeface="Times New Roman" panose="02020603050405020304" pitchFamily="18" charset="0"/>
              </a:rPr>
              <a:t>Relations and Functions</a:t>
            </a:r>
            <a:endParaRPr lang="en-CA"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CA" sz="2000" b="1" dirty="0">
                <a:solidFill>
                  <a:srgbClr val="FFFFFF"/>
                </a:solidFill>
                <a:highlight>
                  <a:srgbClr val="000000"/>
                </a:highlight>
                <a:latin typeface="Cambria" panose="02040503050406030204" pitchFamily="18" charset="0"/>
                <a:ea typeface="Times New Roman" panose="02020603050405020304" pitchFamily="18" charset="0"/>
                <a:cs typeface="Times New Roman" panose="02020603050405020304" pitchFamily="18" charset="0"/>
              </a:rPr>
              <a:t>5.5a: Determining the Equation of a Line </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7F444AD-9A67-4136-AAFB-CC510FFB3D70}"/>
                  </a:ext>
                </a:extLst>
              </p:cNvPr>
              <p:cNvSpPr/>
              <p:nvPr/>
            </p:nvSpPr>
            <p:spPr>
              <a:xfrm>
                <a:off x="457199" y="1085559"/>
                <a:ext cx="8415868" cy="800219"/>
              </a:xfrm>
              <a:prstGeom prst="rect">
                <a:avLst/>
              </a:prstGeom>
            </p:spPr>
            <p:txBody>
              <a:bodyPr wrap="square">
                <a:spAutoFit/>
              </a:bodyPr>
              <a:lstStyle/>
              <a:p>
                <a:pPr>
                  <a:lnSpc>
                    <a:spcPct val="115000"/>
                  </a:lnSpc>
                  <a:spcAft>
                    <a:spcPts val="0"/>
                  </a:spcAft>
                </a:pPr>
                <a:r>
                  <a:rPr lang="en-US" sz="2000" u="sng"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Determine Equation of a Line </a:t>
                </a:r>
                <a:r>
                  <a:rPr lang="en-US"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a:t>
                </a:r>
                <a:r>
                  <a:rPr lang="en-US" sz="2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METHOD 1</a:t>
                </a:r>
                <a:endParaRPr lang="en-CA"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To determine the equation of a line we </a:t>
                </a:r>
                <a:r>
                  <a:rPr lang="en-US" sz="2000" dirty="0">
                    <a:latin typeface="Cambria" panose="02040503050406030204" pitchFamily="18" charset="0"/>
                    <a:ea typeface="Times New Roman" panose="02020603050405020304" pitchFamily="18" charset="0"/>
                    <a:cs typeface="Arial" panose="020B0604020202020204" pitchFamily="34" charset="0"/>
                  </a:rPr>
                  <a:t>need:  </a:t>
                </a:r>
                <a:r>
                  <a:rPr lang="en-US" sz="2000" b="1" dirty="0">
                    <a:latin typeface="Cambria" panose="02040503050406030204" pitchFamily="18" charset="0"/>
                    <a:ea typeface="Times New Roman" panose="02020603050405020304" pitchFamily="18" charset="0"/>
                    <a:cs typeface="Arial" panose="020B0604020202020204" pitchFamily="34" charset="0"/>
                  </a:rPr>
                  <a:t>SLOPE</a:t>
                </a:r>
                <a:r>
                  <a:rPr lang="en-US" sz="2000" dirty="0">
                    <a:latin typeface="Cambria" panose="02040503050406030204" pitchFamily="18" charset="0"/>
                    <a:ea typeface="Times New Roman" panose="02020603050405020304" pitchFamily="18" charset="0"/>
                    <a:cs typeface="Arial" panose="020B0604020202020204" pitchFamily="34" charset="0"/>
                  </a:rPr>
                  <a:t> (</a:t>
                </a:r>
                <a:r>
                  <a:rPr lang="en-US" sz="2000" i="1" dirty="0">
                    <a:latin typeface="Cambria" panose="02040503050406030204" pitchFamily="18" charset="0"/>
                    <a:ea typeface="Times New Roman" panose="02020603050405020304" pitchFamily="18" charset="0"/>
                    <a:cs typeface="Arial" panose="020B0604020202020204" pitchFamily="34" charset="0"/>
                  </a:rPr>
                  <a:t>m</a:t>
                </a:r>
                <a:r>
                  <a:rPr lang="en-US" sz="2000" dirty="0">
                    <a:latin typeface="Cambria" panose="02040503050406030204" pitchFamily="18" charset="0"/>
                    <a:ea typeface="Times New Roman" panose="02020603050405020304" pitchFamily="18" charset="0"/>
                    <a:cs typeface="Arial" panose="020B0604020202020204" pitchFamily="34" charset="0"/>
                  </a:rPr>
                  <a:t>) and a </a:t>
                </a:r>
                <a:r>
                  <a:rPr lang="en-US" sz="2000" b="1" dirty="0">
                    <a:latin typeface="Cambria" panose="02040503050406030204" pitchFamily="18" charset="0"/>
                    <a:ea typeface="Times New Roman" panose="02020603050405020304" pitchFamily="18" charset="0"/>
                    <a:cs typeface="Arial" panose="020B0604020202020204" pitchFamily="34" charset="0"/>
                  </a:rPr>
                  <a:t>POINT </a:t>
                </a:r>
                <a14:m>
                  <m:oMath xmlns:m="http://schemas.openxmlformats.org/officeDocument/2006/math">
                    <m:r>
                      <a:rPr lang="en-CA" sz="2000" i="1">
                        <a:latin typeface="Cambria Math" panose="02040503050406030204" pitchFamily="18" charset="0"/>
                      </a:rPr>
                      <m:t>(</m:t>
                    </m:r>
                    <m:r>
                      <a:rPr lang="en-CA" sz="2000" i="1">
                        <a:latin typeface="Cambria Math" panose="02040503050406030204" pitchFamily="18" charset="0"/>
                      </a:rPr>
                      <m:t>𝑥</m:t>
                    </m:r>
                    <m:r>
                      <a:rPr lang="en-CA" sz="2000" i="1">
                        <a:latin typeface="Cambria Math" panose="02040503050406030204" pitchFamily="18" charset="0"/>
                      </a:rPr>
                      <m:t>, </m:t>
                    </m:r>
                    <m:r>
                      <a:rPr lang="en-CA" sz="2000" i="1">
                        <a:latin typeface="Cambria Math" panose="02040503050406030204" pitchFamily="18" charset="0"/>
                      </a:rPr>
                      <m:t>𝑦</m:t>
                    </m:r>
                  </m:oMath>
                </a14:m>
                <a:r>
                  <a:rPr lang="en-CA" sz="2000" b="1" dirty="0">
                    <a:effectLst/>
                    <a:latin typeface="Calibri" panose="020F0502020204030204" pitchFamily="34" charset="0"/>
                    <a:ea typeface="Times New Roman" panose="02020603050405020304" pitchFamily="18" charset="0"/>
                    <a:cs typeface="Times New Roman" panose="02020603050405020304" pitchFamily="18" charset="0"/>
                  </a:rPr>
                  <a:t>)</a:t>
                </a:r>
              </a:p>
            </p:txBody>
          </p:sp>
        </mc:Choice>
        <mc:Fallback xmlns="">
          <p:sp>
            <p:nvSpPr>
              <p:cNvPr id="3" name="Rectangle 2">
                <a:extLst>
                  <a:ext uri="{FF2B5EF4-FFF2-40B4-BE49-F238E27FC236}">
                    <a16:creationId xmlns:a16="http://schemas.microsoft.com/office/drawing/2014/main" id="{E7F444AD-9A67-4136-AAFB-CC510FFB3D70}"/>
                  </a:ext>
                </a:extLst>
              </p:cNvPr>
              <p:cNvSpPr>
                <a:spLocks noRot="1" noChangeAspect="1" noMove="1" noResize="1" noEditPoints="1" noAdjustHandles="1" noChangeArrowheads="1" noChangeShapeType="1" noTextEdit="1"/>
              </p:cNvSpPr>
              <p:nvPr/>
            </p:nvSpPr>
            <p:spPr>
              <a:xfrm>
                <a:off x="457199" y="1085559"/>
                <a:ext cx="8415868" cy="800219"/>
              </a:xfrm>
              <a:prstGeom prst="rect">
                <a:avLst/>
              </a:prstGeom>
              <a:blipFill>
                <a:blip r:embed="rId2"/>
                <a:stretch>
                  <a:fillRect l="-724" t="-2290" b="-10687"/>
                </a:stretch>
              </a:blipFill>
            </p:spPr>
            <p:txBody>
              <a:bodyPr/>
              <a:lstStyle/>
              <a:p>
                <a:r>
                  <a:rPr lang="en-CA">
                    <a:noFill/>
                  </a:rPr>
                  <a:t> </a:t>
                </a:r>
              </a:p>
            </p:txBody>
          </p:sp>
        </mc:Fallback>
      </mc:AlternateContent>
      <p:sp>
        <p:nvSpPr>
          <p:cNvPr id="4" name="Rectangle 3">
            <a:extLst>
              <a:ext uri="{FF2B5EF4-FFF2-40B4-BE49-F238E27FC236}">
                <a16:creationId xmlns:a16="http://schemas.microsoft.com/office/drawing/2014/main" id="{3B8C1891-D097-4F66-BDA5-CEA0D1F60280}"/>
              </a:ext>
            </a:extLst>
          </p:cNvPr>
          <p:cNvSpPr/>
          <p:nvPr/>
        </p:nvSpPr>
        <p:spPr>
          <a:xfrm>
            <a:off x="457199" y="2024462"/>
            <a:ext cx="6824134" cy="423514"/>
          </a:xfrm>
          <a:prstGeom prst="rect">
            <a:avLst/>
          </a:prstGeom>
        </p:spPr>
        <p:txBody>
          <a:bodyPr wrap="square">
            <a:spAutoFit/>
          </a:bodyPr>
          <a:lstStyle/>
          <a:p>
            <a:pPr>
              <a:lnSpc>
                <a:spcPct val="115000"/>
              </a:lnSpc>
              <a:spcAft>
                <a:spcPts val="0"/>
              </a:spcAft>
            </a:pPr>
            <a:r>
              <a:rPr lang="en-CA"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Example #1: Determine an equation for the following</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B7CA654-307E-4642-8389-A842FF555555}"/>
                  </a:ext>
                </a:extLst>
              </p:cNvPr>
              <p:cNvSpPr/>
              <p:nvPr/>
            </p:nvSpPr>
            <p:spPr>
              <a:xfrm>
                <a:off x="457199" y="2473044"/>
                <a:ext cx="7196668" cy="390363"/>
              </a:xfrm>
              <a:prstGeom prst="rect">
                <a:avLst/>
              </a:prstGeom>
            </p:spPr>
            <p:txBody>
              <a:bodyPr wrap="square">
                <a:spAutoFit/>
              </a:bodyPr>
              <a:lstStyle/>
              <a:p>
                <a:pPr marL="342900" lvl="0" indent="-342900">
                  <a:lnSpc>
                    <a:spcPct val="115000"/>
                  </a:lnSpc>
                  <a:spcAft>
                    <a:spcPts val="0"/>
                  </a:spcAft>
                  <a:buFont typeface="+mj-lt"/>
                  <a:buAutoNum type="alphaLcParenR"/>
                </a:pPr>
                <a:r>
                  <a:rPr lang="en-CA"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A line has a slope of               and passes through the point </a:t>
                </a:r>
                <a14:m>
                  <m:oMath xmlns:m="http://schemas.openxmlformats.org/officeDocument/2006/math">
                    <m:r>
                      <a:rPr lang="en-CA" i="1" dirty="0"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 −1).</m:t>
                    </m:r>
                  </m:oMath>
                </a14:m>
                <a:endParaRPr lang="en-C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AB7CA654-307E-4642-8389-A842FF555555}"/>
                  </a:ext>
                </a:extLst>
              </p:cNvPr>
              <p:cNvSpPr>
                <a:spLocks noRot="1" noChangeAspect="1" noMove="1" noResize="1" noEditPoints="1" noAdjustHandles="1" noChangeArrowheads="1" noChangeShapeType="1" noTextEdit="1"/>
              </p:cNvSpPr>
              <p:nvPr/>
            </p:nvSpPr>
            <p:spPr>
              <a:xfrm>
                <a:off x="457199" y="2473044"/>
                <a:ext cx="7196668" cy="390363"/>
              </a:xfrm>
              <a:prstGeom prst="rect">
                <a:avLst/>
              </a:prstGeom>
              <a:blipFill>
                <a:blip r:embed="rId3"/>
                <a:stretch>
                  <a:fillRect l="-593" t="-6250" b="-2187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31CAE1F-5CBB-4402-A549-7A9E5964A547}"/>
                  </a:ext>
                </a:extLst>
              </p:cNvPr>
              <p:cNvSpPr txBox="1"/>
              <p:nvPr/>
            </p:nvSpPr>
            <p:spPr>
              <a:xfrm>
                <a:off x="2992965" y="2379139"/>
                <a:ext cx="431800" cy="57817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m:t>
                      </m:r>
                      <m:f>
                        <m:fPr>
                          <m:ctrlPr>
                            <a:rPr lang="en-CA" sz="2000" i="1" smtClean="0">
                              <a:latin typeface="Cambria Math" panose="02040503050406030204" pitchFamily="18" charset="0"/>
                            </a:rPr>
                          </m:ctrlPr>
                        </m:fPr>
                        <m:num>
                          <m:r>
                            <a:rPr lang="en-CA" sz="2000" b="0" i="1" smtClean="0">
                              <a:latin typeface="Cambria Math" panose="02040503050406030204" pitchFamily="18" charset="0"/>
                            </a:rPr>
                            <m:t>3</m:t>
                          </m:r>
                        </m:num>
                        <m:den>
                          <m:r>
                            <a:rPr lang="en-CA" sz="2000" b="0" i="1" smtClean="0">
                              <a:latin typeface="Cambria Math" panose="02040503050406030204" pitchFamily="18" charset="0"/>
                            </a:rPr>
                            <m:t>5</m:t>
                          </m:r>
                        </m:den>
                      </m:f>
                    </m:oMath>
                  </m:oMathPara>
                </a14:m>
                <a:endParaRPr lang="en-CA" sz="2000" dirty="0"/>
              </a:p>
            </p:txBody>
          </p:sp>
        </mc:Choice>
        <mc:Fallback xmlns="">
          <p:sp>
            <p:nvSpPr>
              <p:cNvPr id="7" name="TextBox 6">
                <a:extLst>
                  <a:ext uri="{FF2B5EF4-FFF2-40B4-BE49-F238E27FC236}">
                    <a16:creationId xmlns:a16="http://schemas.microsoft.com/office/drawing/2014/main" id="{931CAE1F-5CBB-4402-A549-7A9E5964A547}"/>
                  </a:ext>
                </a:extLst>
              </p:cNvPr>
              <p:cNvSpPr txBox="1">
                <a:spLocks noRot="1" noChangeAspect="1" noMove="1" noResize="1" noEditPoints="1" noAdjustHandles="1" noChangeArrowheads="1" noChangeShapeType="1" noTextEdit="1"/>
              </p:cNvSpPr>
              <p:nvPr/>
            </p:nvSpPr>
            <p:spPr>
              <a:xfrm>
                <a:off x="2992965" y="2379139"/>
                <a:ext cx="431800" cy="578172"/>
              </a:xfrm>
              <a:prstGeom prst="rect">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36039CF-CA3F-4C76-A890-E811557271CE}"/>
                  </a:ext>
                </a:extLst>
              </p:cNvPr>
              <p:cNvSpPr txBox="1"/>
              <p:nvPr/>
            </p:nvSpPr>
            <p:spPr>
              <a:xfrm>
                <a:off x="880533" y="3029280"/>
                <a:ext cx="134985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𝑦</m:t>
                      </m:r>
                      <m:r>
                        <a:rPr lang="en-CA" sz="2000" b="0" i="1" smtClean="0">
                          <a:latin typeface="Cambria Math" panose="02040503050406030204" pitchFamily="18" charset="0"/>
                        </a:rPr>
                        <m:t>=</m:t>
                      </m:r>
                      <m:r>
                        <a:rPr lang="en-CA" sz="2000" b="0" i="1" smtClean="0">
                          <a:latin typeface="Cambria Math" panose="02040503050406030204" pitchFamily="18" charset="0"/>
                        </a:rPr>
                        <m:t>𝑚𝑥</m:t>
                      </m:r>
                      <m:r>
                        <a:rPr lang="en-CA" sz="2000" b="0" i="1" smtClean="0">
                          <a:latin typeface="Cambria Math" panose="02040503050406030204" pitchFamily="18" charset="0"/>
                        </a:rPr>
                        <m:t>+</m:t>
                      </m:r>
                      <m:r>
                        <a:rPr lang="en-CA" sz="2000" b="0" i="1" smtClean="0">
                          <a:latin typeface="Cambria Math" panose="02040503050406030204" pitchFamily="18" charset="0"/>
                        </a:rPr>
                        <m:t>𝑏</m:t>
                      </m:r>
                    </m:oMath>
                  </m:oMathPara>
                </a14:m>
                <a:endParaRPr lang="en-CA" sz="2000" dirty="0"/>
              </a:p>
            </p:txBody>
          </p:sp>
        </mc:Choice>
        <mc:Fallback xmlns="">
          <p:sp>
            <p:nvSpPr>
              <p:cNvPr id="8" name="TextBox 7">
                <a:extLst>
                  <a:ext uri="{FF2B5EF4-FFF2-40B4-BE49-F238E27FC236}">
                    <a16:creationId xmlns:a16="http://schemas.microsoft.com/office/drawing/2014/main" id="{B36039CF-CA3F-4C76-A890-E811557271CE}"/>
                  </a:ext>
                </a:extLst>
              </p:cNvPr>
              <p:cNvSpPr txBox="1">
                <a:spLocks noRot="1" noChangeAspect="1" noMove="1" noResize="1" noEditPoints="1" noAdjustHandles="1" noChangeArrowheads="1" noChangeShapeType="1" noTextEdit="1"/>
              </p:cNvSpPr>
              <p:nvPr/>
            </p:nvSpPr>
            <p:spPr>
              <a:xfrm>
                <a:off x="880533" y="3029280"/>
                <a:ext cx="1349857" cy="307777"/>
              </a:xfrm>
              <a:prstGeom prst="rect">
                <a:avLst/>
              </a:prstGeom>
              <a:blipFill>
                <a:blip r:embed="rId5"/>
                <a:stretch>
                  <a:fillRect l="-4054" r="-3604" b="-26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BF4161A-3E79-4A73-9E88-B65068956470}"/>
                  </a:ext>
                </a:extLst>
              </p:cNvPr>
              <p:cNvSpPr txBox="1"/>
              <p:nvPr/>
            </p:nvSpPr>
            <p:spPr>
              <a:xfrm>
                <a:off x="880533" y="3661417"/>
                <a:ext cx="2246577"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−1=</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m:t>
                          </m:r>
                          <m:f>
                            <m:fPr>
                              <m:ctrlPr>
                                <a:rPr lang="en-CA" sz="2000" b="0" i="1" smtClean="0">
                                  <a:latin typeface="Cambria Math" panose="02040503050406030204" pitchFamily="18" charset="0"/>
                                </a:rPr>
                              </m:ctrlPr>
                            </m:fPr>
                            <m:num>
                              <m:r>
                                <a:rPr lang="en-CA" sz="2000" b="0" i="1" smtClean="0">
                                  <a:latin typeface="Cambria Math" panose="02040503050406030204" pitchFamily="18" charset="0"/>
                                </a:rPr>
                                <m:t>3</m:t>
                              </m:r>
                            </m:num>
                            <m:den>
                              <m:r>
                                <a:rPr lang="en-CA" sz="2000" b="0" i="1" smtClean="0">
                                  <a:latin typeface="Cambria Math" panose="02040503050406030204" pitchFamily="18" charset="0"/>
                                </a:rPr>
                                <m:t>5</m:t>
                              </m:r>
                            </m:den>
                          </m:f>
                        </m:e>
                      </m:d>
                      <m:r>
                        <a:rPr lang="en-CA" sz="2000" b="0" i="1" smtClean="0">
                          <a:latin typeface="Cambria Math" panose="02040503050406030204" pitchFamily="18" charset="0"/>
                        </a:rPr>
                        <m:t>(5)+</m:t>
                      </m:r>
                      <m:r>
                        <a:rPr lang="en-CA" sz="2000" b="0" i="1" smtClean="0">
                          <a:latin typeface="Cambria Math" panose="02040503050406030204" pitchFamily="18" charset="0"/>
                        </a:rPr>
                        <m:t>𝑏</m:t>
                      </m:r>
                    </m:oMath>
                  </m:oMathPara>
                </a14:m>
                <a:endParaRPr lang="en-CA" sz="2000" dirty="0"/>
              </a:p>
            </p:txBody>
          </p:sp>
        </mc:Choice>
        <mc:Fallback xmlns="">
          <p:sp>
            <p:nvSpPr>
              <p:cNvPr id="9" name="TextBox 8">
                <a:extLst>
                  <a:ext uri="{FF2B5EF4-FFF2-40B4-BE49-F238E27FC236}">
                    <a16:creationId xmlns:a16="http://schemas.microsoft.com/office/drawing/2014/main" id="{4BF4161A-3E79-4A73-9E88-B65068956470}"/>
                  </a:ext>
                </a:extLst>
              </p:cNvPr>
              <p:cNvSpPr txBox="1">
                <a:spLocks noRot="1" noChangeAspect="1" noMove="1" noResize="1" noEditPoints="1" noAdjustHandles="1" noChangeArrowheads="1" noChangeShapeType="1" noTextEdit="1"/>
              </p:cNvSpPr>
              <p:nvPr/>
            </p:nvSpPr>
            <p:spPr>
              <a:xfrm>
                <a:off x="880533" y="3661417"/>
                <a:ext cx="2246577" cy="691536"/>
              </a:xfrm>
              <a:prstGeom prst="rect">
                <a:avLst/>
              </a:prstGeom>
              <a:blipFill>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53701A6-AF59-4BDA-B8C0-CD57D5EE9ED6}"/>
                  </a:ext>
                </a:extLst>
              </p:cNvPr>
              <p:cNvSpPr txBox="1"/>
              <p:nvPr/>
            </p:nvSpPr>
            <p:spPr>
              <a:xfrm>
                <a:off x="962288" y="4459427"/>
                <a:ext cx="2329291"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−1=</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m:t>
                          </m:r>
                          <m:f>
                            <m:fPr>
                              <m:ctrlPr>
                                <a:rPr lang="en-CA" sz="2000" b="0" i="1" smtClean="0">
                                  <a:latin typeface="Cambria Math" panose="02040503050406030204" pitchFamily="18" charset="0"/>
                                </a:rPr>
                              </m:ctrlPr>
                            </m:fPr>
                            <m:num>
                              <m:r>
                                <a:rPr lang="en-CA" sz="2000" b="0" i="1" smtClean="0">
                                  <a:latin typeface="Cambria Math" panose="02040503050406030204" pitchFamily="18" charset="0"/>
                                </a:rPr>
                                <m:t>3</m:t>
                              </m:r>
                            </m:num>
                            <m:den>
                              <m:r>
                                <a:rPr lang="en-CA" sz="2000" b="0" i="1" smtClean="0">
                                  <a:latin typeface="Cambria Math" panose="02040503050406030204" pitchFamily="18" charset="0"/>
                                </a:rPr>
                                <m:t>5</m:t>
                              </m:r>
                            </m:den>
                          </m:f>
                        </m:e>
                      </m:d>
                      <m:d>
                        <m:dPr>
                          <m:ctrlPr>
                            <a:rPr lang="en-CA" sz="2000" b="0" i="1" smtClean="0">
                              <a:latin typeface="Cambria Math" panose="02040503050406030204" pitchFamily="18" charset="0"/>
                            </a:rPr>
                          </m:ctrlPr>
                        </m:dPr>
                        <m:e>
                          <m:f>
                            <m:fPr>
                              <m:ctrlPr>
                                <a:rPr lang="en-CA" sz="2000" b="0" i="1" smtClean="0">
                                  <a:latin typeface="Cambria Math" panose="02040503050406030204" pitchFamily="18" charset="0"/>
                                </a:rPr>
                              </m:ctrlPr>
                            </m:fPr>
                            <m:num>
                              <m:r>
                                <a:rPr lang="en-CA" sz="2000" b="0" i="1" smtClean="0">
                                  <a:latin typeface="Cambria Math" panose="02040503050406030204" pitchFamily="18" charset="0"/>
                                </a:rPr>
                                <m:t>5</m:t>
                              </m:r>
                            </m:num>
                            <m:den>
                              <m:r>
                                <a:rPr lang="en-CA" sz="2000" b="0" i="1" smtClean="0">
                                  <a:latin typeface="Cambria Math" panose="02040503050406030204" pitchFamily="18" charset="0"/>
                                </a:rPr>
                                <m:t>1</m:t>
                              </m:r>
                            </m:den>
                          </m:f>
                        </m:e>
                      </m:d>
                      <m:r>
                        <a:rPr lang="en-CA" sz="2000" b="0" i="1" smtClean="0">
                          <a:latin typeface="Cambria Math" panose="02040503050406030204" pitchFamily="18" charset="0"/>
                        </a:rPr>
                        <m:t>+</m:t>
                      </m:r>
                      <m:r>
                        <a:rPr lang="en-CA" sz="2000" b="0" i="1" smtClean="0">
                          <a:latin typeface="Cambria Math" panose="02040503050406030204" pitchFamily="18" charset="0"/>
                        </a:rPr>
                        <m:t>𝑏</m:t>
                      </m:r>
                    </m:oMath>
                  </m:oMathPara>
                </a14:m>
                <a:endParaRPr lang="en-CA" sz="2000" dirty="0"/>
              </a:p>
            </p:txBody>
          </p:sp>
        </mc:Choice>
        <mc:Fallback xmlns="">
          <p:sp>
            <p:nvSpPr>
              <p:cNvPr id="10" name="TextBox 9">
                <a:extLst>
                  <a:ext uri="{FF2B5EF4-FFF2-40B4-BE49-F238E27FC236}">
                    <a16:creationId xmlns:a16="http://schemas.microsoft.com/office/drawing/2014/main" id="{D53701A6-AF59-4BDA-B8C0-CD57D5EE9ED6}"/>
                  </a:ext>
                </a:extLst>
              </p:cNvPr>
              <p:cNvSpPr txBox="1">
                <a:spLocks noRot="1" noChangeAspect="1" noMove="1" noResize="1" noEditPoints="1" noAdjustHandles="1" noChangeArrowheads="1" noChangeShapeType="1" noTextEdit="1"/>
              </p:cNvSpPr>
              <p:nvPr/>
            </p:nvSpPr>
            <p:spPr>
              <a:xfrm>
                <a:off x="962288" y="4459427"/>
                <a:ext cx="2329291" cy="691536"/>
              </a:xfrm>
              <a:prstGeom prst="rect">
                <a:avLst/>
              </a:prstGeom>
              <a:blipFill>
                <a:blip r:embed="rId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0A3D20D-A560-4713-8854-6A9AEB385EF3}"/>
                  </a:ext>
                </a:extLst>
              </p:cNvPr>
              <p:cNvSpPr txBox="1"/>
              <p:nvPr/>
            </p:nvSpPr>
            <p:spPr>
              <a:xfrm>
                <a:off x="1027616" y="5509301"/>
                <a:ext cx="1984005"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−1=</m:t>
                      </m:r>
                      <m:d>
                        <m:dPr>
                          <m:ctrlPr>
                            <a:rPr lang="en-CA" sz="2000" b="0" i="1" smtClean="0">
                              <a:latin typeface="Cambria Math" panose="02040503050406030204" pitchFamily="18" charset="0"/>
                            </a:rPr>
                          </m:ctrlPr>
                        </m:dPr>
                        <m:e>
                          <m:f>
                            <m:fPr>
                              <m:ctrlPr>
                                <a:rPr lang="en-CA" sz="2000" b="0" i="1" smtClean="0">
                                  <a:latin typeface="Cambria Math" panose="02040503050406030204" pitchFamily="18" charset="0"/>
                                </a:rPr>
                              </m:ctrlPr>
                            </m:fPr>
                            <m:num>
                              <m:r>
                                <a:rPr lang="en-CA" sz="2000" b="0" i="1" smtClean="0">
                                  <a:latin typeface="Cambria Math" panose="02040503050406030204" pitchFamily="18" charset="0"/>
                                </a:rPr>
                                <m:t>−15</m:t>
                              </m:r>
                            </m:num>
                            <m:den>
                              <m:r>
                                <a:rPr lang="en-CA" sz="2000" b="0" i="1" smtClean="0">
                                  <a:latin typeface="Cambria Math" panose="02040503050406030204" pitchFamily="18" charset="0"/>
                                </a:rPr>
                                <m:t>5</m:t>
                              </m:r>
                            </m:den>
                          </m:f>
                        </m:e>
                      </m:d>
                      <m:r>
                        <a:rPr lang="en-CA" sz="2000" b="0" i="1" smtClean="0">
                          <a:latin typeface="Cambria Math" panose="02040503050406030204" pitchFamily="18" charset="0"/>
                        </a:rPr>
                        <m:t>+</m:t>
                      </m:r>
                      <m:r>
                        <a:rPr lang="en-CA" sz="2000" b="0" i="1" smtClean="0">
                          <a:latin typeface="Cambria Math" panose="02040503050406030204" pitchFamily="18" charset="0"/>
                        </a:rPr>
                        <m:t>𝑏</m:t>
                      </m:r>
                    </m:oMath>
                  </m:oMathPara>
                </a14:m>
                <a:endParaRPr lang="en-CA" sz="2000" dirty="0"/>
              </a:p>
            </p:txBody>
          </p:sp>
        </mc:Choice>
        <mc:Fallback xmlns="">
          <p:sp>
            <p:nvSpPr>
              <p:cNvPr id="11" name="TextBox 10">
                <a:extLst>
                  <a:ext uri="{FF2B5EF4-FFF2-40B4-BE49-F238E27FC236}">
                    <a16:creationId xmlns:a16="http://schemas.microsoft.com/office/drawing/2014/main" id="{A0A3D20D-A560-4713-8854-6A9AEB385EF3}"/>
                  </a:ext>
                </a:extLst>
              </p:cNvPr>
              <p:cNvSpPr txBox="1">
                <a:spLocks noRot="1" noChangeAspect="1" noMove="1" noResize="1" noEditPoints="1" noAdjustHandles="1" noChangeArrowheads="1" noChangeShapeType="1" noTextEdit="1"/>
              </p:cNvSpPr>
              <p:nvPr/>
            </p:nvSpPr>
            <p:spPr>
              <a:xfrm>
                <a:off x="1027616" y="5509301"/>
                <a:ext cx="1984005" cy="691536"/>
              </a:xfrm>
              <a:prstGeom prst="rect">
                <a:avLst/>
              </a:prstGeom>
              <a:blipFill>
                <a:blip r:embed="rId8"/>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CC3D29B-380D-4F2C-93FF-B7D298E0BBCD}"/>
                  </a:ext>
                </a:extLst>
              </p:cNvPr>
              <p:cNvSpPr txBox="1"/>
              <p:nvPr/>
            </p:nvSpPr>
            <p:spPr>
              <a:xfrm>
                <a:off x="5034756" y="3633511"/>
                <a:ext cx="151246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−1=−3+</m:t>
                      </m:r>
                      <m:r>
                        <a:rPr lang="en-CA" sz="2000" b="0" i="1" smtClean="0">
                          <a:latin typeface="Cambria Math" panose="02040503050406030204" pitchFamily="18" charset="0"/>
                        </a:rPr>
                        <m:t>𝑏</m:t>
                      </m:r>
                    </m:oMath>
                  </m:oMathPara>
                </a14:m>
                <a:endParaRPr lang="en-CA" sz="2000" dirty="0"/>
              </a:p>
            </p:txBody>
          </p:sp>
        </mc:Choice>
        <mc:Fallback xmlns="">
          <p:sp>
            <p:nvSpPr>
              <p:cNvPr id="12" name="TextBox 11">
                <a:extLst>
                  <a:ext uri="{FF2B5EF4-FFF2-40B4-BE49-F238E27FC236}">
                    <a16:creationId xmlns:a16="http://schemas.microsoft.com/office/drawing/2014/main" id="{BCC3D29B-380D-4F2C-93FF-B7D298E0BBCD}"/>
                  </a:ext>
                </a:extLst>
              </p:cNvPr>
              <p:cNvSpPr txBox="1">
                <a:spLocks noRot="1" noChangeAspect="1" noMove="1" noResize="1" noEditPoints="1" noAdjustHandles="1" noChangeArrowheads="1" noChangeShapeType="1" noTextEdit="1"/>
              </p:cNvSpPr>
              <p:nvPr/>
            </p:nvSpPr>
            <p:spPr>
              <a:xfrm>
                <a:off x="5034756" y="3633511"/>
                <a:ext cx="1512465" cy="307777"/>
              </a:xfrm>
              <a:prstGeom prst="rect">
                <a:avLst/>
              </a:prstGeom>
              <a:blipFill>
                <a:blip r:embed="rId9"/>
                <a:stretch>
                  <a:fillRect l="-806" r="-3629" b="-588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E8904C1-E47E-41EB-8A62-F8A684044A62}"/>
                  </a:ext>
                </a:extLst>
              </p:cNvPr>
              <p:cNvSpPr txBox="1"/>
              <p:nvPr/>
            </p:nvSpPr>
            <p:spPr>
              <a:xfrm>
                <a:off x="5230808" y="4203536"/>
                <a:ext cx="67871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2=</m:t>
                      </m:r>
                      <m:r>
                        <a:rPr lang="en-CA" sz="2000" b="0" i="1" smtClean="0">
                          <a:latin typeface="Cambria Math" panose="02040503050406030204" pitchFamily="18" charset="0"/>
                        </a:rPr>
                        <m:t>𝑏</m:t>
                      </m:r>
                    </m:oMath>
                  </m:oMathPara>
                </a14:m>
                <a:endParaRPr lang="en-CA" sz="2000" dirty="0"/>
              </a:p>
            </p:txBody>
          </p:sp>
        </mc:Choice>
        <mc:Fallback xmlns="">
          <p:sp>
            <p:nvSpPr>
              <p:cNvPr id="13" name="TextBox 12">
                <a:extLst>
                  <a:ext uri="{FF2B5EF4-FFF2-40B4-BE49-F238E27FC236}">
                    <a16:creationId xmlns:a16="http://schemas.microsoft.com/office/drawing/2014/main" id="{3E8904C1-E47E-41EB-8A62-F8A684044A62}"/>
                  </a:ext>
                </a:extLst>
              </p:cNvPr>
              <p:cNvSpPr txBox="1">
                <a:spLocks noRot="1" noChangeAspect="1" noMove="1" noResize="1" noEditPoints="1" noAdjustHandles="1" noChangeArrowheads="1" noChangeShapeType="1" noTextEdit="1"/>
              </p:cNvSpPr>
              <p:nvPr/>
            </p:nvSpPr>
            <p:spPr>
              <a:xfrm>
                <a:off x="5230808" y="4203536"/>
                <a:ext cx="678712" cy="307777"/>
              </a:xfrm>
              <a:prstGeom prst="rect">
                <a:avLst/>
              </a:prstGeom>
              <a:blipFill>
                <a:blip r:embed="rId10"/>
                <a:stretch>
                  <a:fillRect l="-8108" r="-9009" b="-8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3F33BBF-9EC2-4EAE-8A85-BFF28EC64701}"/>
                  </a:ext>
                </a:extLst>
              </p:cNvPr>
              <p:cNvSpPr txBox="1"/>
              <p:nvPr/>
            </p:nvSpPr>
            <p:spPr>
              <a:xfrm>
                <a:off x="5314572" y="4861877"/>
                <a:ext cx="1721497" cy="1193725"/>
              </a:xfrm>
              <a:prstGeom prst="rect">
                <a:avLst/>
              </a:prstGeom>
              <a:noFill/>
              <a:ln w="28575">
                <a:solidFill>
                  <a:srgbClr val="FF0000"/>
                </a:solidFill>
              </a:ln>
            </p:spPr>
            <p:txBody>
              <a:bodyPr wrap="none" lIns="0" tIns="0" rIns="0" bIns="0" rtlCol="0">
                <a:spAutoFit/>
              </a:bodyPr>
              <a:lstStyle/>
              <a:p>
                <a:endParaRPr lang="en-CA"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 </m:t>
                      </m:r>
                      <m:r>
                        <a:rPr lang="en-CA" sz="2000" b="0" i="1" smtClean="0">
                          <a:latin typeface="Cambria Math" panose="02040503050406030204" pitchFamily="18" charset="0"/>
                        </a:rPr>
                        <m:t>𝑦</m:t>
                      </m:r>
                      <m:r>
                        <a:rPr lang="en-CA" sz="2000" b="0" i="1" smtClean="0">
                          <a:latin typeface="Cambria Math" panose="02040503050406030204" pitchFamily="18" charset="0"/>
                        </a:rPr>
                        <m:t>=−</m:t>
                      </m:r>
                      <m:f>
                        <m:fPr>
                          <m:ctrlPr>
                            <a:rPr lang="en-CA" sz="2000" b="0" i="1" smtClean="0">
                              <a:latin typeface="Cambria Math" panose="02040503050406030204" pitchFamily="18" charset="0"/>
                            </a:rPr>
                          </m:ctrlPr>
                        </m:fPr>
                        <m:num>
                          <m:r>
                            <a:rPr lang="en-CA" sz="2000" b="0" i="1" smtClean="0">
                              <a:latin typeface="Cambria Math" panose="02040503050406030204" pitchFamily="18" charset="0"/>
                            </a:rPr>
                            <m:t>3</m:t>
                          </m:r>
                        </m:num>
                        <m:den>
                          <m:r>
                            <a:rPr lang="en-CA" sz="2000" b="0" i="1" smtClean="0">
                              <a:latin typeface="Cambria Math" panose="02040503050406030204" pitchFamily="18" charset="0"/>
                            </a:rPr>
                            <m:t>5</m:t>
                          </m:r>
                        </m:den>
                      </m:f>
                      <m:r>
                        <a:rPr lang="en-CA" sz="2000" b="0" i="1" smtClean="0">
                          <a:latin typeface="Cambria Math" panose="02040503050406030204" pitchFamily="18" charset="0"/>
                        </a:rPr>
                        <m:t>𝑥</m:t>
                      </m:r>
                      <m:r>
                        <a:rPr lang="en-CA" sz="2000" b="0" i="1" smtClean="0">
                          <a:latin typeface="Cambria Math" panose="02040503050406030204" pitchFamily="18" charset="0"/>
                        </a:rPr>
                        <m:t>+2  </m:t>
                      </m:r>
                    </m:oMath>
                  </m:oMathPara>
                </a14:m>
                <a:endParaRPr lang="en-CA"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 </m:t>
                      </m:r>
                    </m:oMath>
                  </m:oMathPara>
                </a14:m>
                <a:endParaRPr lang="en-CA" sz="2000" dirty="0"/>
              </a:p>
            </p:txBody>
          </p:sp>
        </mc:Choice>
        <mc:Fallback xmlns="">
          <p:sp>
            <p:nvSpPr>
              <p:cNvPr id="14" name="TextBox 13">
                <a:extLst>
                  <a:ext uri="{FF2B5EF4-FFF2-40B4-BE49-F238E27FC236}">
                    <a16:creationId xmlns:a16="http://schemas.microsoft.com/office/drawing/2014/main" id="{E3F33BBF-9EC2-4EAE-8A85-BFF28EC64701}"/>
                  </a:ext>
                </a:extLst>
              </p:cNvPr>
              <p:cNvSpPr txBox="1">
                <a:spLocks noRot="1" noChangeAspect="1" noMove="1" noResize="1" noEditPoints="1" noAdjustHandles="1" noChangeArrowheads="1" noChangeShapeType="1" noTextEdit="1"/>
              </p:cNvSpPr>
              <p:nvPr/>
            </p:nvSpPr>
            <p:spPr>
              <a:xfrm>
                <a:off x="5314572" y="4861877"/>
                <a:ext cx="1721497" cy="1193725"/>
              </a:xfrm>
              <a:prstGeom prst="rect">
                <a:avLst/>
              </a:prstGeom>
              <a:blipFill>
                <a:blip r:embed="rId11"/>
                <a:stretch>
                  <a:fillRect/>
                </a:stretch>
              </a:blipFill>
              <a:ln w="28575">
                <a:solidFill>
                  <a:srgbClr val="FF0000"/>
                </a:solidFill>
              </a:ln>
            </p:spPr>
            <p:txBody>
              <a:bodyPr/>
              <a:lstStyle/>
              <a:p>
                <a:r>
                  <a:rPr lang="en-CA">
                    <a:noFill/>
                  </a:rPr>
                  <a:t> </a:t>
                </a:r>
              </a:p>
            </p:txBody>
          </p:sp>
        </mc:Fallback>
      </mc:AlternateContent>
      <p:sp>
        <p:nvSpPr>
          <p:cNvPr id="6" name="Slide Number Placeholder 5">
            <a:extLst>
              <a:ext uri="{FF2B5EF4-FFF2-40B4-BE49-F238E27FC236}">
                <a16:creationId xmlns:a16="http://schemas.microsoft.com/office/drawing/2014/main" id="{1B14EDC6-1D3E-4B0F-8C56-9CFDDADA9E28}"/>
              </a:ext>
            </a:extLst>
          </p:cNvPr>
          <p:cNvSpPr>
            <a:spLocks noGrp="1"/>
          </p:cNvSpPr>
          <p:nvPr>
            <p:ph type="sldNum" sz="quarter" idx="12"/>
          </p:nvPr>
        </p:nvSpPr>
        <p:spPr/>
        <p:txBody>
          <a:bodyPr/>
          <a:lstStyle/>
          <a:p>
            <a:fld id="{914CA522-1688-4E7E-A401-39BA881FF08A}" type="slidenum">
              <a:rPr lang="en-CA" smtClean="0"/>
              <a:t>36</a:t>
            </a:fld>
            <a:endParaRPr lang="en-CA"/>
          </a:p>
        </p:txBody>
      </p:sp>
    </p:spTree>
    <p:extLst>
      <p:ext uri="{BB962C8B-B14F-4D97-AF65-F5344CB8AC3E}">
        <p14:creationId xmlns:p14="http://schemas.microsoft.com/office/powerpoint/2010/main" val="376177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C8D805-02FE-4175-BF6B-B4C8CA395B79}"/>
              </a:ext>
            </a:extLst>
          </p:cNvPr>
          <p:cNvSpPr/>
          <p:nvPr/>
        </p:nvSpPr>
        <p:spPr>
          <a:xfrm>
            <a:off x="457199" y="246677"/>
            <a:ext cx="5503333" cy="777457"/>
          </a:xfrm>
          <a:prstGeom prst="rect">
            <a:avLst/>
          </a:prstGeom>
        </p:spPr>
        <p:txBody>
          <a:bodyPr wrap="square">
            <a:spAutoFit/>
          </a:bodyPr>
          <a:lstStyle/>
          <a:p>
            <a:pPr>
              <a:lnSpc>
                <a:spcPct val="115000"/>
              </a:lnSpc>
              <a:spcAft>
                <a:spcPts val="0"/>
              </a:spcAft>
            </a:pPr>
            <a:r>
              <a:rPr lang="en-CA" sz="2000" b="1" dirty="0">
                <a:solidFill>
                  <a:srgbClr val="FFFFFF"/>
                </a:solidFill>
                <a:highlight>
                  <a:srgbClr val="000000"/>
                </a:highlight>
                <a:latin typeface="Cambria" panose="02040503050406030204" pitchFamily="18" charset="0"/>
                <a:ea typeface="Times New Roman" panose="02020603050405020304" pitchFamily="18" charset="0"/>
                <a:cs typeface="Times New Roman" panose="02020603050405020304" pitchFamily="18" charset="0"/>
              </a:rPr>
              <a:t>Relations and Functions</a:t>
            </a:r>
            <a:endParaRPr lang="en-CA"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CA" sz="2000" b="1" dirty="0">
                <a:solidFill>
                  <a:srgbClr val="FFFFFF"/>
                </a:solidFill>
                <a:highlight>
                  <a:srgbClr val="000000"/>
                </a:highlight>
                <a:latin typeface="Cambria" panose="02040503050406030204" pitchFamily="18" charset="0"/>
                <a:ea typeface="Times New Roman" panose="02020603050405020304" pitchFamily="18" charset="0"/>
                <a:cs typeface="Times New Roman" panose="02020603050405020304" pitchFamily="18" charset="0"/>
              </a:rPr>
              <a:t>5.5a: Determining the Equation of a Line </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7F444AD-9A67-4136-AAFB-CC510FFB3D70}"/>
                  </a:ext>
                </a:extLst>
              </p:cNvPr>
              <p:cNvSpPr/>
              <p:nvPr/>
            </p:nvSpPr>
            <p:spPr>
              <a:xfrm>
                <a:off x="457199" y="1085559"/>
                <a:ext cx="8415868" cy="1154162"/>
              </a:xfrm>
              <a:prstGeom prst="rect">
                <a:avLst/>
              </a:prstGeom>
            </p:spPr>
            <p:txBody>
              <a:bodyPr wrap="square">
                <a:spAutoFit/>
              </a:bodyPr>
              <a:lstStyle/>
              <a:p>
                <a:pPr>
                  <a:lnSpc>
                    <a:spcPct val="115000"/>
                  </a:lnSpc>
                </a:pPr>
                <a:r>
                  <a:rPr lang="en-US" sz="2000" u="sng"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Determine Equation of a Line   </a:t>
                </a:r>
                <a:r>
                  <a:rPr lang="en-US"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a:t>
                </a:r>
                <a:r>
                  <a:rPr lang="en-US" sz="2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METHOD 2</a:t>
                </a:r>
                <a:endParaRPr lang="en-CA"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endParaRPr lang="en-CA"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To determine the equation of a line we </a:t>
                </a:r>
                <a:r>
                  <a:rPr lang="en-US" sz="2000" dirty="0">
                    <a:latin typeface="Cambria" panose="02040503050406030204" pitchFamily="18" charset="0"/>
                    <a:ea typeface="Times New Roman" panose="02020603050405020304" pitchFamily="18" charset="0"/>
                    <a:cs typeface="Arial" panose="020B0604020202020204" pitchFamily="34" charset="0"/>
                  </a:rPr>
                  <a:t>need:  </a:t>
                </a:r>
                <a:r>
                  <a:rPr lang="en-US" sz="2000" b="1" dirty="0">
                    <a:latin typeface="Cambria" panose="02040503050406030204" pitchFamily="18" charset="0"/>
                    <a:ea typeface="Times New Roman" panose="02020603050405020304" pitchFamily="18" charset="0"/>
                    <a:cs typeface="Arial" panose="020B0604020202020204" pitchFamily="34" charset="0"/>
                  </a:rPr>
                  <a:t>SLOPE</a:t>
                </a:r>
                <a:r>
                  <a:rPr lang="en-US" sz="2000" dirty="0">
                    <a:latin typeface="Cambria" panose="02040503050406030204" pitchFamily="18" charset="0"/>
                    <a:ea typeface="Times New Roman" panose="02020603050405020304" pitchFamily="18" charset="0"/>
                    <a:cs typeface="Arial" panose="020B0604020202020204" pitchFamily="34" charset="0"/>
                  </a:rPr>
                  <a:t> (</a:t>
                </a:r>
                <a:r>
                  <a:rPr lang="en-US" sz="2000" i="1" dirty="0">
                    <a:latin typeface="Cambria" panose="02040503050406030204" pitchFamily="18" charset="0"/>
                    <a:ea typeface="Times New Roman" panose="02020603050405020304" pitchFamily="18" charset="0"/>
                    <a:cs typeface="Arial" panose="020B0604020202020204" pitchFamily="34" charset="0"/>
                  </a:rPr>
                  <a:t>m</a:t>
                </a:r>
                <a:r>
                  <a:rPr lang="en-US" sz="2000" dirty="0">
                    <a:latin typeface="Cambria" panose="02040503050406030204" pitchFamily="18" charset="0"/>
                    <a:ea typeface="Times New Roman" panose="02020603050405020304" pitchFamily="18" charset="0"/>
                    <a:cs typeface="Arial" panose="020B0604020202020204" pitchFamily="34" charset="0"/>
                  </a:rPr>
                  <a:t>) and a </a:t>
                </a:r>
                <a:r>
                  <a:rPr lang="en-US" sz="2000" b="1" dirty="0">
                    <a:latin typeface="Cambria" panose="02040503050406030204" pitchFamily="18" charset="0"/>
                    <a:ea typeface="Times New Roman" panose="02020603050405020304" pitchFamily="18" charset="0"/>
                    <a:cs typeface="Arial" panose="020B0604020202020204" pitchFamily="34" charset="0"/>
                  </a:rPr>
                  <a:t>POINT </a:t>
                </a:r>
                <a14:m>
                  <m:oMath xmlns:m="http://schemas.openxmlformats.org/officeDocument/2006/math">
                    <m:r>
                      <a:rPr lang="en-CA" sz="2000" i="1">
                        <a:latin typeface="Cambria Math" panose="02040503050406030204" pitchFamily="18" charset="0"/>
                      </a:rPr>
                      <m:t>(</m:t>
                    </m:r>
                    <m:r>
                      <a:rPr lang="en-CA" sz="2000" i="1">
                        <a:latin typeface="Cambria Math" panose="02040503050406030204" pitchFamily="18" charset="0"/>
                      </a:rPr>
                      <m:t>𝑥</m:t>
                    </m:r>
                    <m:r>
                      <a:rPr lang="en-CA" sz="2000" i="1">
                        <a:latin typeface="Cambria Math" panose="02040503050406030204" pitchFamily="18" charset="0"/>
                      </a:rPr>
                      <m:t>, </m:t>
                    </m:r>
                    <m:r>
                      <a:rPr lang="en-CA" sz="2000" i="1">
                        <a:latin typeface="Cambria Math" panose="02040503050406030204" pitchFamily="18" charset="0"/>
                      </a:rPr>
                      <m:t>𝑦</m:t>
                    </m:r>
                  </m:oMath>
                </a14:m>
                <a:r>
                  <a:rPr lang="en-CA" sz="2000" b="1" dirty="0">
                    <a:effectLst/>
                    <a:latin typeface="Calibri" panose="020F0502020204030204" pitchFamily="34" charset="0"/>
                    <a:ea typeface="Times New Roman" panose="02020603050405020304" pitchFamily="18" charset="0"/>
                    <a:cs typeface="Times New Roman" panose="02020603050405020304" pitchFamily="18" charset="0"/>
                  </a:rPr>
                  <a:t>)</a:t>
                </a:r>
              </a:p>
            </p:txBody>
          </p:sp>
        </mc:Choice>
        <mc:Fallback xmlns="">
          <p:sp>
            <p:nvSpPr>
              <p:cNvPr id="3" name="Rectangle 2">
                <a:extLst>
                  <a:ext uri="{FF2B5EF4-FFF2-40B4-BE49-F238E27FC236}">
                    <a16:creationId xmlns:a16="http://schemas.microsoft.com/office/drawing/2014/main" id="{E7F444AD-9A67-4136-AAFB-CC510FFB3D70}"/>
                  </a:ext>
                </a:extLst>
              </p:cNvPr>
              <p:cNvSpPr>
                <a:spLocks noRot="1" noChangeAspect="1" noMove="1" noResize="1" noEditPoints="1" noAdjustHandles="1" noChangeArrowheads="1" noChangeShapeType="1" noTextEdit="1"/>
              </p:cNvSpPr>
              <p:nvPr/>
            </p:nvSpPr>
            <p:spPr>
              <a:xfrm>
                <a:off x="457199" y="1085559"/>
                <a:ext cx="8415868" cy="1154162"/>
              </a:xfrm>
              <a:prstGeom prst="rect">
                <a:avLst/>
              </a:prstGeom>
              <a:blipFill>
                <a:blip r:embed="rId2"/>
                <a:stretch>
                  <a:fillRect l="-724" t="-1587" b="-6878"/>
                </a:stretch>
              </a:blipFill>
            </p:spPr>
            <p:txBody>
              <a:bodyPr/>
              <a:lstStyle/>
              <a:p>
                <a:r>
                  <a:rPr lang="en-CA">
                    <a:noFill/>
                  </a:rPr>
                  <a:t> </a:t>
                </a:r>
              </a:p>
            </p:txBody>
          </p:sp>
        </mc:Fallback>
      </mc:AlternateContent>
      <p:sp>
        <p:nvSpPr>
          <p:cNvPr id="4" name="Rectangle 3">
            <a:extLst>
              <a:ext uri="{FF2B5EF4-FFF2-40B4-BE49-F238E27FC236}">
                <a16:creationId xmlns:a16="http://schemas.microsoft.com/office/drawing/2014/main" id="{3B8C1891-D097-4F66-BDA5-CEA0D1F60280}"/>
              </a:ext>
            </a:extLst>
          </p:cNvPr>
          <p:cNvSpPr/>
          <p:nvPr/>
        </p:nvSpPr>
        <p:spPr>
          <a:xfrm>
            <a:off x="457198" y="2162992"/>
            <a:ext cx="6824134" cy="423514"/>
          </a:xfrm>
          <a:prstGeom prst="rect">
            <a:avLst/>
          </a:prstGeom>
        </p:spPr>
        <p:txBody>
          <a:bodyPr wrap="square">
            <a:spAutoFit/>
          </a:bodyPr>
          <a:lstStyle/>
          <a:p>
            <a:pPr>
              <a:lnSpc>
                <a:spcPct val="115000"/>
              </a:lnSpc>
              <a:spcAft>
                <a:spcPts val="0"/>
              </a:spcAft>
            </a:pPr>
            <a:r>
              <a:rPr lang="en-CA"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Example #1: Determine an equation for the following</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B7CA654-307E-4642-8389-A842FF555555}"/>
                  </a:ext>
                </a:extLst>
              </p:cNvPr>
              <p:cNvSpPr/>
              <p:nvPr/>
            </p:nvSpPr>
            <p:spPr>
              <a:xfrm>
                <a:off x="457199" y="2510141"/>
                <a:ext cx="7196668" cy="390363"/>
              </a:xfrm>
              <a:prstGeom prst="rect">
                <a:avLst/>
              </a:prstGeom>
            </p:spPr>
            <p:txBody>
              <a:bodyPr wrap="square">
                <a:spAutoFit/>
              </a:bodyPr>
              <a:lstStyle/>
              <a:p>
                <a:pPr marL="342900" lvl="0" indent="-342900">
                  <a:lnSpc>
                    <a:spcPct val="115000"/>
                  </a:lnSpc>
                  <a:spcAft>
                    <a:spcPts val="0"/>
                  </a:spcAft>
                  <a:buFont typeface="+mj-lt"/>
                  <a:buAutoNum type="alphaLcParenR"/>
                </a:pPr>
                <a:r>
                  <a:rPr lang="en-CA"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A line has a slope of               and passes through the point </a:t>
                </a:r>
                <a14:m>
                  <m:oMath xmlns:m="http://schemas.openxmlformats.org/officeDocument/2006/math">
                    <m:r>
                      <a:rPr lang="en-CA" i="1" dirty="0"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 −1).</m:t>
                    </m:r>
                  </m:oMath>
                </a14:m>
                <a:endParaRPr lang="en-C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AB7CA654-307E-4642-8389-A842FF555555}"/>
                  </a:ext>
                </a:extLst>
              </p:cNvPr>
              <p:cNvSpPr>
                <a:spLocks noRot="1" noChangeAspect="1" noMove="1" noResize="1" noEditPoints="1" noAdjustHandles="1" noChangeArrowheads="1" noChangeShapeType="1" noTextEdit="1"/>
              </p:cNvSpPr>
              <p:nvPr/>
            </p:nvSpPr>
            <p:spPr>
              <a:xfrm>
                <a:off x="457199" y="2510141"/>
                <a:ext cx="7196668" cy="390363"/>
              </a:xfrm>
              <a:prstGeom prst="rect">
                <a:avLst/>
              </a:prstGeom>
              <a:blipFill>
                <a:blip r:embed="rId3"/>
                <a:stretch>
                  <a:fillRect l="-593" t="-6250" b="-2187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31CAE1F-5CBB-4402-A549-7A9E5964A547}"/>
                  </a:ext>
                </a:extLst>
              </p:cNvPr>
              <p:cNvSpPr txBox="1"/>
              <p:nvPr/>
            </p:nvSpPr>
            <p:spPr>
              <a:xfrm>
                <a:off x="2992965" y="2379139"/>
                <a:ext cx="431800" cy="57817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m:t>
                      </m:r>
                      <m:f>
                        <m:fPr>
                          <m:ctrlPr>
                            <a:rPr lang="en-CA" sz="2000" i="1" smtClean="0">
                              <a:latin typeface="Cambria Math" panose="02040503050406030204" pitchFamily="18" charset="0"/>
                            </a:rPr>
                          </m:ctrlPr>
                        </m:fPr>
                        <m:num>
                          <m:r>
                            <a:rPr lang="en-CA" sz="2000" b="0" i="1" smtClean="0">
                              <a:latin typeface="Cambria Math" panose="02040503050406030204" pitchFamily="18" charset="0"/>
                            </a:rPr>
                            <m:t>3</m:t>
                          </m:r>
                        </m:num>
                        <m:den>
                          <m:r>
                            <a:rPr lang="en-CA" sz="2000" b="0" i="1" smtClean="0">
                              <a:latin typeface="Cambria Math" panose="02040503050406030204" pitchFamily="18" charset="0"/>
                            </a:rPr>
                            <m:t>5</m:t>
                          </m:r>
                        </m:den>
                      </m:f>
                    </m:oMath>
                  </m:oMathPara>
                </a14:m>
                <a:endParaRPr lang="en-CA" sz="2000" dirty="0"/>
              </a:p>
            </p:txBody>
          </p:sp>
        </mc:Choice>
        <mc:Fallback xmlns="">
          <p:sp>
            <p:nvSpPr>
              <p:cNvPr id="7" name="TextBox 6">
                <a:extLst>
                  <a:ext uri="{FF2B5EF4-FFF2-40B4-BE49-F238E27FC236}">
                    <a16:creationId xmlns:a16="http://schemas.microsoft.com/office/drawing/2014/main" id="{931CAE1F-5CBB-4402-A549-7A9E5964A547}"/>
                  </a:ext>
                </a:extLst>
              </p:cNvPr>
              <p:cNvSpPr txBox="1">
                <a:spLocks noRot="1" noChangeAspect="1" noMove="1" noResize="1" noEditPoints="1" noAdjustHandles="1" noChangeArrowheads="1" noChangeShapeType="1" noTextEdit="1"/>
              </p:cNvSpPr>
              <p:nvPr/>
            </p:nvSpPr>
            <p:spPr>
              <a:xfrm>
                <a:off x="2992965" y="2379139"/>
                <a:ext cx="431800" cy="578172"/>
              </a:xfrm>
              <a:prstGeom prst="rect">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3F33BBF-9EC2-4EAE-8A85-BFF28EC64701}"/>
                  </a:ext>
                </a:extLst>
              </p:cNvPr>
              <p:cNvSpPr txBox="1"/>
              <p:nvPr/>
            </p:nvSpPr>
            <p:spPr>
              <a:xfrm>
                <a:off x="3101242" y="5926118"/>
                <a:ext cx="1618328" cy="307777"/>
              </a:xfrm>
              <a:prstGeom prst="rect">
                <a:avLst/>
              </a:prstGeom>
              <a:noFill/>
              <a:ln w="28575">
                <a:solidFill>
                  <a:srgbClr val="FF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3</m:t>
                      </m:r>
                      <m:r>
                        <a:rPr lang="en-CA" sz="2000" b="0" i="1" smtClean="0">
                          <a:latin typeface="Cambria Math" panose="02040503050406030204" pitchFamily="18" charset="0"/>
                        </a:rPr>
                        <m:t>𝑥</m:t>
                      </m:r>
                      <m:r>
                        <a:rPr lang="en-CA" sz="2000" b="0" i="1" smtClean="0">
                          <a:latin typeface="Cambria Math" panose="02040503050406030204" pitchFamily="18" charset="0"/>
                        </a:rPr>
                        <m:t>+5</m:t>
                      </m:r>
                      <m:r>
                        <a:rPr lang="en-CA" sz="2000" b="0" i="1" smtClean="0">
                          <a:latin typeface="Cambria Math" panose="02040503050406030204" pitchFamily="18" charset="0"/>
                        </a:rPr>
                        <m:t>𝑦</m:t>
                      </m:r>
                      <m:r>
                        <a:rPr lang="en-CA" sz="2000" b="0" i="1" smtClean="0">
                          <a:latin typeface="Cambria Math" panose="02040503050406030204" pitchFamily="18" charset="0"/>
                        </a:rPr>
                        <m:t>=10 </m:t>
                      </m:r>
                    </m:oMath>
                  </m:oMathPara>
                </a14:m>
                <a:endParaRPr lang="en-CA" sz="2000" dirty="0"/>
              </a:p>
            </p:txBody>
          </p:sp>
        </mc:Choice>
        <mc:Fallback xmlns="">
          <p:sp>
            <p:nvSpPr>
              <p:cNvPr id="14" name="TextBox 13">
                <a:extLst>
                  <a:ext uri="{FF2B5EF4-FFF2-40B4-BE49-F238E27FC236}">
                    <a16:creationId xmlns:a16="http://schemas.microsoft.com/office/drawing/2014/main" id="{E3F33BBF-9EC2-4EAE-8A85-BFF28EC64701}"/>
                  </a:ext>
                </a:extLst>
              </p:cNvPr>
              <p:cNvSpPr txBox="1">
                <a:spLocks noRot="1" noChangeAspect="1" noMove="1" noResize="1" noEditPoints="1" noAdjustHandles="1" noChangeArrowheads="1" noChangeShapeType="1" noTextEdit="1"/>
              </p:cNvSpPr>
              <p:nvPr/>
            </p:nvSpPr>
            <p:spPr>
              <a:xfrm>
                <a:off x="3101242" y="5926118"/>
                <a:ext cx="1618328" cy="307777"/>
              </a:xfrm>
              <a:prstGeom prst="rect">
                <a:avLst/>
              </a:prstGeom>
              <a:blipFill>
                <a:blip r:embed="rId5"/>
                <a:stretch>
                  <a:fillRect l="-2593" b="-25000"/>
                </a:stretch>
              </a:blipFill>
              <a:ln w="28575">
                <a:solidFill>
                  <a:srgbClr val="FF0000"/>
                </a:solid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420418A-651C-450D-A8C1-C849D181031D}"/>
                  </a:ext>
                </a:extLst>
              </p:cNvPr>
              <p:cNvSpPr txBox="1"/>
              <p:nvPr/>
            </p:nvSpPr>
            <p:spPr>
              <a:xfrm>
                <a:off x="2942623" y="3108441"/>
                <a:ext cx="1598378" cy="58182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1" i="1">
                          <a:solidFill>
                            <a:srgbClr val="0000FF"/>
                          </a:solidFill>
                          <a:latin typeface="Cambria Math" panose="02040503050406030204" pitchFamily="18" charset="0"/>
                        </a:rPr>
                        <m:t>𝒎</m:t>
                      </m:r>
                      <m:r>
                        <a:rPr lang="en-CA" sz="2000" b="1" i="1">
                          <a:solidFill>
                            <a:srgbClr val="0000FF"/>
                          </a:solidFill>
                          <a:latin typeface="Cambria Math" panose="02040503050406030204" pitchFamily="18" charset="0"/>
                        </a:rPr>
                        <m:t>=</m:t>
                      </m:r>
                      <m:f>
                        <m:fPr>
                          <m:ctrlPr>
                            <a:rPr lang="en-CA" sz="2000" b="1" i="1">
                              <a:solidFill>
                                <a:srgbClr val="0000FF"/>
                              </a:solidFill>
                              <a:latin typeface="Cambria Math" panose="02040503050406030204" pitchFamily="18" charset="0"/>
                            </a:rPr>
                          </m:ctrlPr>
                        </m:fPr>
                        <m:num>
                          <m:sSub>
                            <m:sSubPr>
                              <m:ctrlPr>
                                <a:rPr lang="en-CA" sz="2000" b="1" i="1">
                                  <a:solidFill>
                                    <a:srgbClr val="0000FF"/>
                                  </a:solidFill>
                                  <a:latin typeface="Cambria Math" panose="02040503050406030204" pitchFamily="18" charset="0"/>
                                </a:rPr>
                              </m:ctrlPr>
                            </m:sSubPr>
                            <m:e>
                              <m:r>
                                <a:rPr lang="en-CA" sz="2000" b="1" i="1">
                                  <a:solidFill>
                                    <a:srgbClr val="0000FF"/>
                                  </a:solidFill>
                                  <a:latin typeface="Cambria Math" panose="02040503050406030204" pitchFamily="18" charset="0"/>
                                </a:rPr>
                                <m:t>𝒚</m:t>
                              </m:r>
                            </m:e>
                            <m:sub>
                              <m:r>
                                <a:rPr lang="en-CA" sz="2000" b="1" i="1">
                                  <a:solidFill>
                                    <a:srgbClr val="0000FF"/>
                                  </a:solidFill>
                                  <a:latin typeface="Cambria Math" panose="02040503050406030204" pitchFamily="18" charset="0"/>
                                </a:rPr>
                                <m:t>𝟐</m:t>
                              </m:r>
                            </m:sub>
                          </m:sSub>
                          <m:r>
                            <a:rPr lang="en-CA" sz="2000" b="1" i="1">
                              <a:solidFill>
                                <a:srgbClr val="0000FF"/>
                              </a:solidFill>
                              <a:latin typeface="Cambria Math" panose="02040503050406030204" pitchFamily="18" charset="0"/>
                            </a:rPr>
                            <m:t>−</m:t>
                          </m:r>
                          <m:sSub>
                            <m:sSubPr>
                              <m:ctrlPr>
                                <a:rPr lang="en-CA" sz="2000" b="1" i="1">
                                  <a:solidFill>
                                    <a:srgbClr val="0000FF"/>
                                  </a:solidFill>
                                  <a:latin typeface="Cambria Math" panose="02040503050406030204" pitchFamily="18" charset="0"/>
                                </a:rPr>
                              </m:ctrlPr>
                            </m:sSubPr>
                            <m:e>
                              <m:r>
                                <a:rPr lang="en-CA" sz="2000" b="1" i="1">
                                  <a:solidFill>
                                    <a:srgbClr val="0000FF"/>
                                  </a:solidFill>
                                  <a:latin typeface="Cambria Math" panose="02040503050406030204" pitchFamily="18" charset="0"/>
                                </a:rPr>
                                <m:t>𝒚</m:t>
                              </m:r>
                            </m:e>
                            <m:sub>
                              <m:r>
                                <a:rPr lang="en-CA" sz="2000" b="1" i="1">
                                  <a:solidFill>
                                    <a:srgbClr val="0000FF"/>
                                  </a:solidFill>
                                  <a:latin typeface="Cambria Math" panose="02040503050406030204" pitchFamily="18" charset="0"/>
                                </a:rPr>
                                <m:t>𝟏</m:t>
                              </m:r>
                            </m:sub>
                          </m:sSub>
                        </m:num>
                        <m:den>
                          <m:sSub>
                            <m:sSubPr>
                              <m:ctrlPr>
                                <a:rPr lang="en-CA" sz="2000" b="1" i="1">
                                  <a:solidFill>
                                    <a:srgbClr val="0000FF"/>
                                  </a:solidFill>
                                  <a:latin typeface="Cambria Math" panose="02040503050406030204" pitchFamily="18" charset="0"/>
                                </a:rPr>
                              </m:ctrlPr>
                            </m:sSubPr>
                            <m:e>
                              <m:r>
                                <a:rPr lang="en-CA" sz="2000" b="1" i="1">
                                  <a:solidFill>
                                    <a:srgbClr val="0000FF"/>
                                  </a:solidFill>
                                  <a:latin typeface="Cambria Math" panose="02040503050406030204" pitchFamily="18" charset="0"/>
                                </a:rPr>
                                <m:t>𝒙</m:t>
                              </m:r>
                            </m:e>
                            <m:sub>
                              <m:r>
                                <a:rPr lang="en-CA" sz="2000" b="1" i="1">
                                  <a:solidFill>
                                    <a:srgbClr val="0000FF"/>
                                  </a:solidFill>
                                  <a:latin typeface="Cambria Math" panose="02040503050406030204" pitchFamily="18" charset="0"/>
                                </a:rPr>
                                <m:t>𝟐</m:t>
                              </m:r>
                            </m:sub>
                          </m:sSub>
                          <m:r>
                            <a:rPr lang="en-CA" sz="2000" b="1" i="1">
                              <a:solidFill>
                                <a:srgbClr val="0000FF"/>
                              </a:solidFill>
                              <a:latin typeface="Cambria Math" panose="02040503050406030204" pitchFamily="18" charset="0"/>
                            </a:rPr>
                            <m:t>−</m:t>
                          </m:r>
                          <m:sSub>
                            <m:sSubPr>
                              <m:ctrlPr>
                                <a:rPr lang="en-CA" sz="2000" b="1" i="1">
                                  <a:solidFill>
                                    <a:srgbClr val="0000FF"/>
                                  </a:solidFill>
                                  <a:latin typeface="Cambria Math" panose="02040503050406030204" pitchFamily="18" charset="0"/>
                                </a:rPr>
                              </m:ctrlPr>
                            </m:sSubPr>
                            <m:e>
                              <m:r>
                                <a:rPr lang="en-CA" sz="2000" b="1" i="1">
                                  <a:solidFill>
                                    <a:srgbClr val="0000FF"/>
                                  </a:solidFill>
                                  <a:latin typeface="Cambria Math" panose="02040503050406030204" pitchFamily="18" charset="0"/>
                                </a:rPr>
                                <m:t>𝒙</m:t>
                              </m:r>
                            </m:e>
                            <m:sub>
                              <m:r>
                                <a:rPr lang="en-CA" sz="2000" b="1" i="1">
                                  <a:solidFill>
                                    <a:srgbClr val="0000FF"/>
                                  </a:solidFill>
                                  <a:latin typeface="Cambria Math" panose="02040503050406030204" pitchFamily="18" charset="0"/>
                                </a:rPr>
                                <m:t>𝟏</m:t>
                              </m:r>
                            </m:sub>
                          </m:sSub>
                        </m:den>
                      </m:f>
                    </m:oMath>
                  </m:oMathPara>
                </a14:m>
                <a:endParaRPr lang="en-CA" sz="2000" b="1" dirty="0"/>
              </a:p>
            </p:txBody>
          </p:sp>
        </mc:Choice>
        <mc:Fallback xmlns="">
          <p:sp>
            <p:nvSpPr>
              <p:cNvPr id="15" name="TextBox 14">
                <a:extLst>
                  <a:ext uri="{FF2B5EF4-FFF2-40B4-BE49-F238E27FC236}">
                    <a16:creationId xmlns:a16="http://schemas.microsoft.com/office/drawing/2014/main" id="{3420418A-651C-450D-A8C1-C849D181031D}"/>
                  </a:ext>
                </a:extLst>
              </p:cNvPr>
              <p:cNvSpPr txBox="1">
                <a:spLocks noRot="1" noChangeAspect="1" noMove="1" noResize="1" noEditPoints="1" noAdjustHandles="1" noChangeArrowheads="1" noChangeShapeType="1" noTextEdit="1"/>
              </p:cNvSpPr>
              <p:nvPr/>
            </p:nvSpPr>
            <p:spPr>
              <a:xfrm>
                <a:off x="2942623" y="3108441"/>
                <a:ext cx="1598378" cy="581826"/>
              </a:xfrm>
              <a:prstGeom prst="rect">
                <a:avLst/>
              </a:prstGeom>
              <a:blipFill>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3A5FEF9-96CE-4758-9EFD-FBD5EB8EA87A}"/>
                  </a:ext>
                </a:extLst>
              </p:cNvPr>
              <p:cNvSpPr txBox="1"/>
              <p:nvPr/>
            </p:nvSpPr>
            <p:spPr>
              <a:xfrm>
                <a:off x="2945857" y="3910191"/>
                <a:ext cx="1846818" cy="586186"/>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n-CA" sz="2000" i="1" smtClean="0">
                              <a:latin typeface="Cambria Math" panose="02040503050406030204" pitchFamily="18" charset="0"/>
                            </a:rPr>
                          </m:ctrlPr>
                        </m:fPr>
                        <m:num>
                          <m:r>
                            <a:rPr lang="en-CA" sz="2000" b="0" i="1" smtClean="0">
                              <a:latin typeface="Cambria Math" panose="02040503050406030204" pitchFamily="18" charset="0"/>
                            </a:rPr>
                            <m:t>−3</m:t>
                          </m:r>
                        </m:num>
                        <m:den>
                          <m:r>
                            <a:rPr lang="en-CA" sz="2000" b="0" i="1" smtClean="0">
                              <a:latin typeface="Cambria Math" panose="02040503050406030204" pitchFamily="18" charset="0"/>
                            </a:rPr>
                            <m:t>5</m:t>
                          </m:r>
                        </m:den>
                      </m:f>
                      <m:r>
                        <a:rPr lang="en-CA" sz="2000" b="0" i="1" smtClean="0">
                          <a:latin typeface="Cambria Math" panose="02040503050406030204" pitchFamily="18" charset="0"/>
                        </a:rPr>
                        <m:t>=</m:t>
                      </m:r>
                      <m:f>
                        <m:fPr>
                          <m:ctrlPr>
                            <a:rPr lang="en-CA" sz="2000" b="0" i="1" smtClean="0">
                              <a:latin typeface="Cambria Math" panose="02040503050406030204" pitchFamily="18" charset="0"/>
                            </a:rPr>
                          </m:ctrlPr>
                        </m:fPr>
                        <m:num>
                          <m:r>
                            <a:rPr lang="en-CA" sz="2000" b="0" i="1" smtClean="0">
                              <a:latin typeface="Cambria Math" panose="02040503050406030204" pitchFamily="18" charset="0"/>
                            </a:rPr>
                            <m:t>𝑦</m:t>
                          </m:r>
                          <m:r>
                            <a:rPr lang="en-CA" sz="2000" b="0" i="1" smtClean="0">
                              <a:latin typeface="Cambria Math" panose="02040503050406030204" pitchFamily="18" charset="0"/>
                            </a:rPr>
                            <m:t>−(−1)</m:t>
                          </m:r>
                        </m:num>
                        <m:den>
                          <m:r>
                            <a:rPr lang="en-CA" sz="2000" b="0" i="1" smtClean="0">
                              <a:latin typeface="Cambria Math" panose="02040503050406030204" pitchFamily="18" charset="0"/>
                            </a:rPr>
                            <m:t>𝑥</m:t>
                          </m:r>
                          <m:r>
                            <a:rPr lang="en-CA" sz="2000" b="0" i="1" smtClean="0">
                              <a:latin typeface="Cambria Math" panose="02040503050406030204" pitchFamily="18" charset="0"/>
                            </a:rPr>
                            <m:t>−5</m:t>
                          </m:r>
                        </m:den>
                      </m:f>
                    </m:oMath>
                  </m:oMathPara>
                </a14:m>
                <a:endParaRPr lang="en-CA" sz="2000" dirty="0"/>
              </a:p>
            </p:txBody>
          </p:sp>
        </mc:Choice>
        <mc:Fallback xmlns="">
          <p:sp>
            <p:nvSpPr>
              <p:cNvPr id="16" name="TextBox 15">
                <a:extLst>
                  <a:ext uri="{FF2B5EF4-FFF2-40B4-BE49-F238E27FC236}">
                    <a16:creationId xmlns:a16="http://schemas.microsoft.com/office/drawing/2014/main" id="{43A5FEF9-96CE-4758-9EFD-FBD5EB8EA87A}"/>
                  </a:ext>
                </a:extLst>
              </p:cNvPr>
              <p:cNvSpPr txBox="1">
                <a:spLocks noRot="1" noChangeAspect="1" noMove="1" noResize="1" noEditPoints="1" noAdjustHandles="1" noChangeArrowheads="1" noChangeShapeType="1" noTextEdit="1"/>
              </p:cNvSpPr>
              <p:nvPr/>
            </p:nvSpPr>
            <p:spPr>
              <a:xfrm>
                <a:off x="2945857" y="3910191"/>
                <a:ext cx="1846818" cy="586186"/>
              </a:xfrm>
              <a:prstGeom prst="rect">
                <a:avLst/>
              </a:prstGeom>
              <a:blipFill>
                <a:blip r:embed="rId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FC66A9A-A946-4D2C-94B0-3B99BDCA934B}"/>
                  </a:ext>
                </a:extLst>
              </p:cNvPr>
              <p:cNvSpPr txBox="1"/>
              <p:nvPr/>
            </p:nvSpPr>
            <p:spPr>
              <a:xfrm>
                <a:off x="2626554" y="4807351"/>
                <a:ext cx="248542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−3</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𝑥</m:t>
                          </m:r>
                          <m:r>
                            <a:rPr lang="en-CA" sz="2000" b="0" i="1" smtClean="0">
                              <a:latin typeface="Cambria Math" panose="02040503050406030204" pitchFamily="18" charset="0"/>
                            </a:rPr>
                            <m:t>−5</m:t>
                          </m:r>
                        </m:e>
                      </m:d>
                      <m:r>
                        <a:rPr lang="en-CA" sz="2000" b="0" i="1" smtClean="0">
                          <a:latin typeface="Cambria Math" panose="02040503050406030204" pitchFamily="18" charset="0"/>
                        </a:rPr>
                        <m:t>=5(</m:t>
                      </m:r>
                      <m:r>
                        <a:rPr lang="en-CA" sz="2000" b="0" i="1" smtClean="0">
                          <a:latin typeface="Cambria Math" panose="02040503050406030204" pitchFamily="18" charset="0"/>
                        </a:rPr>
                        <m:t>𝑦</m:t>
                      </m:r>
                      <m:r>
                        <a:rPr lang="en-CA" sz="2000" b="0" i="1" smtClean="0">
                          <a:latin typeface="Cambria Math" panose="02040503050406030204" pitchFamily="18" charset="0"/>
                        </a:rPr>
                        <m:t>+1)</m:t>
                      </m:r>
                    </m:oMath>
                  </m:oMathPara>
                </a14:m>
                <a:endParaRPr lang="en-CA" sz="2000" dirty="0"/>
              </a:p>
            </p:txBody>
          </p:sp>
        </mc:Choice>
        <mc:Fallback xmlns="">
          <p:sp>
            <p:nvSpPr>
              <p:cNvPr id="6" name="TextBox 5">
                <a:extLst>
                  <a:ext uri="{FF2B5EF4-FFF2-40B4-BE49-F238E27FC236}">
                    <a16:creationId xmlns:a16="http://schemas.microsoft.com/office/drawing/2014/main" id="{4FC66A9A-A946-4D2C-94B0-3B99BDCA934B}"/>
                  </a:ext>
                </a:extLst>
              </p:cNvPr>
              <p:cNvSpPr txBox="1">
                <a:spLocks noRot="1" noChangeAspect="1" noMove="1" noResize="1" noEditPoints="1" noAdjustHandles="1" noChangeArrowheads="1" noChangeShapeType="1" noTextEdit="1"/>
              </p:cNvSpPr>
              <p:nvPr/>
            </p:nvSpPr>
            <p:spPr>
              <a:xfrm>
                <a:off x="2626554" y="4807351"/>
                <a:ext cx="2485424" cy="307777"/>
              </a:xfrm>
              <a:prstGeom prst="rect">
                <a:avLst/>
              </a:prstGeom>
              <a:blipFill>
                <a:blip r:embed="rId8"/>
                <a:stretch>
                  <a:fillRect l="-245" t="-4000" r="-3186" b="-36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B81857F-6F62-4939-BF7E-B168B1972CB0}"/>
                  </a:ext>
                </a:extLst>
              </p:cNvPr>
              <p:cNvSpPr txBox="1"/>
              <p:nvPr/>
            </p:nvSpPr>
            <p:spPr>
              <a:xfrm>
                <a:off x="2767457" y="5352175"/>
                <a:ext cx="220361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−3</m:t>
                      </m:r>
                      <m:r>
                        <a:rPr lang="en-CA" sz="2000" b="0" i="1" smtClean="0">
                          <a:latin typeface="Cambria Math" panose="02040503050406030204" pitchFamily="18" charset="0"/>
                        </a:rPr>
                        <m:t>𝑥</m:t>
                      </m:r>
                      <m:r>
                        <a:rPr lang="en-CA" sz="2000" b="0" i="1" smtClean="0">
                          <a:latin typeface="Cambria Math" panose="02040503050406030204" pitchFamily="18" charset="0"/>
                        </a:rPr>
                        <m:t>+15=5</m:t>
                      </m:r>
                      <m:r>
                        <a:rPr lang="en-CA" sz="2000" b="0" i="1" smtClean="0">
                          <a:latin typeface="Cambria Math" panose="02040503050406030204" pitchFamily="18" charset="0"/>
                        </a:rPr>
                        <m:t>𝑦</m:t>
                      </m:r>
                      <m:r>
                        <a:rPr lang="en-CA" sz="2000" b="0" i="1" smtClean="0">
                          <a:latin typeface="Cambria Math" panose="02040503050406030204" pitchFamily="18" charset="0"/>
                        </a:rPr>
                        <m:t>+5</m:t>
                      </m:r>
                    </m:oMath>
                  </m:oMathPara>
                </a14:m>
                <a:endParaRPr lang="en-CA" sz="2000" dirty="0"/>
              </a:p>
            </p:txBody>
          </p:sp>
        </mc:Choice>
        <mc:Fallback xmlns="">
          <p:sp>
            <p:nvSpPr>
              <p:cNvPr id="17" name="TextBox 16">
                <a:extLst>
                  <a:ext uri="{FF2B5EF4-FFF2-40B4-BE49-F238E27FC236}">
                    <a16:creationId xmlns:a16="http://schemas.microsoft.com/office/drawing/2014/main" id="{CB81857F-6F62-4939-BF7E-B168B1972CB0}"/>
                  </a:ext>
                </a:extLst>
              </p:cNvPr>
              <p:cNvSpPr txBox="1">
                <a:spLocks noRot="1" noChangeAspect="1" noMove="1" noResize="1" noEditPoints="1" noAdjustHandles="1" noChangeArrowheads="1" noChangeShapeType="1" noTextEdit="1"/>
              </p:cNvSpPr>
              <p:nvPr/>
            </p:nvSpPr>
            <p:spPr>
              <a:xfrm>
                <a:off x="2767457" y="5352175"/>
                <a:ext cx="2203617" cy="307777"/>
              </a:xfrm>
              <a:prstGeom prst="rect">
                <a:avLst/>
              </a:prstGeom>
              <a:blipFill>
                <a:blip r:embed="rId9"/>
                <a:stretch>
                  <a:fillRect l="-554" r="-2493" b="-34000"/>
                </a:stretch>
              </a:blipFill>
            </p:spPr>
            <p:txBody>
              <a:bodyPr/>
              <a:lstStyle/>
              <a:p>
                <a:r>
                  <a:rPr lang="en-CA">
                    <a:noFill/>
                  </a:rPr>
                  <a:t> </a:t>
                </a:r>
              </a:p>
            </p:txBody>
          </p:sp>
        </mc:Fallback>
      </mc:AlternateContent>
      <p:sp>
        <p:nvSpPr>
          <p:cNvPr id="8" name="Slide Number Placeholder 7">
            <a:extLst>
              <a:ext uri="{FF2B5EF4-FFF2-40B4-BE49-F238E27FC236}">
                <a16:creationId xmlns:a16="http://schemas.microsoft.com/office/drawing/2014/main" id="{B24D0CEF-45F9-4111-8336-1B775F3CBD70}"/>
              </a:ext>
            </a:extLst>
          </p:cNvPr>
          <p:cNvSpPr>
            <a:spLocks noGrp="1"/>
          </p:cNvSpPr>
          <p:nvPr>
            <p:ph type="sldNum" sz="quarter" idx="12"/>
          </p:nvPr>
        </p:nvSpPr>
        <p:spPr/>
        <p:txBody>
          <a:bodyPr/>
          <a:lstStyle/>
          <a:p>
            <a:fld id="{914CA522-1688-4E7E-A401-39BA881FF08A}" type="slidenum">
              <a:rPr lang="en-CA" smtClean="0"/>
              <a:t>37</a:t>
            </a:fld>
            <a:endParaRPr lang="en-CA"/>
          </a:p>
        </p:txBody>
      </p:sp>
    </p:spTree>
    <p:extLst>
      <p:ext uri="{BB962C8B-B14F-4D97-AF65-F5344CB8AC3E}">
        <p14:creationId xmlns:p14="http://schemas.microsoft.com/office/powerpoint/2010/main" val="288947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C8D805-02FE-4175-BF6B-B4C8CA395B79}"/>
              </a:ext>
            </a:extLst>
          </p:cNvPr>
          <p:cNvSpPr/>
          <p:nvPr/>
        </p:nvSpPr>
        <p:spPr>
          <a:xfrm>
            <a:off x="457199" y="246677"/>
            <a:ext cx="5503333" cy="777457"/>
          </a:xfrm>
          <a:prstGeom prst="rect">
            <a:avLst/>
          </a:prstGeom>
        </p:spPr>
        <p:txBody>
          <a:bodyPr wrap="square">
            <a:spAutoFit/>
          </a:bodyPr>
          <a:lstStyle/>
          <a:p>
            <a:pPr>
              <a:lnSpc>
                <a:spcPct val="115000"/>
              </a:lnSpc>
              <a:spcAft>
                <a:spcPts val="0"/>
              </a:spcAft>
            </a:pPr>
            <a:r>
              <a:rPr lang="en-CA" sz="2000" b="1" dirty="0">
                <a:solidFill>
                  <a:srgbClr val="FFFFFF"/>
                </a:solidFill>
                <a:highlight>
                  <a:srgbClr val="000000"/>
                </a:highlight>
                <a:latin typeface="Cambria" panose="02040503050406030204" pitchFamily="18" charset="0"/>
                <a:ea typeface="Times New Roman" panose="02020603050405020304" pitchFamily="18" charset="0"/>
                <a:cs typeface="Times New Roman" panose="02020603050405020304" pitchFamily="18" charset="0"/>
              </a:rPr>
              <a:t>Relations and Functions</a:t>
            </a:r>
            <a:endParaRPr lang="en-CA"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CA" sz="2000" b="1" dirty="0">
                <a:solidFill>
                  <a:srgbClr val="FFFFFF"/>
                </a:solidFill>
                <a:highlight>
                  <a:srgbClr val="000000"/>
                </a:highlight>
                <a:latin typeface="Cambria" panose="02040503050406030204" pitchFamily="18" charset="0"/>
                <a:ea typeface="Times New Roman" panose="02020603050405020304" pitchFamily="18" charset="0"/>
                <a:cs typeface="Times New Roman" panose="02020603050405020304" pitchFamily="18" charset="0"/>
              </a:rPr>
              <a:t>5.5a: Determining the Equation of a Line </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3B8C1891-D097-4F66-BDA5-CEA0D1F60280}"/>
              </a:ext>
            </a:extLst>
          </p:cNvPr>
          <p:cNvSpPr/>
          <p:nvPr/>
        </p:nvSpPr>
        <p:spPr>
          <a:xfrm>
            <a:off x="457197" y="1174392"/>
            <a:ext cx="7653869" cy="446276"/>
          </a:xfrm>
          <a:prstGeom prst="rect">
            <a:avLst/>
          </a:prstGeom>
        </p:spPr>
        <p:txBody>
          <a:bodyPr wrap="square">
            <a:spAutoFit/>
          </a:bodyPr>
          <a:lstStyle/>
          <a:p>
            <a:pPr>
              <a:lnSpc>
                <a:spcPct val="115000"/>
              </a:lnSpc>
              <a:spcAft>
                <a:spcPts val="0"/>
              </a:spcAft>
            </a:pPr>
            <a:r>
              <a:rPr lang="en-CA"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Example #1: Determine an equation for the following</a:t>
            </a:r>
            <a:endParaRPr lang="en-CA" sz="20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31CAE1F-5CBB-4402-A549-7A9E5964A547}"/>
                  </a:ext>
                </a:extLst>
              </p:cNvPr>
              <p:cNvSpPr txBox="1"/>
              <p:nvPr/>
            </p:nvSpPr>
            <p:spPr>
              <a:xfrm>
                <a:off x="3075679" y="1550923"/>
                <a:ext cx="431800" cy="57708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CA" sz="2000" i="1" smtClean="0">
                              <a:latin typeface="Cambria Math" panose="02040503050406030204" pitchFamily="18" charset="0"/>
                            </a:rPr>
                          </m:ctrlPr>
                        </m:fPr>
                        <m:num>
                          <m:r>
                            <a:rPr lang="en-CA" sz="2000" b="0" i="1" smtClean="0">
                              <a:latin typeface="Cambria Math" panose="02040503050406030204" pitchFamily="18" charset="0"/>
                            </a:rPr>
                            <m:t>4</m:t>
                          </m:r>
                        </m:num>
                        <m:den>
                          <m:r>
                            <a:rPr lang="en-CA" sz="2000" b="0" i="1" smtClean="0">
                              <a:latin typeface="Cambria Math" panose="02040503050406030204" pitchFamily="18" charset="0"/>
                            </a:rPr>
                            <m:t>3</m:t>
                          </m:r>
                        </m:den>
                      </m:f>
                    </m:oMath>
                  </m:oMathPara>
                </a14:m>
                <a:endParaRPr lang="en-CA" sz="2000" dirty="0"/>
              </a:p>
            </p:txBody>
          </p:sp>
        </mc:Choice>
        <mc:Fallback xmlns="">
          <p:sp>
            <p:nvSpPr>
              <p:cNvPr id="7" name="TextBox 6">
                <a:extLst>
                  <a:ext uri="{FF2B5EF4-FFF2-40B4-BE49-F238E27FC236}">
                    <a16:creationId xmlns:a16="http://schemas.microsoft.com/office/drawing/2014/main" id="{931CAE1F-5CBB-4402-A549-7A9E5964A547}"/>
                  </a:ext>
                </a:extLst>
              </p:cNvPr>
              <p:cNvSpPr txBox="1">
                <a:spLocks noRot="1" noChangeAspect="1" noMove="1" noResize="1" noEditPoints="1" noAdjustHandles="1" noChangeArrowheads="1" noChangeShapeType="1" noTextEdit="1"/>
              </p:cNvSpPr>
              <p:nvPr/>
            </p:nvSpPr>
            <p:spPr>
              <a:xfrm>
                <a:off x="3075679" y="1550923"/>
                <a:ext cx="431800" cy="577081"/>
              </a:xfrm>
              <a:prstGeom prst="rect">
                <a:avLst/>
              </a:prstGeom>
              <a:blipFill>
                <a:blip r:embed="rId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36039CF-CA3F-4C76-A890-E811557271CE}"/>
                  </a:ext>
                </a:extLst>
              </p:cNvPr>
              <p:cNvSpPr txBox="1"/>
              <p:nvPr/>
            </p:nvSpPr>
            <p:spPr>
              <a:xfrm>
                <a:off x="2157622" y="2685838"/>
                <a:ext cx="134985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𝑦</m:t>
                      </m:r>
                      <m:r>
                        <a:rPr lang="en-CA" sz="2000" b="0" i="1" smtClean="0">
                          <a:latin typeface="Cambria Math" panose="02040503050406030204" pitchFamily="18" charset="0"/>
                        </a:rPr>
                        <m:t>=</m:t>
                      </m:r>
                      <m:r>
                        <a:rPr lang="en-CA" sz="2000" b="0" i="1" smtClean="0">
                          <a:latin typeface="Cambria Math" panose="02040503050406030204" pitchFamily="18" charset="0"/>
                        </a:rPr>
                        <m:t>𝑚𝑥</m:t>
                      </m:r>
                      <m:r>
                        <a:rPr lang="en-CA" sz="2000" b="0" i="1" smtClean="0">
                          <a:latin typeface="Cambria Math" panose="02040503050406030204" pitchFamily="18" charset="0"/>
                        </a:rPr>
                        <m:t>+</m:t>
                      </m:r>
                      <m:r>
                        <a:rPr lang="en-CA" sz="2000" b="0" i="1" smtClean="0">
                          <a:latin typeface="Cambria Math" panose="02040503050406030204" pitchFamily="18" charset="0"/>
                        </a:rPr>
                        <m:t>𝑏</m:t>
                      </m:r>
                    </m:oMath>
                  </m:oMathPara>
                </a14:m>
                <a:endParaRPr lang="en-CA" sz="2000" dirty="0"/>
              </a:p>
            </p:txBody>
          </p:sp>
        </mc:Choice>
        <mc:Fallback xmlns="">
          <p:sp>
            <p:nvSpPr>
              <p:cNvPr id="8" name="TextBox 7">
                <a:extLst>
                  <a:ext uri="{FF2B5EF4-FFF2-40B4-BE49-F238E27FC236}">
                    <a16:creationId xmlns:a16="http://schemas.microsoft.com/office/drawing/2014/main" id="{B36039CF-CA3F-4C76-A890-E811557271CE}"/>
                  </a:ext>
                </a:extLst>
              </p:cNvPr>
              <p:cNvSpPr txBox="1">
                <a:spLocks noRot="1" noChangeAspect="1" noMove="1" noResize="1" noEditPoints="1" noAdjustHandles="1" noChangeArrowheads="1" noChangeShapeType="1" noTextEdit="1"/>
              </p:cNvSpPr>
              <p:nvPr/>
            </p:nvSpPr>
            <p:spPr>
              <a:xfrm>
                <a:off x="2157622" y="2685838"/>
                <a:ext cx="1349857" cy="307777"/>
              </a:xfrm>
              <a:prstGeom prst="rect">
                <a:avLst/>
              </a:prstGeom>
              <a:blipFill>
                <a:blip r:embed="rId3"/>
                <a:stretch>
                  <a:fillRect l="-4072" r="-4072" b="-26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BF4161A-3E79-4A73-9E88-B65068956470}"/>
                  </a:ext>
                </a:extLst>
              </p:cNvPr>
              <p:cNvSpPr txBox="1"/>
              <p:nvPr/>
            </p:nvSpPr>
            <p:spPr>
              <a:xfrm>
                <a:off x="2105521" y="3117943"/>
                <a:ext cx="1778307" cy="5835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i="1" smtClean="0">
                          <a:latin typeface="Cambria Math" panose="02040503050406030204" pitchFamily="18" charset="0"/>
                        </a:rPr>
                        <m:t>0</m:t>
                      </m:r>
                      <m:r>
                        <a:rPr lang="en-CA" sz="2000" b="0" i="1" smtClean="0">
                          <a:latin typeface="Cambria Math" panose="02040503050406030204" pitchFamily="18" charset="0"/>
                        </a:rPr>
                        <m:t>=</m:t>
                      </m:r>
                      <m:d>
                        <m:dPr>
                          <m:ctrlPr>
                            <a:rPr lang="en-CA" sz="2000" b="0" i="1" smtClean="0">
                              <a:latin typeface="Cambria Math" panose="02040503050406030204" pitchFamily="18" charset="0"/>
                            </a:rPr>
                          </m:ctrlPr>
                        </m:dPr>
                        <m:e>
                          <m:f>
                            <m:fPr>
                              <m:ctrlPr>
                                <a:rPr lang="en-CA" sz="2000" b="0" i="1" smtClean="0">
                                  <a:latin typeface="Cambria Math" panose="02040503050406030204" pitchFamily="18" charset="0"/>
                                </a:rPr>
                              </m:ctrlPr>
                            </m:fPr>
                            <m:num>
                              <m:r>
                                <a:rPr lang="en-CA" sz="2000" b="0" i="1" smtClean="0">
                                  <a:latin typeface="Cambria Math" panose="02040503050406030204" pitchFamily="18" charset="0"/>
                                </a:rPr>
                                <m:t>4</m:t>
                              </m:r>
                            </m:num>
                            <m:den>
                              <m:r>
                                <a:rPr lang="en-CA" sz="2000" b="0" i="1" smtClean="0">
                                  <a:latin typeface="Cambria Math" panose="02040503050406030204" pitchFamily="18" charset="0"/>
                                </a:rPr>
                                <m:t>3</m:t>
                              </m:r>
                            </m:den>
                          </m:f>
                        </m:e>
                      </m:d>
                      <m:r>
                        <a:rPr lang="en-CA" sz="2000" b="0" i="1" smtClean="0">
                          <a:latin typeface="Cambria Math" panose="02040503050406030204" pitchFamily="18" charset="0"/>
                        </a:rPr>
                        <m:t>(8)+</m:t>
                      </m:r>
                      <m:r>
                        <a:rPr lang="en-CA" sz="2000" b="0" i="1" smtClean="0">
                          <a:latin typeface="Cambria Math" panose="02040503050406030204" pitchFamily="18" charset="0"/>
                        </a:rPr>
                        <m:t>𝑏</m:t>
                      </m:r>
                    </m:oMath>
                  </m:oMathPara>
                </a14:m>
                <a:endParaRPr lang="en-CA" sz="2000" dirty="0"/>
              </a:p>
            </p:txBody>
          </p:sp>
        </mc:Choice>
        <mc:Fallback xmlns="">
          <p:sp>
            <p:nvSpPr>
              <p:cNvPr id="9" name="TextBox 8">
                <a:extLst>
                  <a:ext uri="{FF2B5EF4-FFF2-40B4-BE49-F238E27FC236}">
                    <a16:creationId xmlns:a16="http://schemas.microsoft.com/office/drawing/2014/main" id="{4BF4161A-3E79-4A73-9E88-B65068956470}"/>
                  </a:ext>
                </a:extLst>
              </p:cNvPr>
              <p:cNvSpPr txBox="1">
                <a:spLocks noRot="1" noChangeAspect="1" noMove="1" noResize="1" noEditPoints="1" noAdjustHandles="1" noChangeArrowheads="1" noChangeShapeType="1" noTextEdit="1"/>
              </p:cNvSpPr>
              <p:nvPr/>
            </p:nvSpPr>
            <p:spPr>
              <a:xfrm>
                <a:off x="2105521" y="3117943"/>
                <a:ext cx="1778307" cy="583558"/>
              </a:xfrm>
              <a:prstGeom prst="rect">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53701A6-AF59-4BDA-B8C0-CD57D5EE9ED6}"/>
                  </a:ext>
                </a:extLst>
              </p:cNvPr>
              <p:cNvSpPr txBox="1"/>
              <p:nvPr/>
            </p:nvSpPr>
            <p:spPr>
              <a:xfrm>
                <a:off x="2105521" y="3903994"/>
                <a:ext cx="1861022"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i="1" smtClean="0">
                          <a:latin typeface="Cambria Math" panose="02040503050406030204" pitchFamily="18" charset="0"/>
                        </a:rPr>
                        <m:t>0</m:t>
                      </m:r>
                      <m:r>
                        <a:rPr lang="en-CA" sz="2000" b="0" i="1" smtClean="0">
                          <a:latin typeface="Cambria Math" panose="02040503050406030204" pitchFamily="18" charset="0"/>
                        </a:rPr>
                        <m:t>=</m:t>
                      </m:r>
                      <m:d>
                        <m:dPr>
                          <m:ctrlPr>
                            <a:rPr lang="en-CA" sz="2000" b="0" i="1" smtClean="0">
                              <a:latin typeface="Cambria Math" panose="02040503050406030204" pitchFamily="18" charset="0"/>
                            </a:rPr>
                          </m:ctrlPr>
                        </m:dPr>
                        <m:e>
                          <m:f>
                            <m:fPr>
                              <m:ctrlPr>
                                <a:rPr lang="en-CA" sz="2000" b="0" i="1" smtClean="0">
                                  <a:latin typeface="Cambria Math" panose="02040503050406030204" pitchFamily="18" charset="0"/>
                                </a:rPr>
                              </m:ctrlPr>
                            </m:fPr>
                            <m:num>
                              <m:r>
                                <a:rPr lang="en-CA" sz="2000" b="0" i="1" smtClean="0">
                                  <a:latin typeface="Cambria Math" panose="02040503050406030204" pitchFamily="18" charset="0"/>
                                </a:rPr>
                                <m:t>4</m:t>
                              </m:r>
                            </m:num>
                            <m:den>
                              <m:r>
                                <a:rPr lang="en-CA" sz="2000" b="0" i="1" smtClean="0">
                                  <a:latin typeface="Cambria Math" panose="02040503050406030204" pitchFamily="18" charset="0"/>
                                </a:rPr>
                                <m:t>3</m:t>
                              </m:r>
                            </m:den>
                          </m:f>
                        </m:e>
                      </m:d>
                      <m:d>
                        <m:dPr>
                          <m:ctrlPr>
                            <a:rPr lang="en-CA" sz="2000" b="0" i="1" smtClean="0">
                              <a:latin typeface="Cambria Math" panose="02040503050406030204" pitchFamily="18" charset="0"/>
                            </a:rPr>
                          </m:ctrlPr>
                        </m:dPr>
                        <m:e>
                          <m:f>
                            <m:fPr>
                              <m:ctrlPr>
                                <a:rPr lang="en-CA" sz="2000" b="0" i="1" smtClean="0">
                                  <a:latin typeface="Cambria Math" panose="02040503050406030204" pitchFamily="18" charset="0"/>
                                </a:rPr>
                              </m:ctrlPr>
                            </m:fPr>
                            <m:num>
                              <m:r>
                                <a:rPr lang="en-CA" sz="2000" b="0" i="1" smtClean="0">
                                  <a:latin typeface="Cambria Math" panose="02040503050406030204" pitchFamily="18" charset="0"/>
                                </a:rPr>
                                <m:t>8</m:t>
                              </m:r>
                            </m:num>
                            <m:den>
                              <m:r>
                                <a:rPr lang="en-CA" sz="2000" b="0" i="1" smtClean="0">
                                  <a:latin typeface="Cambria Math" panose="02040503050406030204" pitchFamily="18" charset="0"/>
                                </a:rPr>
                                <m:t>1</m:t>
                              </m:r>
                            </m:den>
                          </m:f>
                        </m:e>
                      </m:d>
                      <m:r>
                        <a:rPr lang="en-CA" sz="2000" b="0" i="1" smtClean="0">
                          <a:latin typeface="Cambria Math" panose="02040503050406030204" pitchFamily="18" charset="0"/>
                        </a:rPr>
                        <m:t>+</m:t>
                      </m:r>
                      <m:r>
                        <a:rPr lang="en-CA" sz="2000" b="0" i="1" smtClean="0">
                          <a:latin typeface="Cambria Math" panose="02040503050406030204" pitchFamily="18" charset="0"/>
                        </a:rPr>
                        <m:t>𝑏</m:t>
                      </m:r>
                    </m:oMath>
                  </m:oMathPara>
                </a14:m>
                <a:endParaRPr lang="en-CA" sz="2000" dirty="0"/>
              </a:p>
            </p:txBody>
          </p:sp>
        </mc:Choice>
        <mc:Fallback xmlns="">
          <p:sp>
            <p:nvSpPr>
              <p:cNvPr id="10" name="TextBox 9">
                <a:extLst>
                  <a:ext uri="{FF2B5EF4-FFF2-40B4-BE49-F238E27FC236}">
                    <a16:creationId xmlns:a16="http://schemas.microsoft.com/office/drawing/2014/main" id="{D53701A6-AF59-4BDA-B8C0-CD57D5EE9ED6}"/>
                  </a:ext>
                </a:extLst>
              </p:cNvPr>
              <p:cNvSpPr txBox="1">
                <a:spLocks noRot="1" noChangeAspect="1" noMove="1" noResize="1" noEditPoints="1" noAdjustHandles="1" noChangeArrowheads="1" noChangeShapeType="1" noTextEdit="1"/>
              </p:cNvSpPr>
              <p:nvPr/>
            </p:nvSpPr>
            <p:spPr>
              <a:xfrm>
                <a:off x="2105521" y="3903994"/>
                <a:ext cx="1861022" cy="691536"/>
              </a:xfrm>
              <a:prstGeom prst="rect">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0A3D20D-A560-4713-8854-6A9AEB385EF3}"/>
                  </a:ext>
                </a:extLst>
              </p:cNvPr>
              <p:cNvSpPr txBox="1"/>
              <p:nvPr/>
            </p:nvSpPr>
            <p:spPr>
              <a:xfrm>
                <a:off x="2105521" y="4691440"/>
                <a:ext cx="1564724"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i="1" smtClean="0">
                          <a:latin typeface="Cambria Math" panose="02040503050406030204" pitchFamily="18" charset="0"/>
                        </a:rPr>
                        <m:t>0</m:t>
                      </m:r>
                      <m:r>
                        <a:rPr lang="en-CA" sz="2000" b="0" i="1" smtClean="0">
                          <a:latin typeface="Cambria Math" panose="02040503050406030204" pitchFamily="18" charset="0"/>
                        </a:rPr>
                        <m:t>=</m:t>
                      </m:r>
                      <m:d>
                        <m:dPr>
                          <m:ctrlPr>
                            <a:rPr lang="en-CA" sz="2000" b="0" i="1" smtClean="0">
                              <a:latin typeface="Cambria Math" panose="02040503050406030204" pitchFamily="18" charset="0"/>
                            </a:rPr>
                          </m:ctrlPr>
                        </m:dPr>
                        <m:e>
                          <m:f>
                            <m:fPr>
                              <m:ctrlPr>
                                <a:rPr lang="en-CA" sz="2000" b="0" i="1" smtClean="0">
                                  <a:latin typeface="Cambria Math" panose="02040503050406030204" pitchFamily="18" charset="0"/>
                                </a:rPr>
                              </m:ctrlPr>
                            </m:fPr>
                            <m:num>
                              <m:r>
                                <a:rPr lang="en-CA" sz="2000" b="0" i="1" smtClean="0">
                                  <a:latin typeface="Cambria Math" panose="02040503050406030204" pitchFamily="18" charset="0"/>
                                </a:rPr>
                                <m:t>32</m:t>
                              </m:r>
                            </m:num>
                            <m:den>
                              <m:r>
                                <a:rPr lang="en-CA" sz="2000" b="0" i="1" smtClean="0">
                                  <a:latin typeface="Cambria Math" panose="02040503050406030204" pitchFamily="18" charset="0"/>
                                </a:rPr>
                                <m:t>3</m:t>
                              </m:r>
                            </m:den>
                          </m:f>
                        </m:e>
                      </m:d>
                      <m:r>
                        <a:rPr lang="en-CA" sz="2000" b="0" i="1" smtClean="0">
                          <a:latin typeface="Cambria Math" panose="02040503050406030204" pitchFamily="18" charset="0"/>
                        </a:rPr>
                        <m:t>+</m:t>
                      </m:r>
                      <m:r>
                        <a:rPr lang="en-CA" sz="2000" b="0" i="1" smtClean="0">
                          <a:latin typeface="Cambria Math" panose="02040503050406030204" pitchFamily="18" charset="0"/>
                        </a:rPr>
                        <m:t>𝑏</m:t>
                      </m:r>
                    </m:oMath>
                  </m:oMathPara>
                </a14:m>
                <a:endParaRPr lang="en-CA" sz="2000" dirty="0"/>
              </a:p>
            </p:txBody>
          </p:sp>
        </mc:Choice>
        <mc:Fallback xmlns="">
          <p:sp>
            <p:nvSpPr>
              <p:cNvPr id="11" name="TextBox 10">
                <a:extLst>
                  <a:ext uri="{FF2B5EF4-FFF2-40B4-BE49-F238E27FC236}">
                    <a16:creationId xmlns:a16="http://schemas.microsoft.com/office/drawing/2014/main" id="{A0A3D20D-A560-4713-8854-6A9AEB385EF3}"/>
                  </a:ext>
                </a:extLst>
              </p:cNvPr>
              <p:cNvSpPr txBox="1">
                <a:spLocks noRot="1" noChangeAspect="1" noMove="1" noResize="1" noEditPoints="1" noAdjustHandles="1" noChangeArrowheads="1" noChangeShapeType="1" noTextEdit="1"/>
              </p:cNvSpPr>
              <p:nvPr/>
            </p:nvSpPr>
            <p:spPr>
              <a:xfrm>
                <a:off x="2105521" y="4691440"/>
                <a:ext cx="1564724" cy="691536"/>
              </a:xfrm>
              <a:prstGeom prst="rect">
                <a:avLst/>
              </a:prstGeom>
              <a:blipFill>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3F33BBF-9EC2-4EAE-8A85-BFF28EC64701}"/>
                  </a:ext>
                </a:extLst>
              </p:cNvPr>
              <p:cNvSpPr txBox="1"/>
              <p:nvPr/>
            </p:nvSpPr>
            <p:spPr>
              <a:xfrm>
                <a:off x="5473757" y="3843420"/>
                <a:ext cx="1568699" cy="1193788"/>
              </a:xfrm>
              <a:prstGeom prst="rect">
                <a:avLst/>
              </a:prstGeom>
              <a:noFill/>
              <a:ln w="28575">
                <a:solidFill>
                  <a:srgbClr val="FF0000"/>
                </a:solidFill>
              </a:ln>
            </p:spPr>
            <p:txBody>
              <a:bodyPr wrap="none" lIns="0" tIns="0" rIns="0" bIns="0" rtlCol="0">
                <a:spAutoFit/>
              </a:bodyPr>
              <a:lstStyle/>
              <a:p>
                <a:endParaRPr lang="en-CA"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 </m:t>
                      </m:r>
                      <m:r>
                        <a:rPr lang="en-CA" sz="2000" b="0" i="1" smtClean="0">
                          <a:latin typeface="Cambria Math" panose="02040503050406030204" pitchFamily="18" charset="0"/>
                        </a:rPr>
                        <m:t>𝑦</m:t>
                      </m:r>
                      <m:r>
                        <a:rPr lang="en-CA" sz="2000" b="0" i="1" smtClean="0">
                          <a:latin typeface="Cambria Math" panose="02040503050406030204" pitchFamily="18" charset="0"/>
                        </a:rPr>
                        <m:t>=</m:t>
                      </m:r>
                      <m:f>
                        <m:fPr>
                          <m:ctrlPr>
                            <a:rPr lang="en-CA" sz="2000" b="0" i="1" smtClean="0">
                              <a:latin typeface="Cambria Math" panose="02040503050406030204" pitchFamily="18" charset="0"/>
                            </a:rPr>
                          </m:ctrlPr>
                        </m:fPr>
                        <m:num>
                          <m:r>
                            <a:rPr lang="en-CA" sz="2000" b="0" i="1" smtClean="0">
                              <a:latin typeface="Cambria Math" panose="02040503050406030204" pitchFamily="18" charset="0"/>
                            </a:rPr>
                            <m:t>4</m:t>
                          </m:r>
                        </m:num>
                        <m:den>
                          <m:r>
                            <a:rPr lang="en-CA" sz="2000" b="0" i="1" smtClean="0">
                              <a:latin typeface="Cambria Math" panose="02040503050406030204" pitchFamily="18" charset="0"/>
                            </a:rPr>
                            <m:t>3</m:t>
                          </m:r>
                        </m:den>
                      </m:f>
                      <m:r>
                        <a:rPr lang="en-CA" sz="2000" b="0" i="1" smtClean="0">
                          <a:latin typeface="Cambria Math" panose="02040503050406030204" pitchFamily="18" charset="0"/>
                        </a:rPr>
                        <m:t>𝑥</m:t>
                      </m:r>
                      <m:r>
                        <a:rPr lang="en-CA" sz="2000" b="0" i="1" smtClean="0">
                          <a:latin typeface="Cambria Math" panose="02040503050406030204" pitchFamily="18" charset="0"/>
                        </a:rPr>
                        <m:t>−</m:t>
                      </m:r>
                      <m:f>
                        <m:fPr>
                          <m:ctrlPr>
                            <a:rPr lang="en-CA" sz="2000" b="0" i="1" smtClean="0">
                              <a:latin typeface="Cambria Math" panose="02040503050406030204" pitchFamily="18" charset="0"/>
                            </a:rPr>
                          </m:ctrlPr>
                        </m:fPr>
                        <m:num>
                          <m:r>
                            <a:rPr lang="en-CA" sz="2000" b="0" i="1" smtClean="0">
                              <a:latin typeface="Cambria Math" panose="02040503050406030204" pitchFamily="18" charset="0"/>
                            </a:rPr>
                            <m:t>32</m:t>
                          </m:r>
                        </m:num>
                        <m:den>
                          <m:r>
                            <a:rPr lang="en-CA" sz="2000" b="0" i="1" smtClean="0">
                              <a:latin typeface="Cambria Math" panose="02040503050406030204" pitchFamily="18" charset="0"/>
                            </a:rPr>
                            <m:t>3</m:t>
                          </m:r>
                        </m:den>
                      </m:f>
                    </m:oMath>
                  </m:oMathPara>
                </a14:m>
                <a:endParaRPr lang="en-CA"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 </m:t>
                      </m:r>
                    </m:oMath>
                  </m:oMathPara>
                </a14:m>
                <a:endParaRPr lang="en-CA" sz="2000" dirty="0"/>
              </a:p>
            </p:txBody>
          </p:sp>
        </mc:Choice>
        <mc:Fallback xmlns="">
          <p:sp>
            <p:nvSpPr>
              <p:cNvPr id="14" name="TextBox 13">
                <a:extLst>
                  <a:ext uri="{FF2B5EF4-FFF2-40B4-BE49-F238E27FC236}">
                    <a16:creationId xmlns:a16="http://schemas.microsoft.com/office/drawing/2014/main" id="{E3F33BBF-9EC2-4EAE-8A85-BFF28EC64701}"/>
                  </a:ext>
                </a:extLst>
              </p:cNvPr>
              <p:cNvSpPr txBox="1">
                <a:spLocks noRot="1" noChangeAspect="1" noMove="1" noResize="1" noEditPoints="1" noAdjustHandles="1" noChangeArrowheads="1" noChangeShapeType="1" noTextEdit="1"/>
              </p:cNvSpPr>
              <p:nvPr/>
            </p:nvSpPr>
            <p:spPr>
              <a:xfrm>
                <a:off x="5473757" y="3843420"/>
                <a:ext cx="1568699" cy="1193788"/>
              </a:xfrm>
              <a:prstGeom prst="rect">
                <a:avLst/>
              </a:prstGeom>
              <a:blipFill>
                <a:blip r:embed="rId7"/>
                <a:stretch>
                  <a:fillRect/>
                </a:stretch>
              </a:blipFill>
              <a:ln w="28575">
                <a:solidFill>
                  <a:srgbClr val="FF0000"/>
                </a:solidFill>
              </a:ln>
            </p:spPr>
            <p:txBody>
              <a:bodyPr/>
              <a:lstStyle/>
              <a:p>
                <a:r>
                  <a:rPr lang="en-CA">
                    <a:noFill/>
                  </a:rPr>
                  <a:t> </a:t>
                </a:r>
              </a:p>
            </p:txBody>
          </p:sp>
        </mc:Fallback>
      </mc:AlternateContent>
      <p:sp>
        <p:nvSpPr>
          <p:cNvPr id="6" name="Rectangle 5">
            <a:extLst>
              <a:ext uri="{FF2B5EF4-FFF2-40B4-BE49-F238E27FC236}">
                <a16:creationId xmlns:a16="http://schemas.microsoft.com/office/drawing/2014/main" id="{4D1C7CB4-D9FD-4A22-868F-CFD977C3C194}"/>
              </a:ext>
            </a:extLst>
          </p:cNvPr>
          <p:cNvSpPr/>
          <p:nvPr/>
        </p:nvSpPr>
        <p:spPr>
          <a:xfrm>
            <a:off x="489609" y="1597906"/>
            <a:ext cx="6759311" cy="423514"/>
          </a:xfrm>
          <a:prstGeom prst="rect">
            <a:avLst/>
          </a:prstGeom>
        </p:spPr>
        <p:txBody>
          <a:bodyPr wrap="square">
            <a:spAutoFit/>
          </a:bodyPr>
          <a:lstStyle/>
          <a:p>
            <a:pPr lvl="0">
              <a:lnSpc>
                <a:spcPct val="115000"/>
              </a:lnSpc>
              <a:spcAft>
                <a:spcPts val="0"/>
              </a:spcAft>
            </a:pPr>
            <a:r>
              <a:rPr lang="en-CA"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b) A line has a slope of            and an </a:t>
            </a:r>
            <a:r>
              <a:rPr lang="en-CA" sz="2000" i="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x</a:t>
            </a:r>
            <a:r>
              <a:rPr lang="en-CA"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-intercept of 8</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EC2D5801-5753-4F3D-8DD6-2163B4FB360A}"/>
              </a:ext>
            </a:extLst>
          </p:cNvPr>
          <p:cNvSpPr txBox="1"/>
          <p:nvPr/>
        </p:nvSpPr>
        <p:spPr>
          <a:xfrm>
            <a:off x="4284131" y="1984722"/>
            <a:ext cx="4295297" cy="400110"/>
          </a:xfrm>
          <a:prstGeom prst="rect">
            <a:avLst/>
          </a:prstGeom>
          <a:noFill/>
        </p:spPr>
        <p:txBody>
          <a:bodyPr wrap="square" rtlCol="0">
            <a:spAutoFit/>
          </a:bodyPr>
          <a:lstStyle/>
          <a:p>
            <a:r>
              <a:rPr lang="en-CA" sz="2000" i="1" dirty="0">
                <a:latin typeface="Times New Roman" panose="02020603050405020304" pitchFamily="18" charset="0"/>
                <a:cs typeface="Times New Roman" panose="02020603050405020304" pitchFamily="18" charset="0"/>
              </a:rPr>
              <a:t>x</a:t>
            </a:r>
            <a:r>
              <a:rPr lang="en-CA" sz="2000" dirty="0">
                <a:latin typeface="Times New Roman" panose="02020603050405020304" pitchFamily="18" charset="0"/>
                <a:cs typeface="Times New Roman" panose="02020603050405020304" pitchFamily="18" charset="0"/>
              </a:rPr>
              <a:t>-intercept: </a:t>
            </a:r>
            <a:r>
              <a:rPr lang="en-CA" sz="2000" i="1" dirty="0">
                <a:latin typeface="Times New Roman" panose="02020603050405020304" pitchFamily="18" charset="0"/>
                <a:cs typeface="Times New Roman" panose="02020603050405020304" pitchFamily="18" charset="0"/>
              </a:rPr>
              <a:t>y</a:t>
            </a:r>
            <a:r>
              <a:rPr lang="en-CA" sz="2000" dirty="0">
                <a:latin typeface="Times New Roman" panose="02020603050405020304" pitchFamily="18" charset="0"/>
                <a:cs typeface="Times New Roman" panose="02020603050405020304" pitchFamily="18" charset="0"/>
              </a:rPr>
              <a:t> = 0 so the point is (8, 0)</a:t>
            </a:r>
            <a:endParaRPr lang="en-CA" sz="2000"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F7B7451-E2B3-4F8B-AFB2-A1A37BBFDD75}"/>
                  </a:ext>
                </a:extLst>
              </p:cNvPr>
              <p:cNvSpPr txBox="1"/>
              <p:nvPr/>
            </p:nvSpPr>
            <p:spPr>
              <a:xfrm>
                <a:off x="1776042" y="5619628"/>
                <a:ext cx="1056508" cy="5782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m:t>
                      </m:r>
                      <m:f>
                        <m:fPr>
                          <m:ctrlPr>
                            <a:rPr lang="en-CA" sz="2000" i="1">
                              <a:latin typeface="Cambria Math" panose="02040503050406030204" pitchFamily="18" charset="0"/>
                            </a:rPr>
                          </m:ctrlPr>
                        </m:fPr>
                        <m:num>
                          <m:r>
                            <a:rPr lang="en-CA" sz="2000" i="1">
                              <a:latin typeface="Cambria Math" panose="02040503050406030204" pitchFamily="18" charset="0"/>
                            </a:rPr>
                            <m:t>32</m:t>
                          </m:r>
                        </m:num>
                        <m:den>
                          <m:r>
                            <a:rPr lang="en-CA" sz="2000" i="1">
                              <a:latin typeface="Cambria Math" panose="02040503050406030204" pitchFamily="18" charset="0"/>
                            </a:rPr>
                            <m:t>3</m:t>
                          </m:r>
                        </m:den>
                      </m:f>
                      <m:r>
                        <a:rPr lang="en-CA" sz="2000" b="0" i="1" smtClean="0">
                          <a:latin typeface="Cambria Math" panose="02040503050406030204" pitchFamily="18" charset="0"/>
                        </a:rPr>
                        <m:t>=</m:t>
                      </m:r>
                      <m:r>
                        <a:rPr lang="en-CA" sz="2000" b="0" i="1" smtClean="0">
                          <a:latin typeface="Cambria Math" panose="02040503050406030204" pitchFamily="18" charset="0"/>
                        </a:rPr>
                        <m:t>𝑏</m:t>
                      </m:r>
                    </m:oMath>
                  </m:oMathPara>
                </a14:m>
                <a:endParaRPr lang="en-CA" sz="2000" dirty="0"/>
              </a:p>
            </p:txBody>
          </p:sp>
        </mc:Choice>
        <mc:Fallback xmlns="">
          <p:sp>
            <p:nvSpPr>
              <p:cNvPr id="16" name="TextBox 15">
                <a:extLst>
                  <a:ext uri="{FF2B5EF4-FFF2-40B4-BE49-F238E27FC236}">
                    <a16:creationId xmlns:a16="http://schemas.microsoft.com/office/drawing/2014/main" id="{5F7B7451-E2B3-4F8B-AFB2-A1A37BBFDD75}"/>
                  </a:ext>
                </a:extLst>
              </p:cNvPr>
              <p:cNvSpPr txBox="1">
                <a:spLocks noRot="1" noChangeAspect="1" noMove="1" noResize="1" noEditPoints="1" noAdjustHandles="1" noChangeArrowheads="1" noChangeShapeType="1" noTextEdit="1"/>
              </p:cNvSpPr>
              <p:nvPr/>
            </p:nvSpPr>
            <p:spPr>
              <a:xfrm>
                <a:off x="1776042" y="5619628"/>
                <a:ext cx="1056508" cy="578235"/>
              </a:xfrm>
              <a:prstGeom prst="rect">
                <a:avLst/>
              </a:prstGeom>
              <a:blipFill>
                <a:blip r:embed="rId8"/>
                <a:stretch>
                  <a:fillRect/>
                </a:stretch>
              </a:blipFill>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19461155-CA01-44C0-B48C-7E862CF06566}"/>
              </a:ext>
            </a:extLst>
          </p:cNvPr>
          <p:cNvSpPr>
            <a:spLocks noGrp="1"/>
          </p:cNvSpPr>
          <p:nvPr>
            <p:ph type="sldNum" sz="quarter" idx="12"/>
          </p:nvPr>
        </p:nvSpPr>
        <p:spPr/>
        <p:txBody>
          <a:bodyPr/>
          <a:lstStyle/>
          <a:p>
            <a:fld id="{914CA522-1688-4E7E-A401-39BA881FF08A}" type="slidenum">
              <a:rPr lang="en-CA" smtClean="0"/>
              <a:t>38</a:t>
            </a:fld>
            <a:endParaRPr lang="en-CA"/>
          </a:p>
        </p:txBody>
      </p:sp>
    </p:spTree>
    <p:extLst>
      <p:ext uri="{BB962C8B-B14F-4D97-AF65-F5344CB8AC3E}">
        <p14:creationId xmlns:p14="http://schemas.microsoft.com/office/powerpoint/2010/main" val="142675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4" grpId="0" animBg="1"/>
      <p:bldP spid="15" grpId="0"/>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420418A-651C-450D-A8C1-C849D181031D}"/>
                  </a:ext>
                </a:extLst>
              </p:cNvPr>
              <p:cNvSpPr txBox="1"/>
              <p:nvPr/>
            </p:nvSpPr>
            <p:spPr>
              <a:xfrm>
                <a:off x="792090" y="2708778"/>
                <a:ext cx="1598378" cy="58182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1" i="1">
                          <a:solidFill>
                            <a:srgbClr val="0000FF"/>
                          </a:solidFill>
                          <a:latin typeface="Cambria Math" panose="02040503050406030204" pitchFamily="18" charset="0"/>
                        </a:rPr>
                        <m:t>𝒎</m:t>
                      </m:r>
                      <m:r>
                        <a:rPr lang="en-CA" sz="2000" b="1" i="1">
                          <a:solidFill>
                            <a:srgbClr val="0000FF"/>
                          </a:solidFill>
                          <a:latin typeface="Cambria Math" panose="02040503050406030204" pitchFamily="18" charset="0"/>
                        </a:rPr>
                        <m:t>=</m:t>
                      </m:r>
                      <m:f>
                        <m:fPr>
                          <m:ctrlPr>
                            <a:rPr lang="en-CA" sz="2000" b="1" i="1">
                              <a:solidFill>
                                <a:srgbClr val="0000FF"/>
                              </a:solidFill>
                              <a:latin typeface="Cambria Math" panose="02040503050406030204" pitchFamily="18" charset="0"/>
                            </a:rPr>
                          </m:ctrlPr>
                        </m:fPr>
                        <m:num>
                          <m:sSub>
                            <m:sSubPr>
                              <m:ctrlPr>
                                <a:rPr lang="en-CA" sz="2000" b="1" i="1">
                                  <a:solidFill>
                                    <a:srgbClr val="0000FF"/>
                                  </a:solidFill>
                                  <a:latin typeface="Cambria Math" panose="02040503050406030204" pitchFamily="18" charset="0"/>
                                </a:rPr>
                              </m:ctrlPr>
                            </m:sSubPr>
                            <m:e>
                              <m:r>
                                <a:rPr lang="en-CA" sz="2000" b="1" i="1">
                                  <a:solidFill>
                                    <a:srgbClr val="0000FF"/>
                                  </a:solidFill>
                                  <a:latin typeface="Cambria Math" panose="02040503050406030204" pitchFamily="18" charset="0"/>
                                </a:rPr>
                                <m:t>𝒚</m:t>
                              </m:r>
                            </m:e>
                            <m:sub>
                              <m:r>
                                <a:rPr lang="en-CA" sz="2000" b="1" i="1">
                                  <a:solidFill>
                                    <a:srgbClr val="0000FF"/>
                                  </a:solidFill>
                                  <a:latin typeface="Cambria Math" panose="02040503050406030204" pitchFamily="18" charset="0"/>
                                </a:rPr>
                                <m:t>𝟐</m:t>
                              </m:r>
                            </m:sub>
                          </m:sSub>
                          <m:r>
                            <a:rPr lang="en-CA" sz="2000" b="1" i="1">
                              <a:solidFill>
                                <a:srgbClr val="0000FF"/>
                              </a:solidFill>
                              <a:latin typeface="Cambria Math" panose="02040503050406030204" pitchFamily="18" charset="0"/>
                            </a:rPr>
                            <m:t>−</m:t>
                          </m:r>
                          <m:sSub>
                            <m:sSubPr>
                              <m:ctrlPr>
                                <a:rPr lang="en-CA" sz="2000" b="1" i="1">
                                  <a:solidFill>
                                    <a:srgbClr val="0000FF"/>
                                  </a:solidFill>
                                  <a:latin typeface="Cambria Math" panose="02040503050406030204" pitchFamily="18" charset="0"/>
                                </a:rPr>
                              </m:ctrlPr>
                            </m:sSubPr>
                            <m:e>
                              <m:r>
                                <a:rPr lang="en-CA" sz="2000" b="1" i="1">
                                  <a:solidFill>
                                    <a:srgbClr val="0000FF"/>
                                  </a:solidFill>
                                  <a:latin typeface="Cambria Math" panose="02040503050406030204" pitchFamily="18" charset="0"/>
                                </a:rPr>
                                <m:t>𝒚</m:t>
                              </m:r>
                            </m:e>
                            <m:sub>
                              <m:r>
                                <a:rPr lang="en-CA" sz="2000" b="1" i="1">
                                  <a:solidFill>
                                    <a:srgbClr val="0000FF"/>
                                  </a:solidFill>
                                  <a:latin typeface="Cambria Math" panose="02040503050406030204" pitchFamily="18" charset="0"/>
                                </a:rPr>
                                <m:t>𝟏</m:t>
                              </m:r>
                            </m:sub>
                          </m:sSub>
                        </m:num>
                        <m:den>
                          <m:sSub>
                            <m:sSubPr>
                              <m:ctrlPr>
                                <a:rPr lang="en-CA" sz="2000" b="1" i="1">
                                  <a:solidFill>
                                    <a:srgbClr val="0000FF"/>
                                  </a:solidFill>
                                  <a:latin typeface="Cambria Math" panose="02040503050406030204" pitchFamily="18" charset="0"/>
                                </a:rPr>
                              </m:ctrlPr>
                            </m:sSubPr>
                            <m:e>
                              <m:r>
                                <a:rPr lang="en-CA" sz="2000" b="1" i="1">
                                  <a:solidFill>
                                    <a:srgbClr val="0000FF"/>
                                  </a:solidFill>
                                  <a:latin typeface="Cambria Math" panose="02040503050406030204" pitchFamily="18" charset="0"/>
                                </a:rPr>
                                <m:t>𝒙</m:t>
                              </m:r>
                            </m:e>
                            <m:sub>
                              <m:r>
                                <a:rPr lang="en-CA" sz="2000" b="1" i="1">
                                  <a:solidFill>
                                    <a:srgbClr val="0000FF"/>
                                  </a:solidFill>
                                  <a:latin typeface="Cambria Math" panose="02040503050406030204" pitchFamily="18" charset="0"/>
                                </a:rPr>
                                <m:t>𝟐</m:t>
                              </m:r>
                            </m:sub>
                          </m:sSub>
                          <m:r>
                            <a:rPr lang="en-CA" sz="2000" b="1" i="1">
                              <a:solidFill>
                                <a:srgbClr val="0000FF"/>
                              </a:solidFill>
                              <a:latin typeface="Cambria Math" panose="02040503050406030204" pitchFamily="18" charset="0"/>
                            </a:rPr>
                            <m:t>−</m:t>
                          </m:r>
                          <m:sSub>
                            <m:sSubPr>
                              <m:ctrlPr>
                                <a:rPr lang="en-CA" sz="2000" b="1" i="1">
                                  <a:solidFill>
                                    <a:srgbClr val="0000FF"/>
                                  </a:solidFill>
                                  <a:latin typeface="Cambria Math" panose="02040503050406030204" pitchFamily="18" charset="0"/>
                                </a:rPr>
                              </m:ctrlPr>
                            </m:sSubPr>
                            <m:e>
                              <m:r>
                                <a:rPr lang="en-CA" sz="2000" b="1" i="1">
                                  <a:solidFill>
                                    <a:srgbClr val="0000FF"/>
                                  </a:solidFill>
                                  <a:latin typeface="Cambria Math" panose="02040503050406030204" pitchFamily="18" charset="0"/>
                                </a:rPr>
                                <m:t>𝒙</m:t>
                              </m:r>
                            </m:e>
                            <m:sub>
                              <m:r>
                                <a:rPr lang="en-CA" sz="2000" b="1" i="1">
                                  <a:solidFill>
                                    <a:srgbClr val="0000FF"/>
                                  </a:solidFill>
                                  <a:latin typeface="Cambria Math" panose="02040503050406030204" pitchFamily="18" charset="0"/>
                                </a:rPr>
                                <m:t>𝟏</m:t>
                              </m:r>
                            </m:sub>
                          </m:sSub>
                        </m:den>
                      </m:f>
                    </m:oMath>
                  </m:oMathPara>
                </a14:m>
                <a:endParaRPr lang="en-CA" sz="2000" b="1" dirty="0"/>
              </a:p>
            </p:txBody>
          </p:sp>
        </mc:Choice>
        <mc:Fallback xmlns="">
          <p:sp>
            <p:nvSpPr>
              <p:cNvPr id="15" name="TextBox 14">
                <a:extLst>
                  <a:ext uri="{FF2B5EF4-FFF2-40B4-BE49-F238E27FC236}">
                    <a16:creationId xmlns:a16="http://schemas.microsoft.com/office/drawing/2014/main" id="{3420418A-651C-450D-A8C1-C849D181031D}"/>
                  </a:ext>
                </a:extLst>
              </p:cNvPr>
              <p:cNvSpPr txBox="1">
                <a:spLocks noRot="1" noChangeAspect="1" noMove="1" noResize="1" noEditPoints="1" noAdjustHandles="1" noChangeArrowheads="1" noChangeShapeType="1" noTextEdit="1"/>
              </p:cNvSpPr>
              <p:nvPr/>
            </p:nvSpPr>
            <p:spPr>
              <a:xfrm>
                <a:off x="792090" y="2708778"/>
                <a:ext cx="1598378" cy="581826"/>
              </a:xfrm>
              <a:prstGeom prst="rect">
                <a:avLst/>
              </a:prstGeom>
              <a:blipFill>
                <a:blip r:embed="rId3"/>
                <a:stretch>
                  <a:fillRect/>
                </a:stretch>
              </a:blipFill>
            </p:spPr>
            <p:txBody>
              <a:bodyPr/>
              <a:lstStyle/>
              <a:p>
                <a:r>
                  <a:rPr lang="en-CA">
                    <a:noFill/>
                  </a:rPr>
                  <a:t> </a:t>
                </a:r>
              </a:p>
            </p:txBody>
          </p:sp>
        </mc:Fallback>
      </mc:AlternateContent>
      <p:sp>
        <p:nvSpPr>
          <p:cNvPr id="13" name="Rectangle 12">
            <a:extLst>
              <a:ext uri="{FF2B5EF4-FFF2-40B4-BE49-F238E27FC236}">
                <a16:creationId xmlns:a16="http://schemas.microsoft.com/office/drawing/2014/main" id="{6FA07617-09F1-49F6-8AE3-097F12C9BBE0}"/>
              </a:ext>
            </a:extLst>
          </p:cNvPr>
          <p:cNvSpPr/>
          <p:nvPr/>
        </p:nvSpPr>
        <p:spPr>
          <a:xfrm>
            <a:off x="334890" y="1126425"/>
            <a:ext cx="7890933" cy="423514"/>
          </a:xfrm>
          <a:prstGeom prst="rect">
            <a:avLst/>
          </a:prstGeom>
        </p:spPr>
        <p:txBody>
          <a:bodyPr wrap="square">
            <a:spAutoFit/>
          </a:bodyPr>
          <a:lstStyle/>
          <a:p>
            <a:pPr>
              <a:lnSpc>
                <a:spcPct val="115000"/>
              </a:lnSpc>
              <a:spcAft>
                <a:spcPts val="0"/>
              </a:spcAft>
            </a:pPr>
            <a:r>
              <a:rPr lang="en-CA"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You can write an equation of a line using 2 points from the graph.</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0FA8E6E8-F849-4076-BA7D-53A24D07F424}"/>
              </a:ext>
            </a:extLst>
          </p:cNvPr>
          <p:cNvSpPr/>
          <p:nvPr/>
        </p:nvSpPr>
        <p:spPr>
          <a:xfrm>
            <a:off x="237067" y="331344"/>
            <a:ext cx="4572000" cy="708912"/>
          </a:xfrm>
          <a:prstGeom prst="rect">
            <a:avLst/>
          </a:prstGeom>
        </p:spPr>
        <p:txBody>
          <a:bodyPr>
            <a:spAutoFit/>
          </a:bodyPr>
          <a:lstStyle/>
          <a:p>
            <a:pPr>
              <a:lnSpc>
                <a:spcPct val="115000"/>
              </a:lnSpc>
              <a:spcAft>
                <a:spcPts val="0"/>
              </a:spcAft>
            </a:pPr>
            <a:r>
              <a:rPr lang="en-CA" b="1" dirty="0">
                <a:solidFill>
                  <a:srgbClr val="FFFFFF"/>
                </a:solidFill>
                <a:highlight>
                  <a:srgbClr val="000000"/>
                </a:highlight>
                <a:latin typeface="Cambria" panose="02040503050406030204" pitchFamily="18" charset="0"/>
                <a:ea typeface="Times New Roman" panose="02020603050405020304" pitchFamily="18" charset="0"/>
                <a:cs typeface="Times New Roman" panose="02020603050405020304" pitchFamily="18" charset="0"/>
              </a:rPr>
              <a:t>Relations and Functions</a:t>
            </a:r>
            <a:endParaRPr lang="en-CA"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CA" b="1" dirty="0">
                <a:solidFill>
                  <a:srgbClr val="FFFFFF"/>
                </a:solidFill>
                <a:highlight>
                  <a:srgbClr val="000000"/>
                </a:highlight>
                <a:latin typeface="Cambria" panose="02040503050406030204" pitchFamily="18" charset="0"/>
                <a:ea typeface="Times New Roman" panose="02020603050405020304" pitchFamily="18" charset="0"/>
                <a:cs typeface="Times New Roman" panose="02020603050405020304" pitchFamily="18" charset="0"/>
              </a:rPr>
              <a:t>5.5b: Determining the Equation of a Line </a:t>
            </a:r>
            <a:endParaRPr lang="en-C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C0303D12-F580-4B83-BB89-3B9AF88C4449}"/>
                  </a:ext>
                </a:extLst>
              </p:cNvPr>
              <p:cNvSpPr/>
              <p:nvPr/>
            </p:nvSpPr>
            <p:spPr>
              <a:xfrm>
                <a:off x="334890" y="1544060"/>
                <a:ext cx="8246533" cy="777457"/>
              </a:xfrm>
              <a:prstGeom prst="rect">
                <a:avLst/>
              </a:prstGeom>
            </p:spPr>
            <p:txBody>
              <a:bodyPr wrap="square">
                <a:spAutoFit/>
              </a:bodyPr>
              <a:lstStyle/>
              <a:p>
                <a:pPr>
                  <a:lnSpc>
                    <a:spcPct val="115000"/>
                  </a:lnSpc>
                  <a:spcAft>
                    <a:spcPts val="0"/>
                  </a:spcAft>
                </a:pPr>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Example #1:  Write the equation of a line that line passes through the </a:t>
                </a:r>
              </a:p>
              <a:p>
                <a:pPr>
                  <a:lnSpc>
                    <a:spcPct val="115000"/>
                  </a:lnSpc>
                  <a:spcAft>
                    <a:spcPts val="0"/>
                  </a:spcAft>
                </a:pPr>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                           points </a:t>
                </a:r>
                <a14:m>
                  <m:oMath xmlns:m="http://schemas.openxmlformats.org/officeDocument/2006/math">
                    <m:r>
                      <a:rPr lang="en-US"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(−6, 3) </m:t>
                    </m:r>
                  </m:oMath>
                </a14:m>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and </a:t>
                </a:r>
                <a14:m>
                  <m:oMath xmlns:m="http://schemas.openxmlformats.org/officeDocument/2006/math">
                    <m:r>
                      <a:rPr lang="en-US"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(2, −3)</m:t>
                    </m:r>
                  </m:oMath>
                </a14:m>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9" name="Rectangle 18">
                <a:extLst>
                  <a:ext uri="{FF2B5EF4-FFF2-40B4-BE49-F238E27FC236}">
                    <a16:creationId xmlns:a16="http://schemas.microsoft.com/office/drawing/2014/main" id="{C0303D12-F580-4B83-BB89-3B9AF88C4449}"/>
                  </a:ext>
                </a:extLst>
              </p:cNvPr>
              <p:cNvSpPr>
                <a:spLocks noRot="1" noChangeAspect="1" noMove="1" noResize="1" noEditPoints="1" noAdjustHandles="1" noChangeArrowheads="1" noChangeShapeType="1" noTextEdit="1"/>
              </p:cNvSpPr>
              <p:nvPr/>
            </p:nvSpPr>
            <p:spPr>
              <a:xfrm>
                <a:off x="334890" y="1544060"/>
                <a:ext cx="8246533" cy="777457"/>
              </a:xfrm>
              <a:prstGeom prst="rect">
                <a:avLst/>
              </a:prstGeom>
              <a:blipFill>
                <a:blip r:embed="rId4"/>
                <a:stretch>
                  <a:fillRect l="-813" t="-2344" b="-1171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4095D36-9C69-471B-A77A-57FBF7BCF41D}"/>
                  </a:ext>
                </a:extLst>
              </p:cNvPr>
              <p:cNvSpPr txBox="1"/>
              <p:nvPr/>
            </p:nvSpPr>
            <p:spPr>
              <a:xfrm>
                <a:off x="690492" y="3567397"/>
                <a:ext cx="2089444" cy="58625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1" i="1" smtClean="0">
                          <a:solidFill>
                            <a:srgbClr val="0000FF"/>
                          </a:solidFill>
                          <a:latin typeface="Cambria Math" panose="02040503050406030204" pitchFamily="18" charset="0"/>
                        </a:rPr>
                        <m:t>𝒎</m:t>
                      </m:r>
                      <m:r>
                        <a:rPr lang="en-CA" sz="2000" b="1" i="1" smtClean="0">
                          <a:solidFill>
                            <a:srgbClr val="0000FF"/>
                          </a:solidFill>
                          <a:latin typeface="Cambria Math" panose="02040503050406030204" pitchFamily="18" charset="0"/>
                        </a:rPr>
                        <m:t>=</m:t>
                      </m:r>
                      <m:f>
                        <m:fPr>
                          <m:ctrlPr>
                            <a:rPr lang="en-CA" sz="2000" b="1" i="1">
                              <a:solidFill>
                                <a:srgbClr val="0000FF"/>
                              </a:solidFill>
                              <a:latin typeface="Cambria Math" panose="02040503050406030204" pitchFamily="18" charset="0"/>
                            </a:rPr>
                          </m:ctrlPr>
                        </m:fPr>
                        <m:num>
                          <m:r>
                            <a:rPr lang="en-CA" sz="2000" b="1" i="1" smtClean="0">
                              <a:solidFill>
                                <a:srgbClr val="0000FF"/>
                              </a:solidFill>
                              <a:latin typeface="Cambria Math" panose="02040503050406030204" pitchFamily="18" charset="0"/>
                            </a:rPr>
                            <m:t>𝟑</m:t>
                          </m:r>
                          <m:r>
                            <a:rPr lang="en-CA" sz="2000" b="1" i="1" smtClean="0">
                              <a:solidFill>
                                <a:srgbClr val="0000FF"/>
                              </a:solidFill>
                              <a:latin typeface="Cambria Math" panose="02040503050406030204" pitchFamily="18" charset="0"/>
                            </a:rPr>
                            <m:t>−(−</m:t>
                          </m:r>
                          <m:r>
                            <a:rPr lang="en-CA" sz="2000" b="1" i="1" smtClean="0">
                              <a:solidFill>
                                <a:srgbClr val="0000FF"/>
                              </a:solidFill>
                              <a:latin typeface="Cambria Math" panose="02040503050406030204" pitchFamily="18" charset="0"/>
                            </a:rPr>
                            <m:t>𝟑</m:t>
                          </m:r>
                          <m:r>
                            <a:rPr lang="en-CA" sz="2000" b="1" i="1" smtClean="0">
                              <a:solidFill>
                                <a:srgbClr val="0000FF"/>
                              </a:solidFill>
                              <a:latin typeface="Cambria Math" panose="02040503050406030204" pitchFamily="18" charset="0"/>
                            </a:rPr>
                            <m:t>) </m:t>
                          </m:r>
                        </m:num>
                        <m:den>
                          <m:r>
                            <a:rPr lang="en-CA" sz="2000" b="1" i="1" smtClean="0">
                              <a:solidFill>
                                <a:srgbClr val="0000FF"/>
                              </a:solidFill>
                              <a:latin typeface="Cambria Math" panose="02040503050406030204" pitchFamily="18" charset="0"/>
                            </a:rPr>
                            <m:t>−</m:t>
                          </m:r>
                          <m:r>
                            <a:rPr lang="en-CA" sz="2000" b="1" i="1" smtClean="0">
                              <a:solidFill>
                                <a:srgbClr val="0000FF"/>
                              </a:solidFill>
                              <a:latin typeface="Cambria Math" panose="02040503050406030204" pitchFamily="18" charset="0"/>
                            </a:rPr>
                            <m:t>𝟔</m:t>
                          </m:r>
                          <m:r>
                            <a:rPr lang="en-CA" sz="2000" b="1" i="1" smtClean="0">
                              <a:solidFill>
                                <a:srgbClr val="0000FF"/>
                              </a:solidFill>
                              <a:latin typeface="Cambria Math" panose="02040503050406030204" pitchFamily="18" charset="0"/>
                            </a:rPr>
                            <m:t>−</m:t>
                          </m:r>
                          <m:r>
                            <a:rPr lang="en-CA" sz="2000" b="1" i="1" smtClean="0">
                              <a:solidFill>
                                <a:srgbClr val="0000FF"/>
                              </a:solidFill>
                              <a:latin typeface="Cambria Math" panose="02040503050406030204" pitchFamily="18" charset="0"/>
                            </a:rPr>
                            <m:t>𝟐</m:t>
                          </m:r>
                        </m:den>
                      </m:f>
                    </m:oMath>
                  </m:oMathPara>
                </a14:m>
                <a:endParaRPr lang="en-CA" sz="2000" b="1" dirty="0"/>
              </a:p>
            </p:txBody>
          </p:sp>
        </mc:Choice>
        <mc:Fallback xmlns="">
          <p:sp>
            <p:nvSpPr>
              <p:cNvPr id="20" name="TextBox 19">
                <a:extLst>
                  <a:ext uri="{FF2B5EF4-FFF2-40B4-BE49-F238E27FC236}">
                    <a16:creationId xmlns:a16="http://schemas.microsoft.com/office/drawing/2014/main" id="{94095D36-9C69-471B-A77A-57FBF7BCF41D}"/>
                  </a:ext>
                </a:extLst>
              </p:cNvPr>
              <p:cNvSpPr txBox="1">
                <a:spLocks noRot="1" noChangeAspect="1" noMove="1" noResize="1" noEditPoints="1" noAdjustHandles="1" noChangeArrowheads="1" noChangeShapeType="1" noTextEdit="1"/>
              </p:cNvSpPr>
              <p:nvPr/>
            </p:nvSpPr>
            <p:spPr>
              <a:xfrm>
                <a:off x="690492" y="3567397"/>
                <a:ext cx="2089444" cy="586251"/>
              </a:xfrm>
              <a:prstGeom prst="rect">
                <a:avLst/>
              </a:prstGeom>
              <a:blipFill>
                <a:blip r:embed="rId8"/>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11D9AF7-5EBD-4E08-9791-0175AB484D8C}"/>
                  </a:ext>
                </a:extLst>
              </p:cNvPr>
              <p:cNvSpPr txBox="1"/>
              <p:nvPr/>
            </p:nvSpPr>
            <p:spPr>
              <a:xfrm>
                <a:off x="707424" y="4551671"/>
                <a:ext cx="2908611" cy="5783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1" i="1" smtClean="0">
                          <a:solidFill>
                            <a:srgbClr val="0000FF"/>
                          </a:solidFill>
                          <a:latin typeface="Cambria Math" panose="02040503050406030204" pitchFamily="18" charset="0"/>
                        </a:rPr>
                        <m:t>𝒎</m:t>
                      </m:r>
                      <m:r>
                        <a:rPr lang="en-CA" sz="2000" b="1" i="1" smtClean="0">
                          <a:solidFill>
                            <a:srgbClr val="0000FF"/>
                          </a:solidFill>
                          <a:latin typeface="Cambria Math" panose="02040503050406030204" pitchFamily="18" charset="0"/>
                        </a:rPr>
                        <m:t>=</m:t>
                      </m:r>
                      <m:f>
                        <m:fPr>
                          <m:ctrlPr>
                            <a:rPr lang="en-CA" sz="2000" b="1" i="1">
                              <a:solidFill>
                                <a:srgbClr val="0000FF"/>
                              </a:solidFill>
                              <a:latin typeface="Cambria Math" panose="02040503050406030204" pitchFamily="18" charset="0"/>
                            </a:rPr>
                          </m:ctrlPr>
                        </m:fPr>
                        <m:num>
                          <m:r>
                            <a:rPr lang="en-CA" sz="2000" b="1" i="1" smtClean="0">
                              <a:solidFill>
                                <a:srgbClr val="0000FF"/>
                              </a:solidFill>
                              <a:latin typeface="Cambria Math" panose="02040503050406030204" pitchFamily="18" charset="0"/>
                            </a:rPr>
                            <m:t>𝟔</m:t>
                          </m:r>
                          <m:r>
                            <a:rPr lang="en-CA" sz="2000" b="1" i="1" smtClean="0">
                              <a:solidFill>
                                <a:srgbClr val="0000FF"/>
                              </a:solidFill>
                              <a:latin typeface="Cambria Math" panose="02040503050406030204" pitchFamily="18" charset="0"/>
                            </a:rPr>
                            <m:t> </m:t>
                          </m:r>
                        </m:num>
                        <m:den>
                          <m:r>
                            <a:rPr lang="en-CA" sz="2000" b="1" i="1" smtClean="0">
                              <a:solidFill>
                                <a:srgbClr val="0000FF"/>
                              </a:solidFill>
                              <a:latin typeface="Cambria Math" panose="02040503050406030204" pitchFamily="18" charset="0"/>
                            </a:rPr>
                            <m:t>−</m:t>
                          </m:r>
                          <m:r>
                            <a:rPr lang="en-CA" sz="2000" b="1" i="1" smtClean="0">
                              <a:solidFill>
                                <a:srgbClr val="0000FF"/>
                              </a:solidFill>
                              <a:latin typeface="Cambria Math" panose="02040503050406030204" pitchFamily="18" charset="0"/>
                            </a:rPr>
                            <m:t>𝟖</m:t>
                          </m:r>
                        </m:den>
                      </m:f>
                      <m:r>
                        <a:rPr lang="en-CA" sz="2000" b="1" i="1" smtClean="0">
                          <a:solidFill>
                            <a:srgbClr val="0000FF"/>
                          </a:solidFill>
                          <a:latin typeface="Cambria Math" panose="02040503050406030204" pitchFamily="18" charset="0"/>
                        </a:rPr>
                        <m:t>=</m:t>
                      </m:r>
                      <m:f>
                        <m:fPr>
                          <m:ctrlPr>
                            <a:rPr lang="en-CA" sz="2000" b="1" i="1" smtClean="0">
                              <a:solidFill>
                                <a:srgbClr val="0000FF"/>
                              </a:solidFill>
                              <a:latin typeface="Cambria Math" panose="02040503050406030204" pitchFamily="18" charset="0"/>
                            </a:rPr>
                          </m:ctrlPr>
                        </m:fPr>
                        <m:num>
                          <m:r>
                            <a:rPr lang="en-CA" sz="2000" b="1" i="1" smtClean="0">
                              <a:solidFill>
                                <a:srgbClr val="0000FF"/>
                              </a:solidFill>
                              <a:latin typeface="Cambria Math" panose="02040503050406030204" pitchFamily="18" charset="0"/>
                            </a:rPr>
                            <m:t>𝟑</m:t>
                          </m:r>
                        </m:num>
                        <m:den>
                          <m:r>
                            <a:rPr lang="en-CA" sz="2000" b="1" i="1" smtClean="0">
                              <a:solidFill>
                                <a:srgbClr val="0000FF"/>
                              </a:solidFill>
                              <a:latin typeface="Cambria Math" panose="02040503050406030204" pitchFamily="18" charset="0"/>
                            </a:rPr>
                            <m:t>−</m:t>
                          </m:r>
                          <m:r>
                            <a:rPr lang="en-CA" sz="2000" b="1" i="1" smtClean="0">
                              <a:solidFill>
                                <a:srgbClr val="0000FF"/>
                              </a:solidFill>
                              <a:latin typeface="Cambria Math" panose="02040503050406030204" pitchFamily="18" charset="0"/>
                            </a:rPr>
                            <m:t>𝟒</m:t>
                          </m:r>
                        </m:den>
                      </m:f>
                      <m:r>
                        <a:rPr lang="en-US" sz="2000" b="1" i="1" smtClean="0">
                          <a:solidFill>
                            <a:srgbClr val="0000FF"/>
                          </a:solidFill>
                          <a:latin typeface="Cambria Math" panose="02040503050406030204" pitchFamily="18" charset="0"/>
                        </a:rPr>
                        <m:t>=</m:t>
                      </m:r>
                      <m:f>
                        <m:fPr>
                          <m:ctrlPr>
                            <a:rPr lang="en-US" sz="2000" b="1" i="1" smtClean="0">
                              <a:solidFill>
                                <a:srgbClr val="0000FF"/>
                              </a:solidFill>
                              <a:latin typeface="Cambria Math" panose="02040503050406030204" pitchFamily="18" charset="0"/>
                            </a:rPr>
                          </m:ctrlPr>
                        </m:fPr>
                        <m:num>
                          <m:r>
                            <a:rPr lang="en-US" sz="2000" b="1" i="1" smtClean="0">
                              <a:solidFill>
                                <a:srgbClr val="0000FF"/>
                              </a:solidFill>
                              <a:latin typeface="Cambria Math" panose="02040503050406030204" pitchFamily="18" charset="0"/>
                            </a:rPr>
                            <m:t>−</m:t>
                          </m:r>
                          <m:r>
                            <a:rPr lang="en-US" sz="2000" b="1" i="1" smtClean="0">
                              <a:solidFill>
                                <a:srgbClr val="0000FF"/>
                              </a:solidFill>
                              <a:latin typeface="Cambria Math" panose="02040503050406030204" pitchFamily="18" charset="0"/>
                            </a:rPr>
                            <m:t>𝟑</m:t>
                          </m:r>
                        </m:num>
                        <m:den>
                          <m:r>
                            <a:rPr lang="en-US" sz="2000" b="1" i="1" smtClean="0">
                              <a:solidFill>
                                <a:srgbClr val="0000FF"/>
                              </a:solidFill>
                              <a:latin typeface="Cambria Math" panose="02040503050406030204" pitchFamily="18" charset="0"/>
                            </a:rPr>
                            <m:t>𝟒</m:t>
                          </m:r>
                        </m:den>
                      </m:f>
                    </m:oMath>
                  </m:oMathPara>
                </a14:m>
                <a:endParaRPr lang="en-CA" sz="2000" b="1" dirty="0"/>
              </a:p>
            </p:txBody>
          </p:sp>
        </mc:Choice>
        <mc:Fallback xmlns="">
          <p:sp>
            <p:nvSpPr>
              <p:cNvPr id="21" name="TextBox 20">
                <a:extLst>
                  <a:ext uri="{FF2B5EF4-FFF2-40B4-BE49-F238E27FC236}">
                    <a16:creationId xmlns:a16="http://schemas.microsoft.com/office/drawing/2014/main" id="{E11D9AF7-5EBD-4E08-9791-0175AB484D8C}"/>
                  </a:ext>
                </a:extLst>
              </p:cNvPr>
              <p:cNvSpPr txBox="1">
                <a:spLocks noRot="1" noChangeAspect="1" noMove="1" noResize="1" noEditPoints="1" noAdjustHandles="1" noChangeArrowheads="1" noChangeShapeType="1" noTextEdit="1"/>
              </p:cNvSpPr>
              <p:nvPr/>
            </p:nvSpPr>
            <p:spPr>
              <a:xfrm>
                <a:off x="707424" y="4551671"/>
                <a:ext cx="2908611" cy="578300"/>
              </a:xfrm>
              <a:prstGeom prst="rect">
                <a:avLst/>
              </a:prstGeom>
              <a:blipFill>
                <a:blip r:embed="rId9"/>
                <a:stretch>
                  <a:fillRect/>
                </a:stretch>
              </a:blipFill>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216A1285-A858-44CB-B5CE-6AAC08529988}"/>
              </a:ext>
            </a:extLst>
          </p:cNvPr>
          <p:cNvSpPr>
            <a:spLocks noGrp="1"/>
          </p:cNvSpPr>
          <p:nvPr>
            <p:ph type="sldNum" sz="quarter" idx="12"/>
          </p:nvPr>
        </p:nvSpPr>
        <p:spPr/>
        <p:txBody>
          <a:bodyPr/>
          <a:lstStyle/>
          <a:p>
            <a:fld id="{914CA522-1688-4E7E-A401-39BA881FF08A}" type="slidenum">
              <a:rPr lang="en-CA" smtClean="0"/>
              <a:t>39</a:t>
            </a:fld>
            <a:endParaRPr lang="en-CA"/>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3F33BBF-9EC2-4EAE-8A85-BFF28EC64701}"/>
                  </a:ext>
                </a:extLst>
              </p:cNvPr>
              <p:cNvSpPr txBox="1"/>
              <p:nvPr/>
            </p:nvSpPr>
            <p:spPr>
              <a:xfrm>
                <a:off x="6625784" y="4153648"/>
                <a:ext cx="1763496" cy="1193788"/>
              </a:xfrm>
              <a:prstGeom prst="rect">
                <a:avLst/>
              </a:prstGeom>
              <a:noFill/>
              <a:ln w="28575">
                <a:solidFill>
                  <a:srgbClr val="FF0000"/>
                </a:solidFill>
              </a:ln>
            </p:spPr>
            <p:txBody>
              <a:bodyPr wrap="none" lIns="0" tIns="0" rIns="0" bIns="0" rtlCol="0">
                <a:spAutoFit/>
              </a:bodyPr>
              <a:lstStyle/>
              <a:p>
                <a:endParaRPr lang="en-CA"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 </m:t>
                      </m:r>
                      <m:r>
                        <a:rPr lang="en-CA" sz="2000" b="0" i="1" smtClean="0">
                          <a:latin typeface="Cambria Math" panose="02040503050406030204" pitchFamily="18" charset="0"/>
                        </a:rPr>
                        <m:t>𝑦</m:t>
                      </m:r>
                      <m:r>
                        <a:rPr lang="en-CA" sz="2000" b="0" i="1" smtClean="0">
                          <a:latin typeface="Cambria Math" panose="02040503050406030204" pitchFamily="18" charset="0"/>
                        </a:rPr>
                        <m:t>=</m:t>
                      </m:r>
                      <m:f>
                        <m:fPr>
                          <m:ctrlPr>
                            <a:rPr lang="en-CA" sz="2000" b="0" i="1" smtClean="0">
                              <a:latin typeface="Cambria Math" panose="02040503050406030204" pitchFamily="18" charset="0"/>
                            </a:rPr>
                          </m:ctrlPr>
                        </m:fPr>
                        <m:num>
                          <m:r>
                            <a:rPr lang="en-US" sz="2000" b="0" i="1" smtClean="0">
                              <a:latin typeface="Cambria Math" panose="02040503050406030204" pitchFamily="18" charset="0"/>
                            </a:rPr>
                            <m:t>−3</m:t>
                          </m:r>
                        </m:num>
                        <m:den>
                          <m:r>
                            <a:rPr lang="en-US" sz="2000" b="0" i="1" smtClean="0">
                              <a:latin typeface="Cambria Math" panose="02040503050406030204" pitchFamily="18" charset="0"/>
                            </a:rPr>
                            <m:t>4</m:t>
                          </m:r>
                        </m:den>
                      </m:f>
                      <m:r>
                        <a:rPr lang="en-CA" sz="2000" b="0" i="1" smtClean="0">
                          <a:latin typeface="Cambria Math" panose="02040503050406030204" pitchFamily="18" charset="0"/>
                        </a:rPr>
                        <m:t>𝑥</m:t>
                      </m:r>
                      <m:r>
                        <a:rPr lang="en-CA" sz="2000" b="0" i="1" smtClean="0">
                          <a:latin typeface="Cambria Math" panose="02040503050406030204" pitchFamily="18" charset="0"/>
                        </a:rPr>
                        <m:t>−</m:t>
                      </m:r>
                      <m:f>
                        <m:fPr>
                          <m:ctrlPr>
                            <a:rPr lang="en-CA" sz="2000" b="0" i="1" smtClean="0">
                              <a:latin typeface="Cambria Math" panose="02040503050406030204" pitchFamily="18" charset="0"/>
                            </a:rPr>
                          </m:ctrlPr>
                        </m:fPr>
                        <m:num>
                          <m:r>
                            <a:rPr lang="en-CA" sz="2000" b="0" i="1" smtClean="0">
                              <a:latin typeface="Cambria Math" panose="02040503050406030204" pitchFamily="18" charset="0"/>
                            </a:rPr>
                            <m:t>3</m:t>
                          </m:r>
                        </m:num>
                        <m:den>
                          <m:r>
                            <a:rPr lang="en-US" sz="2000" b="0" i="1" smtClean="0">
                              <a:latin typeface="Cambria Math" panose="02040503050406030204" pitchFamily="18" charset="0"/>
                            </a:rPr>
                            <m:t>2</m:t>
                          </m:r>
                        </m:den>
                      </m:f>
                    </m:oMath>
                  </m:oMathPara>
                </a14:m>
                <a:endParaRPr lang="en-CA"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 </m:t>
                      </m:r>
                    </m:oMath>
                  </m:oMathPara>
                </a14:m>
                <a:endParaRPr lang="en-CA" sz="2000" dirty="0"/>
              </a:p>
            </p:txBody>
          </p:sp>
        </mc:Choice>
        <mc:Fallback xmlns="">
          <p:sp>
            <p:nvSpPr>
              <p:cNvPr id="22" name="TextBox 21">
                <a:extLst>
                  <a:ext uri="{FF2B5EF4-FFF2-40B4-BE49-F238E27FC236}">
                    <a16:creationId xmlns:a16="http://schemas.microsoft.com/office/drawing/2014/main" id="{E3F33BBF-9EC2-4EAE-8A85-BFF28EC64701}"/>
                  </a:ext>
                </a:extLst>
              </p:cNvPr>
              <p:cNvSpPr txBox="1">
                <a:spLocks noRot="1" noChangeAspect="1" noMove="1" noResize="1" noEditPoints="1" noAdjustHandles="1" noChangeArrowheads="1" noChangeShapeType="1" noTextEdit="1"/>
              </p:cNvSpPr>
              <p:nvPr/>
            </p:nvSpPr>
            <p:spPr>
              <a:xfrm>
                <a:off x="6625784" y="4153648"/>
                <a:ext cx="1763496" cy="1193788"/>
              </a:xfrm>
              <a:prstGeom prst="rect">
                <a:avLst/>
              </a:prstGeom>
              <a:blipFill>
                <a:blip r:embed="rId10"/>
                <a:stretch>
                  <a:fillRect/>
                </a:stretch>
              </a:blipFill>
              <a:ln w="28575">
                <a:solidFill>
                  <a:srgbClr val="FF0000"/>
                </a:solid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36039CF-CA3F-4C76-A890-E811557271CE}"/>
                  </a:ext>
                </a:extLst>
              </p:cNvPr>
              <p:cNvSpPr txBox="1"/>
              <p:nvPr/>
            </p:nvSpPr>
            <p:spPr>
              <a:xfrm>
                <a:off x="3616035" y="2691914"/>
                <a:ext cx="134985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𝑦</m:t>
                      </m:r>
                      <m:r>
                        <a:rPr lang="en-CA" sz="2000" b="0" i="1" smtClean="0">
                          <a:latin typeface="Cambria Math" panose="02040503050406030204" pitchFamily="18" charset="0"/>
                        </a:rPr>
                        <m:t>=</m:t>
                      </m:r>
                      <m:r>
                        <a:rPr lang="en-CA" sz="2000" b="0" i="1" smtClean="0">
                          <a:latin typeface="Cambria Math" panose="02040503050406030204" pitchFamily="18" charset="0"/>
                        </a:rPr>
                        <m:t>𝑚𝑥</m:t>
                      </m:r>
                      <m:r>
                        <a:rPr lang="en-CA" sz="2000" b="0" i="1" smtClean="0">
                          <a:latin typeface="Cambria Math" panose="02040503050406030204" pitchFamily="18" charset="0"/>
                        </a:rPr>
                        <m:t>+</m:t>
                      </m:r>
                      <m:r>
                        <a:rPr lang="en-CA" sz="2000" b="0" i="1" smtClean="0">
                          <a:latin typeface="Cambria Math" panose="02040503050406030204" pitchFamily="18" charset="0"/>
                        </a:rPr>
                        <m:t>𝑏</m:t>
                      </m:r>
                    </m:oMath>
                  </m:oMathPara>
                </a14:m>
                <a:endParaRPr lang="en-CA" sz="2000" dirty="0"/>
              </a:p>
            </p:txBody>
          </p:sp>
        </mc:Choice>
        <mc:Fallback xmlns="">
          <p:sp>
            <p:nvSpPr>
              <p:cNvPr id="23" name="TextBox 22">
                <a:extLst>
                  <a:ext uri="{FF2B5EF4-FFF2-40B4-BE49-F238E27FC236}">
                    <a16:creationId xmlns:a16="http://schemas.microsoft.com/office/drawing/2014/main" id="{B36039CF-CA3F-4C76-A890-E811557271CE}"/>
                  </a:ext>
                </a:extLst>
              </p:cNvPr>
              <p:cNvSpPr txBox="1">
                <a:spLocks noRot="1" noChangeAspect="1" noMove="1" noResize="1" noEditPoints="1" noAdjustHandles="1" noChangeArrowheads="1" noChangeShapeType="1" noTextEdit="1"/>
              </p:cNvSpPr>
              <p:nvPr/>
            </p:nvSpPr>
            <p:spPr>
              <a:xfrm>
                <a:off x="3616035" y="2691914"/>
                <a:ext cx="1349857" cy="307777"/>
              </a:xfrm>
              <a:prstGeom prst="rect">
                <a:avLst/>
              </a:prstGeom>
              <a:blipFill>
                <a:blip r:embed="rId11"/>
                <a:stretch>
                  <a:fillRect l="-4054" r="-3604" b="-26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BF4161A-3E79-4A73-9E88-B65068956470}"/>
                  </a:ext>
                </a:extLst>
              </p:cNvPr>
              <p:cNvSpPr txBox="1"/>
              <p:nvPr/>
            </p:nvSpPr>
            <p:spPr>
              <a:xfrm>
                <a:off x="3616035" y="3039507"/>
                <a:ext cx="2203808"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i="1" smtClean="0">
                          <a:latin typeface="Cambria Math" panose="02040503050406030204" pitchFamily="18" charset="0"/>
                        </a:rPr>
                        <m:t>3</m:t>
                      </m:r>
                      <m:r>
                        <a:rPr lang="en-CA" sz="2000" b="0" i="1" smtClean="0">
                          <a:latin typeface="Cambria Math" panose="02040503050406030204" pitchFamily="18" charset="0"/>
                        </a:rPr>
                        <m:t>=</m:t>
                      </m:r>
                      <m:d>
                        <m:dPr>
                          <m:ctrlPr>
                            <a:rPr lang="en-CA" sz="2000" b="0" i="1" smtClean="0">
                              <a:latin typeface="Cambria Math" panose="02040503050406030204" pitchFamily="18" charset="0"/>
                            </a:rPr>
                          </m:ctrlPr>
                        </m:dPr>
                        <m:e>
                          <m:f>
                            <m:fPr>
                              <m:ctrlPr>
                                <a:rPr lang="en-CA" sz="2000" b="0" i="1" smtClean="0">
                                  <a:latin typeface="Cambria Math" panose="02040503050406030204" pitchFamily="18" charset="0"/>
                                </a:rPr>
                              </m:ctrlPr>
                            </m:fPr>
                            <m:num>
                              <m:r>
                                <a:rPr lang="en-US" sz="2000" b="0" i="1" smtClean="0">
                                  <a:latin typeface="Cambria Math" panose="02040503050406030204" pitchFamily="18" charset="0"/>
                                </a:rPr>
                                <m:t>−3</m:t>
                              </m:r>
                            </m:num>
                            <m:den>
                              <m:r>
                                <a:rPr lang="en-US" sz="2000" b="0" i="1" smtClean="0">
                                  <a:latin typeface="Cambria Math" panose="02040503050406030204" pitchFamily="18" charset="0"/>
                                </a:rPr>
                                <m:t>4</m:t>
                              </m:r>
                            </m:den>
                          </m:f>
                        </m:e>
                      </m:d>
                      <m:r>
                        <a:rPr lang="en-CA" sz="2000" b="0" i="1" smtClean="0">
                          <a:latin typeface="Cambria Math" panose="02040503050406030204" pitchFamily="18" charset="0"/>
                        </a:rPr>
                        <m:t>(</m:t>
                      </m:r>
                      <m:r>
                        <a:rPr lang="en-US" sz="2000" b="0" i="1" smtClean="0">
                          <a:latin typeface="Cambria Math" panose="02040503050406030204" pitchFamily="18" charset="0"/>
                        </a:rPr>
                        <m:t>−6</m:t>
                      </m:r>
                      <m:r>
                        <a:rPr lang="en-CA" sz="2000" b="0" i="1" smtClean="0">
                          <a:latin typeface="Cambria Math" panose="02040503050406030204" pitchFamily="18" charset="0"/>
                        </a:rPr>
                        <m:t>)+</m:t>
                      </m:r>
                      <m:r>
                        <a:rPr lang="en-CA" sz="2000" b="0" i="1" smtClean="0">
                          <a:latin typeface="Cambria Math" panose="02040503050406030204" pitchFamily="18" charset="0"/>
                        </a:rPr>
                        <m:t>𝑏</m:t>
                      </m:r>
                    </m:oMath>
                  </m:oMathPara>
                </a14:m>
                <a:endParaRPr lang="en-CA" sz="2000" dirty="0"/>
              </a:p>
            </p:txBody>
          </p:sp>
        </mc:Choice>
        <mc:Fallback xmlns="">
          <p:sp>
            <p:nvSpPr>
              <p:cNvPr id="24" name="TextBox 23">
                <a:extLst>
                  <a:ext uri="{FF2B5EF4-FFF2-40B4-BE49-F238E27FC236}">
                    <a16:creationId xmlns:a16="http://schemas.microsoft.com/office/drawing/2014/main" id="{4BF4161A-3E79-4A73-9E88-B65068956470}"/>
                  </a:ext>
                </a:extLst>
              </p:cNvPr>
              <p:cNvSpPr txBox="1">
                <a:spLocks noRot="1" noChangeAspect="1" noMove="1" noResize="1" noEditPoints="1" noAdjustHandles="1" noChangeArrowheads="1" noChangeShapeType="1" noTextEdit="1"/>
              </p:cNvSpPr>
              <p:nvPr/>
            </p:nvSpPr>
            <p:spPr>
              <a:xfrm>
                <a:off x="3616035" y="3039507"/>
                <a:ext cx="2203808" cy="691536"/>
              </a:xfrm>
              <a:prstGeom prst="rect">
                <a:avLst/>
              </a:prstGeom>
              <a:blipFill>
                <a:blip r:embed="rId1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BF4161A-3E79-4A73-9E88-B65068956470}"/>
                  </a:ext>
                </a:extLst>
              </p:cNvPr>
              <p:cNvSpPr txBox="1"/>
              <p:nvPr/>
            </p:nvSpPr>
            <p:spPr>
              <a:xfrm>
                <a:off x="3822950" y="3888037"/>
                <a:ext cx="1270412"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i="1" smtClean="0">
                          <a:latin typeface="Cambria Math" panose="02040503050406030204" pitchFamily="18" charset="0"/>
                        </a:rPr>
                        <m:t>3</m:t>
                      </m:r>
                      <m:r>
                        <a:rPr lang="en-CA" sz="2000" b="0" i="1" smtClean="0">
                          <a:latin typeface="Cambria Math" panose="02040503050406030204" pitchFamily="18" charset="0"/>
                        </a:rPr>
                        <m:t>=</m:t>
                      </m:r>
                      <m:f>
                        <m:fPr>
                          <m:ctrlPr>
                            <a:rPr lang="en-CA" sz="2000" b="0" i="1" smtClean="0">
                              <a:latin typeface="Cambria Math" panose="02040503050406030204" pitchFamily="18" charset="0"/>
                            </a:rPr>
                          </m:ctrlPr>
                        </m:fPr>
                        <m:num>
                          <m:r>
                            <a:rPr lang="en-US" sz="2000" b="0" i="1" smtClean="0">
                              <a:latin typeface="Cambria Math" panose="02040503050406030204" pitchFamily="18" charset="0"/>
                            </a:rPr>
                            <m:t>18</m:t>
                          </m:r>
                        </m:num>
                        <m:den>
                          <m:r>
                            <a:rPr lang="en-US" sz="2000" b="0" i="1" smtClean="0">
                              <a:latin typeface="Cambria Math" panose="02040503050406030204" pitchFamily="18" charset="0"/>
                            </a:rPr>
                            <m:t>4</m:t>
                          </m:r>
                        </m:den>
                      </m:f>
                      <m:r>
                        <a:rPr lang="en-CA" sz="2000" b="0" i="1" smtClean="0">
                          <a:latin typeface="Cambria Math" panose="02040503050406030204" pitchFamily="18" charset="0"/>
                        </a:rPr>
                        <m:t>+</m:t>
                      </m:r>
                      <m:r>
                        <a:rPr lang="en-CA" sz="2000" b="0" i="1" smtClean="0">
                          <a:latin typeface="Cambria Math" panose="02040503050406030204" pitchFamily="18" charset="0"/>
                        </a:rPr>
                        <m:t>𝑏</m:t>
                      </m:r>
                    </m:oMath>
                  </m:oMathPara>
                </a14:m>
                <a:endParaRPr lang="en-CA" sz="2000" dirty="0"/>
              </a:p>
            </p:txBody>
          </p:sp>
        </mc:Choice>
        <mc:Fallback xmlns="">
          <p:sp>
            <p:nvSpPr>
              <p:cNvPr id="25" name="TextBox 24">
                <a:extLst>
                  <a:ext uri="{FF2B5EF4-FFF2-40B4-BE49-F238E27FC236}">
                    <a16:creationId xmlns:a16="http://schemas.microsoft.com/office/drawing/2014/main" id="{4BF4161A-3E79-4A73-9E88-B65068956470}"/>
                  </a:ext>
                </a:extLst>
              </p:cNvPr>
              <p:cNvSpPr txBox="1">
                <a:spLocks noRot="1" noChangeAspect="1" noMove="1" noResize="1" noEditPoints="1" noAdjustHandles="1" noChangeArrowheads="1" noChangeShapeType="1" noTextEdit="1"/>
              </p:cNvSpPr>
              <p:nvPr/>
            </p:nvSpPr>
            <p:spPr>
              <a:xfrm>
                <a:off x="3822950" y="3888037"/>
                <a:ext cx="1270412" cy="576183"/>
              </a:xfrm>
              <a:prstGeom prst="rect">
                <a:avLst/>
              </a:prstGeom>
              <a:blipFill>
                <a:blip r:embed="rId1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BF4161A-3E79-4A73-9E88-B65068956470}"/>
                  </a:ext>
                </a:extLst>
              </p:cNvPr>
              <p:cNvSpPr txBox="1"/>
              <p:nvPr/>
            </p:nvSpPr>
            <p:spPr>
              <a:xfrm>
                <a:off x="3822950" y="4621214"/>
                <a:ext cx="1127745"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i="1" smtClean="0">
                          <a:latin typeface="Cambria Math" panose="02040503050406030204" pitchFamily="18" charset="0"/>
                        </a:rPr>
                        <m:t>3</m:t>
                      </m:r>
                      <m:r>
                        <a:rPr lang="en-CA" sz="2000" b="0" i="1" smtClean="0">
                          <a:latin typeface="Cambria Math" panose="02040503050406030204" pitchFamily="18" charset="0"/>
                        </a:rPr>
                        <m:t>=</m:t>
                      </m:r>
                      <m:f>
                        <m:fPr>
                          <m:ctrlPr>
                            <a:rPr lang="en-CA" sz="2000" b="0" i="1" smtClean="0">
                              <a:latin typeface="Cambria Math" panose="02040503050406030204" pitchFamily="18" charset="0"/>
                            </a:rPr>
                          </m:ctrlPr>
                        </m:fPr>
                        <m:num>
                          <m:r>
                            <a:rPr lang="en-US" sz="2000" b="0" i="1" smtClean="0">
                              <a:latin typeface="Cambria Math" panose="02040503050406030204" pitchFamily="18" charset="0"/>
                            </a:rPr>
                            <m:t>9</m:t>
                          </m:r>
                        </m:num>
                        <m:den>
                          <m:r>
                            <a:rPr lang="en-US" sz="2000" b="0" i="1" smtClean="0">
                              <a:latin typeface="Cambria Math" panose="02040503050406030204" pitchFamily="18" charset="0"/>
                            </a:rPr>
                            <m:t>2</m:t>
                          </m:r>
                        </m:den>
                      </m:f>
                      <m:r>
                        <a:rPr lang="en-CA" sz="2000" b="0" i="1" smtClean="0">
                          <a:latin typeface="Cambria Math" panose="02040503050406030204" pitchFamily="18" charset="0"/>
                        </a:rPr>
                        <m:t>+</m:t>
                      </m:r>
                      <m:r>
                        <a:rPr lang="en-CA" sz="2000" b="0" i="1" smtClean="0">
                          <a:latin typeface="Cambria Math" panose="02040503050406030204" pitchFamily="18" charset="0"/>
                        </a:rPr>
                        <m:t>𝑏</m:t>
                      </m:r>
                    </m:oMath>
                  </m:oMathPara>
                </a14:m>
                <a:endParaRPr lang="en-CA" sz="2000" dirty="0"/>
              </a:p>
            </p:txBody>
          </p:sp>
        </mc:Choice>
        <mc:Fallback xmlns="">
          <p:sp>
            <p:nvSpPr>
              <p:cNvPr id="26" name="TextBox 25">
                <a:extLst>
                  <a:ext uri="{FF2B5EF4-FFF2-40B4-BE49-F238E27FC236}">
                    <a16:creationId xmlns:a16="http://schemas.microsoft.com/office/drawing/2014/main" id="{4BF4161A-3E79-4A73-9E88-B65068956470}"/>
                  </a:ext>
                </a:extLst>
              </p:cNvPr>
              <p:cNvSpPr txBox="1">
                <a:spLocks noRot="1" noChangeAspect="1" noMove="1" noResize="1" noEditPoints="1" noAdjustHandles="1" noChangeArrowheads="1" noChangeShapeType="1" noTextEdit="1"/>
              </p:cNvSpPr>
              <p:nvPr/>
            </p:nvSpPr>
            <p:spPr>
              <a:xfrm>
                <a:off x="3822950" y="4621214"/>
                <a:ext cx="1127745" cy="576183"/>
              </a:xfrm>
              <a:prstGeom prst="rect">
                <a:avLst/>
              </a:prstGeom>
              <a:blipFill>
                <a:blip r:embed="rId1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BF4161A-3E79-4A73-9E88-B65068956470}"/>
                  </a:ext>
                </a:extLst>
              </p:cNvPr>
              <p:cNvSpPr txBox="1"/>
              <p:nvPr/>
            </p:nvSpPr>
            <p:spPr>
              <a:xfrm>
                <a:off x="6922777" y="2215988"/>
                <a:ext cx="1127745"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CA" sz="2000" b="0" i="1" smtClean="0">
                              <a:latin typeface="Cambria Math" panose="02040503050406030204" pitchFamily="18" charset="0"/>
                            </a:rPr>
                          </m:ctrlPr>
                        </m:fPr>
                        <m:num>
                          <m:r>
                            <a:rPr lang="en-US" sz="2000" b="0" i="1" smtClean="0">
                              <a:latin typeface="Cambria Math" panose="02040503050406030204" pitchFamily="18" charset="0"/>
                            </a:rPr>
                            <m:t>6</m:t>
                          </m:r>
                        </m:num>
                        <m:den>
                          <m:r>
                            <a:rPr lang="en-US" sz="2000" b="0" i="1" smtClean="0">
                              <a:latin typeface="Cambria Math" panose="02040503050406030204" pitchFamily="18" charset="0"/>
                            </a:rPr>
                            <m:t>2</m:t>
                          </m:r>
                        </m:den>
                      </m:f>
                      <m:r>
                        <a:rPr lang="en-CA" sz="2000" b="0" i="1" smtClean="0">
                          <a:latin typeface="Cambria Math" panose="02040503050406030204" pitchFamily="18" charset="0"/>
                        </a:rPr>
                        <m:t>=</m:t>
                      </m:r>
                      <m:f>
                        <m:fPr>
                          <m:ctrlPr>
                            <a:rPr lang="en-CA" sz="2000" b="0" i="1" smtClean="0">
                              <a:latin typeface="Cambria Math" panose="02040503050406030204" pitchFamily="18" charset="0"/>
                            </a:rPr>
                          </m:ctrlPr>
                        </m:fPr>
                        <m:num>
                          <m:r>
                            <a:rPr lang="en-US" sz="2000" b="0" i="1" smtClean="0">
                              <a:latin typeface="Cambria Math" panose="02040503050406030204" pitchFamily="18" charset="0"/>
                            </a:rPr>
                            <m:t>9</m:t>
                          </m:r>
                        </m:num>
                        <m:den>
                          <m:r>
                            <a:rPr lang="en-US" sz="2000" b="0" i="1" smtClean="0">
                              <a:latin typeface="Cambria Math" panose="02040503050406030204" pitchFamily="18" charset="0"/>
                            </a:rPr>
                            <m:t>2</m:t>
                          </m:r>
                        </m:den>
                      </m:f>
                      <m:r>
                        <a:rPr lang="en-CA" sz="2000" b="0" i="1" smtClean="0">
                          <a:latin typeface="Cambria Math" panose="02040503050406030204" pitchFamily="18" charset="0"/>
                        </a:rPr>
                        <m:t>+</m:t>
                      </m:r>
                      <m:r>
                        <a:rPr lang="en-CA" sz="2000" b="0" i="1" smtClean="0">
                          <a:latin typeface="Cambria Math" panose="02040503050406030204" pitchFamily="18" charset="0"/>
                        </a:rPr>
                        <m:t>𝑏</m:t>
                      </m:r>
                    </m:oMath>
                  </m:oMathPara>
                </a14:m>
                <a:endParaRPr lang="en-CA" sz="2000" dirty="0"/>
              </a:p>
            </p:txBody>
          </p:sp>
        </mc:Choice>
        <mc:Fallback xmlns="">
          <p:sp>
            <p:nvSpPr>
              <p:cNvPr id="27" name="TextBox 26">
                <a:extLst>
                  <a:ext uri="{FF2B5EF4-FFF2-40B4-BE49-F238E27FC236}">
                    <a16:creationId xmlns:a16="http://schemas.microsoft.com/office/drawing/2014/main" id="{4BF4161A-3E79-4A73-9E88-B65068956470}"/>
                  </a:ext>
                </a:extLst>
              </p:cNvPr>
              <p:cNvSpPr txBox="1">
                <a:spLocks noRot="1" noChangeAspect="1" noMove="1" noResize="1" noEditPoints="1" noAdjustHandles="1" noChangeArrowheads="1" noChangeShapeType="1" noTextEdit="1"/>
              </p:cNvSpPr>
              <p:nvPr/>
            </p:nvSpPr>
            <p:spPr>
              <a:xfrm>
                <a:off x="6922777" y="2215988"/>
                <a:ext cx="1127745" cy="576183"/>
              </a:xfrm>
              <a:prstGeom prst="rect">
                <a:avLst/>
              </a:prstGeom>
              <a:blipFill>
                <a:blip r:embed="rId1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BF4161A-3E79-4A73-9E88-B65068956470}"/>
                  </a:ext>
                </a:extLst>
              </p:cNvPr>
              <p:cNvSpPr txBox="1"/>
              <p:nvPr/>
            </p:nvSpPr>
            <p:spPr>
              <a:xfrm>
                <a:off x="6922776" y="3164590"/>
                <a:ext cx="871072"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CA" sz="2000" b="0" i="1" smtClean="0">
                              <a:latin typeface="Cambria Math" panose="02040503050406030204" pitchFamily="18" charset="0"/>
                            </a:rPr>
                          </m:ctrlPr>
                        </m:fPr>
                        <m:num>
                          <m:r>
                            <a:rPr lang="en-US" sz="2000" b="0" i="1" smtClean="0">
                              <a:latin typeface="Cambria Math" panose="02040503050406030204" pitchFamily="18" charset="0"/>
                            </a:rPr>
                            <m:t>−3</m:t>
                          </m:r>
                        </m:num>
                        <m:den>
                          <m:r>
                            <a:rPr lang="en-US" sz="2000" b="0" i="1" smtClean="0">
                              <a:latin typeface="Cambria Math" panose="02040503050406030204" pitchFamily="18" charset="0"/>
                            </a:rPr>
                            <m:t>2</m:t>
                          </m:r>
                        </m:den>
                      </m:f>
                      <m:r>
                        <a:rPr lang="en-CA" sz="2000" b="0" i="1" smtClean="0">
                          <a:latin typeface="Cambria Math" panose="02040503050406030204" pitchFamily="18" charset="0"/>
                        </a:rPr>
                        <m:t>=</m:t>
                      </m:r>
                      <m:r>
                        <a:rPr lang="en-CA" sz="2000" b="0" i="1" smtClean="0">
                          <a:latin typeface="Cambria Math" panose="02040503050406030204" pitchFamily="18" charset="0"/>
                        </a:rPr>
                        <m:t>𝑏</m:t>
                      </m:r>
                    </m:oMath>
                  </m:oMathPara>
                </a14:m>
                <a:endParaRPr lang="en-CA" sz="2000" dirty="0"/>
              </a:p>
            </p:txBody>
          </p:sp>
        </mc:Choice>
        <mc:Fallback xmlns="">
          <p:sp>
            <p:nvSpPr>
              <p:cNvPr id="28" name="TextBox 27">
                <a:extLst>
                  <a:ext uri="{FF2B5EF4-FFF2-40B4-BE49-F238E27FC236}">
                    <a16:creationId xmlns:a16="http://schemas.microsoft.com/office/drawing/2014/main" id="{4BF4161A-3E79-4A73-9E88-B65068956470}"/>
                  </a:ext>
                </a:extLst>
              </p:cNvPr>
              <p:cNvSpPr txBox="1">
                <a:spLocks noRot="1" noChangeAspect="1" noMove="1" noResize="1" noEditPoints="1" noAdjustHandles="1" noChangeArrowheads="1" noChangeShapeType="1" noTextEdit="1"/>
              </p:cNvSpPr>
              <p:nvPr/>
            </p:nvSpPr>
            <p:spPr>
              <a:xfrm>
                <a:off x="6922776" y="3164590"/>
                <a:ext cx="871072" cy="576183"/>
              </a:xfrm>
              <a:prstGeom prst="rect">
                <a:avLst/>
              </a:prstGeom>
              <a:blipFill>
                <a:blip r:embed="rId16"/>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314311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1" grpId="0"/>
      <p:bldP spid="22" grpId="0" animBg="1"/>
      <p:bldP spid="23" grpId="0"/>
      <p:bldP spid="24" grpId="0"/>
      <p:bldP spid="25" grpId="0"/>
      <p:bldP spid="26" grpId="0"/>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Arrow Connector 28">
            <a:extLst>
              <a:ext uri="{FF2B5EF4-FFF2-40B4-BE49-F238E27FC236}">
                <a16:creationId xmlns:a16="http://schemas.microsoft.com/office/drawing/2014/main" id="{DFAD5715-CF38-4C18-BD1E-5C99F13D2761}"/>
              </a:ext>
            </a:extLst>
          </p:cNvPr>
          <p:cNvCxnSpPr>
            <a:cxnSpLocks/>
          </p:cNvCxnSpPr>
          <p:nvPr/>
        </p:nvCxnSpPr>
        <p:spPr>
          <a:xfrm flipV="1">
            <a:off x="4434073" y="1306263"/>
            <a:ext cx="2261936" cy="3364806"/>
          </a:xfrm>
          <a:prstGeom prst="straightConnector1">
            <a:avLst/>
          </a:prstGeom>
          <a:ln w="38100">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371C41C-2047-4DD1-BBAF-5BA5400EB25E}"/>
              </a:ext>
            </a:extLst>
          </p:cNvPr>
          <p:cNvSpPr/>
          <p:nvPr/>
        </p:nvSpPr>
        <p:spPr>
          <a:xfrm>
            <a:off x="217360" y="5444636"/>
            <a:ext cx="8926640" cy="440057"/>
          </a:xfrm>
          <a:prstGeom prst="rect">
            <a:avLst/>
          </a:prstGeom>
        </p:spPr>
        <p:txBody>
          <a:bodyPr wrap="square">
            <a:spAutoFit/>
          </a:bodyPr>
          <a:lstStyle/>
          <a:p>
            <a:pPr>
              <a:lnSpc>
                <a:spcPct val="115000"/>
              </a:lnSpc>
            </a:pPr>
            <a:r>
              <a:rPr lang="en-US" sz="2100" dirty="0">
                <a:solidFill>
                  <a:srgbClr val="000000"/>
                </a:solidFill>
                <a:latin typeface="Cambria" panose="02040503050406030204" pitchFamily="18" charset="0"/>
                <a:ea typeface="Times New Roman" panose="02020603050405020304" pitchFamily="18" charset="0"/>
                <a:cs typeface="Arial" panose="020B0604020202020204" pitchFamily="34" charset="0"/>
              </a:rPr>
              <a:t>An important characteristic of a linear relation is that it has a constant slope.  </a:t>
            </a:r>
            <a:endParaRPr lang="en-CA" sz="21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5E366439-930D-4CE4-AECF-5BCC38624A5C}"/>
              </a:ext>
            </a:extLst>
          </p:cNvPr>
          <p:cNvSpPr/>
          <p:nvPr/>
        </p:nvSpPr>
        <p:spPr>
          <a:xfrm>
            <a:off x="470202" y="232318"/>
            <a:ext cx="1184940" cy="589072"/>
          </a:xfrm>
          <a:prstGeom prst="rect">
            <a:avLst/>
          </a:prstGeom>
        </p:spPr>
        <p:txBody>
          <a:bodyPr wrap="none">
            <a:spAutoFit/>
          </a:bodyPr>
          <a:lstStyle/>
          <a:p>
            <a:pPr>
              <a:lnSpc>
                <a:spcPct val="115000"/>
              </a:lnSpc>
            </a:pPr>
            <a:r>
              <a:rPr lang="en-US" sz="3000" dirty="0">
                <a:solidFill>
                  <a:srgbClr val="0000FF"/>
                </a:solidFill>
                <a:latin typeface="Cambria" panose="02040503050406030204" pitchFamily="18" charset="0"/>
                <a:ea typeface="Times New Roman" panose="02020603050405020304" pitchFamily="18" charset="0"/>
                <a:cs typeface="Times New Roman" panose="02020603050405020304" pitchFamily="18" charset="0"/>
              </a:rPr>
              <a:t>Slope:</a:t>
            </a:r>
            <a:endParaRPr lang="en-CA" sz="30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998B6123-0211-4D94-A019-D25E77103118}"/>
              </a:ext>
            </a:extLst>
          </p:cNvPr>
          <p:cNvGraphicFramePr>
            <a:graphicFrameLocks noGrp="1"/>
          </p:cNvGraphicFramePr>
          <p:nvPr>
            <p:extLst/>
          </p:nvPr>
        </p:nvGraphicFramePr>
        <p:xfrm>
          <a:off x="3953474" y="1797404"/>
          <a:ext cx="2948940" cy="3000380"/>
        </p:xfrm>
        <a:graphic>
          <a:graphicData uri="http://schemas.openxmlformats.org/drawingml/2006/table">
            <a:tbl>
              <a:tblPr firstRow="1" bandRow="1">
                <a:tableStyleId>{2D5ABB26-0587-4C30-8999-92F81FD0307C}</a:tableStyleId>
              </a:tblPr>
              <a:tblGrid>
                <a:gridCol w="294894">
                  <a:extLst>
                    <a:ext uri="{9D8B030D-6E8A-4147-A177-3AD203B41FA5}">
                      <a16:colId xmlns:a16="http://schemas.microsoft.com/office/drawing/2014/main" val="4055686121"/>
                    </a:ext>
                  </a:extLst>
                </a:gridCol>
                <a:gridCol w="294894">
                  <a:extLst>
                    <a:ext uri="{9D8B030D-6E8A-4147-A177-3AD203B41FA5}">
                      <a16:colId xmlns:a16="http://schemas.microsoft.com/office/drawing/2014/main" val="2751692650"/>
                    </a:ext>
                  </a:extLst>
                </a:gridCol>
                <a:gridCol w="294894">
                  <a:extLst>
                    <a:ext uri="{9D8B030D-6E8A-4147-A177-3AD203B41FA5}">
                      <a16:colId xmlns:a16="http://schemas.microsoft.com/office/drawing/2014/main" val="3014424526"/>
                    </a:ext>
                  </a:extLst>
                </a:gridCol>
                <a:gridCol w="294894">
                  <a:extLst>
                    <a:ext uri="{9D8B030D-6E8A-4147-A177-3AD203B41FA5}">
                      <a16:colId xmlns:a16="http://schemas.microsoft.com/office/drawing/2014/main" val="2570511022"/>
                    </a:ext>
                  </a:extLst>
                </a:gridCol>
                <a:gridCol w="294894">
                  <a:extLst>
                    <a:ext uri="{9D8B030D-6E8A-4147-A177-3AD203B41FA5}">
                      <a16:colId xmlns:a16="http://schemas.microsoft.com/office/drawing/2014/main" val="2136739007"/>
                    </a:ext>
                  </a:extLst>
                </a:gridCol>
                <a:gridCol w="294894">
                  <a:extLst>
                    <a:ext uri="{9D8B030D-6E8A-4147-A177-3AD203B41FA5}">
                      <a16:colId xmlns:a16="http://schemas.microsoft.com/office/drawing/2014/main" val="15408982"/>
                    </a:ext>
                  </a:extLst>
                </a:gridCol>
                <a:gridCol w="294894">
                  <a:extLst>
                    <a:ext uri="{9D8B030D-6E8A-4147-A177-3AD203B41FA5}">
                      <a16:colId xmlns:a16="http://schemas.microsoft.com/office/drawing/2014/main" val="4010045422"/>
                    </a:ext>
                  </a:extLst>
                </a:gridCol>
                <a:gridCol w="294894">
                  <a:extLst>
                    <a:ext uri="{9D8B030D-6E8A-4147-A177-3AD203B41FA5}">
                      <a16:colId xmlns:a16="http://schemas.microsoft.com/office/drawing/2014/main" val="3161464613"/>
                    </a:ext>
                  </a:extLst>
                </a:gridCol>
                <a:gridCol w="294894">
                  <a:extLst>
                    <a:ext uri="{9D8B030D-6E8A-4147-A177-3AD203B41FA5}">
                      <a16:colId xmlns:a16="http://schemas.microsoft.com/office/drawing/2014/main" val="1162006894"/>
                    </a:ext>
                  </a:extLst>
                </a:gridCol>
                <a:gridCol w="294894">
                  <a:extLst>
                    <a:ext uri="{9D8B030D-6E8A-4147-A177-3AD203B41FA5}">
                      <a16:colId xmlns:a16="http://schemas.microsoft.com/office/drawing/2014/main" val="2438833127"/>
                    </a:ext>
                  </a:extLst>
                </a:gridCol>
              </a:tblGrid>
              <a:tr h="300038">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3676272"/>
                  </a:ext>
                </a:extLst>
              </a:tr>
              <a:tr h="300038">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8275846"/>
                  </a:ext>
                </a:extLst>
              </a:tr>
              <a:tr h="300038">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0481436"/>
                  </a:ext>
                </a:extLst>
              </a:tr>
              <a:tr h="300038">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1626923"/>
                  </a:ext>
                </a:extLst>
              </a:tr>
              <a:tr h="300038">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7614506"/>
                  </a:ext>
                </a:extLst>
              </a:tr>
              <a:tr h="300038">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2414525"/>
                  </a:ext>
                </a:extLst>
              </a:tr>
              <a:tr h="300038">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445272"/>
                  </a:ext>
                </a:extLst>
              </a:tr>
              <a:tr h="300038">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7170476"/>
                  </a:ext>
                </a:extLst>
              </a:tr>
              <a:tr h="300038">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3879947"/>
                  </a:ext>
                </a:extLst>
              </a:tr>
              <a:tr h="300038">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2235090"/>
                  </a:ext>
                </a:extLst>
              </a:tr>
            </a:tbl>
          </a:graphicData>
        </a:graphic>
      </p:graphicFrame>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DEE1923-26F0-4357-B76E-7C9ECA52A29D}"/>
                  </a:ext>
                </a:extLst>
              </p:cNvPr>
              <p:cNvSpPr txBox="1"/>
              <p:nvPr/>
            </p:nvSpPr>
            <p:spPr>
              <a:xfrm>
                <a:off x="470202" y="1069044"/>
                <a:ext cx="1293350" cy="52367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b="1" i="1">
                          <a:solidFill>
                            <a:srgbClr val="0000FF"/>
                          </a:solidFill>
                          <a:latin typeface="Cambria Math" panose="02040503050406030204" pitchFamily="18" charset="0"/>
                        </a:rPr>
                        <m:t>𝒎</m:t>
                      </m:r>
                      <m:r>
                        <a:rPr lang="en-CA" b="1" i="1">
                          <a:solidFill>
                            <a:srgbClr val="0000FF"/>
                          </a:solidFill>
                          <a:latin typeface="Cambria Math" panose="02040503050406030204" pitchFamily="18" charset="0"/>
                        </a:rPr>
                        <m:t>=</m:t>
                      </m:r>
                      <m:f>
                        <m:fPr>
                          <m:ctrlPr>
                            <a:rPr lang="en-CA" b="1" i="1">
                              <a:solidFill>
                                <a:srgbClr val="0000FF"/>
                              </a:solidFill>
                              <a:latin typeface="Cambria Math" panose="02040503050406030204" pitchFamily="18" charset="0"/>
                            </a:rPr>
                          </m:ctrlPr>
                        </m:fPr>
                        <m:num>
                          <m:sSub>
                            <m:sSubPr>
                              <m:ctrlPr>
                                <a:rPr lang="en-CA" b="1" i="1">
                                  <a:solidFill>
                                    <a:srgbClr val="0000FF"/>
                                  </a:solidFill>
                                  <a:latin typeface="Cambria Math" panose="02040503050406030204" pitchFamily="18" charset="0"/>
                                </a:rPr>
                              </m:ctrlPr>
                            </m:sSubPr>
                            <m:e>
                              <m:r>
                                <a:rPr lang="en-CA" b="1" i="1">
                                  <a:solidFill>
                                    <a:srgbClr val="0000FF"/>
                                  </a:solidFill>
                                  <a:latin typeface="Cambria Math" panose="02040503050406030204" pitchFamily="18" charset="0"/>
                                </a:rPr>
                                <m:t>𝒚</m:t>
                              </m:r>
                            </m:e>
                            <m:sub>
                              <m:r>
                                <a:rPr lang="en-CA" b="1" i="1">
                                  <a:solidFill>
                                    <a:srgbClr val="0000FF"/>
                                  </a:solidFill>
                                  <a:latin typeface="Cambria Math" panose="02040503050406030204" pitchFamily="18" charset="0"/>
                                </a:rPr>
                                <m:t>𝟐</m:t>
                              </m:r>
                            </m:sub>
                          </m:sSub>
                          <m:r>
                            <a:rPr lang="en-CA" b="1" i="1">
                              <a:solidFill>
                                <a:srgbClr val="0000FF"/>
                              </a:solidFill>
                              <a:latin typeface="Cambria Math" panose="02040503050406030204" pitchFamily="18" charset="0"/>
                            </a:rPr>
                            <m:t>−</m:t>
                          </m:r>
                          <m:sSub>
                            <m:sSubPr>
                              <m:ctrlPr>
                                <a:rPr lang="en-CA" b="1" i="1">
                                  <a:solidFill>
                                    <a:srgbClr val="0000FF"/>
                                  </a:solidFill>
                                  <a:latin typeface="Cambria Math" panose="02040503050406030204" pitchFamily="18" charset="0"/>
                                </a:rPr>
                              </m:ctrlPr>
                            </m:sSubPr>
                            <m:e>
                              <m:r>
                                <a:rPr lang="en-CA" b="1" i="1">
                                  <a:solidFill>
                                    <a:srgbClr val="0000FF"/>
                                  </a:solidFill>
                                  <a:latin typeface="Cambria Math" panose="02040503050406030204" pitchFamily="18" charset="0"/>
                                </a:rPr>
                                <m:t>𝒚</m:t>
                              </m:r>
                            </m:e>
                            <m:sub>
                              <m:r>
                                <a:rPr lang="en-CA" b="1" i="1">
                                  <a:solidFill>
                                    <a:srgbClr val="0000FF"/>
                                  </a:solidFill>
                                  <a:latin typeface="Cambria Math" panose="02040503050406030204" pitchFamily="18" charset="0"/>
                                </a:rPr>
                                <m:t>𝟏</m:t>
                              </m:r>
                            </m:sub>
                          </m:sSub>
                        </m:num>
                        <m:den>
                          <m:sSub>
                            <m:sSubPr>
                              <m:ctrlPr>
                                <a:rPr lang="en-CA" b="1" i="1">
                                  <a:solidFill>
                                    <a:srgbClr val="0000FF"/>
                                  </a:solidFill>
                                  <a:latin typeface="Cambria Math" panose="02040503050406030204" pitchFamily="18" charset="0"/>
                                </a:rPr>
                              </m:ctrlPr>
                            </m:sSubPr>
                            <m:e>
                              <m:r>
                                <a:rPr lang="en-CA" b="1" i="1">
                                  <a:solidFill>
                                    <a:srgbClr val="0000FF"/>
                                  </a:solidFill>
                                  <a:latin typeface="Cambria Math" panose="02040503050406030204" pitchFamily="18" charset="0"/>
                                </a:rPr>
                                <m:t>𝒙</m:t>
                              </m:r>
                            </m:e>
                            <m:sub>
                              <m:r>
                                <a:rPr lang="en-CA" b="1" i="1">
                                  <a:solidFill>
                                    <a:srgbClr val="0000FF"/>
                                  </a:solidFill>
                                  <a:latin typeface="Cambria Math" panose="02040503050406030204" pitchFamily="18" charset="0"/>
                                </a:rPr>
                                <m:t>𝟐</m:t>
                              </m:r>
                            </m:sub>
                          </m:sSub>
                          <m:r>
                            <a:rPr lang="en-CA" b="1" i="1">
                              <a:solidFill>
                                <a:srgbClr val="0000FF"/>
                              </a:solidFill>
                              <a:latin typeface="Cambria Math" panose="02040503050406030204" pitchFamily="18" charset="0"/>
                            </a:rPr>
                            <m:t>−</m:t>
                          </m:r>
                          <m:sSub>
                            <m:sSubPr>
                              <m:ctrlPr>
                                <a:rPr lang="en-CA" b="1" i="1">
                                  <a:solidFill>
                                    <a:srgbClr val="0000FF"/>
                                  </a:solidFill>
                                  <a:latin typeface="Cambria Math" panose="02040503050406030204" pitchFamily="18" charset="0"/>
                                </a:rPr>
                              </m:ctrlPr>
                            </m:sSubPr>
                            <m:e>
                              <m:r>
                                <a:rPr lang="en-CA" b="1" i="1">
                                  <a:solidFill>
                                    <a:srgbClr val="0000FF"/>
                                  </a:solidFill>
                                  <a:latin typeface="Cambria Math" panose="02040503050406030204" pitchFamily="18" charset="0"/>
                                </a:rPr>
                                <m:t>𝒙</m:t>
                              </m:r>
                            </m:e>
                            <m:sub>
                              <m:r>
                                <a:rPr lang="en-CA" b="1" i="1">
                                  <a:solidFill>
                                    <a:srgbClr val="0000FF"/>
                                  </a:solidFill>
                                  <a:latin typeface="Cambria Math" panose="02040503050406030204" pitchFamily="18" charset="0"/>
                                </a:rPr>
                                <m:t>𝟏</m:t>
                              </m:r>
                            </m:sub>
                          </m:sSub>
                        </m:den>
                      </m:f>
                    </m:oMath>
                  </m:oMathPara>
                </a14:m>
                <a:endParaRPr lang="en-CA" b="1" dirty="0"/>
              </a:p>
            </p:txBody>
          </p:sp>
        </mc:Choice>
        <mc:Fallback xmlns="">
          <p:sp>
            <p:nvSpPr>
              <p:cNvPr id="4" name="TextBox 3">
                <a:extLst>
                  <a:ext uri="{FF2B5EF4-FFF2-40B4-BE49-F238E27FC236}">
                    <a16:creationId xmlns:a16="http://schemas.microsoft.com/office/drawing/2014/main" id="{4DEE1923-26F0-4357-B76E-7C9ECA52A29D}"/>
                  </a:ext>
                </a:extLst>
              </p:cNvPr>
              <p:cNvSpPr txBox="1">
                <a:spLocks noRot="1" noChangeAspect="1" noMove="1" noResize="1" noEditPoints="1" noAdjustHandles="1" noChangeArrowheads="1" noChangeShapeType="1" noTextEdit="1"/>
              </p:cNvSpPr>
              <p:nvPr/>
            </p:nvSpPr>
            <p:spPr>
              <a:xfrm>
                <a:off x="470202" y="1069044"/>
                <a:ext cx="1293350" cy="523670"/>
              </a:xfrm>
              <a:prstGeom prst="rect">
                <a:avLst/>
              </a:prstGeom>
              <a:blipFill>
                <a:blip r:embed="rId2"/>
                <a:stretch>
                  <a:fillRect/>
                </a:stretch>
              </a:blipFill>
            </p:spPr>
            <p:txBody>
              <a:bodyPr/>
              <a:lstStyle/>
              <a:p>
                <a:r>
                  <a:rPr lang="en-CA">
                    <a:noFill/>
                  </a:rPr>
                  <a:t> </a:t>
                </a:r>
              </a:p>
            </p:txBody>
          </p:sp>
        </mc:Fallback>
      </mc:AlternateContent>
      <p:cxnSp>
        <p:nvCxnSpPr>
          <p:cNvPr id="7" name="Straight Arrow Connector 6">
            <a:extLst>
              <a:ext uri="{FF2B5EF4-FFF2-40B4-BE49-F238E27FC236}">
                <a16:creationId xmlns:a16="http://schemas.microsoft.com/office/drawing/2014/main" id="{18760376-99B3-4322-9942-9690A877CCAD}"/>
              </a:ext>
            </a:extLst>
          </p:cNvPr>
          <p:cNvCxnSpPr/>
          <p:nvPr/>
        </p:nvCxnSpPr>
        <p:spPr>
          <a:xfrm>
            <a:off x="3650512" y="3295026"/>
            <a:ext cx="3559066"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DDB5214-7ADB-4E43-A1B2-BF4F8BE2D834}"/>
              </a:ext>
            </a:extLst>
          </p:cNvPr>
          <p:cNvCxnSpPr/>
          <p:nvPr/>
        </p:nvCxnSpPr>
        <p:spPr>
          <a:xfrm rot="5400000">
            <a:off x="3650511" y="3270963"/>
            <a:ext cx="3559066"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93CB1C58-C979-4C76-A22F-E48DDB78BCB1}"/>
              </a:ext>
            </a:extLst>
          </p:cNvPr>
          <p:cNvSpPr>
            <a:spLocks noChangeAspect="1"/>
          </p:cNvSpPr>
          <p:nvPr/>
        </p:nvSpPr>
        <p:spPr>
          <a:xfrm>
            <a:off x="6259020" y="1756179"/>
            <a:ext cx="137160"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sz="1350"/>
          </a:p>
        </p:txBody>
      </p:sp>
      <p:sp>
        <p:nvSpPr>
          <p:cNvPr id="21" name="Oval 20">
            <a:extLst>
              <a:ext uri="{FF2B5EF4-FFF2-40B4-BE49-F238E27FC236}">
                <a16:creationId xmlns:a16="http://schemas.microsoft.com/office/drawing/2014/main" id="{C72EAC3E-2AFF-4667-AD92-D5C580F03B0E}"/>
              </a:ext>
            </a:extLst>
          </p:cNvPr>
          <p:cNvSpPr>
            <a:spLocks noChangeAspect="1"/>
          </p:cNvSpPr>
          <p:nvPr/>
        </p:nvSpPr>
        <p:spPr>
          <a:xfrm>
            <a:off x="5666231" y="2640890"/>
            <a:ext cx="137160"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sz="1350"/>
          </a:p>
        </p:txBody>
      </p:sp>
      <p:sp>
        <p:nvSpPr>
          <p:cNvPr id="35" name="Oval 34">
            <a:extLst>
              <a:ext uri="{FF2B5EF4-FFF2-40B4-BE49-F238E27FC236}">
                <a16:creationId xmlns:a16="http://schemas.microsoft.com/office/drawing/2014/main" id="{2A7DB10A-8AE9-4467-8D4A-89FA3BD4A4DB}"/>
              </a:ext>
            </a:extLst>
          </p:cNvPr>
          <p:cNvSpPr>
            <a:spLocks noChangeAspect="1"/>
          </p:cNvSpPr>
          <p:nvPr/>
        </p:nvSpPr>
        <p:spPr>
          <a:xfrm>
            <a:off x="4491389" y="4407602"/>
            <a:ext cx="137160"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sz="1350"/>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DB4F1658-C152-4A77-B184-898BB562A921}"/>
                  </a:ext>
                </a:extLst>
              </p:cNvPr>
              <p:cNvSpPr txBox="1"/>
              <p:nvPr/>
            </p:nvSpPr>
            <p:spPr>
              <a:xfrm>
                <a:off x="451079" y="2029933"/>
                <a:ext cx="1790507" cy="802977"/>
              </a:xfrm>
              <a:prstGeom prst="rect">
                <a:avLst/>
              </a:prstGeom>
              <a:noFill/>
              <a:ln>
                <a:solidFill>
                  <a:srgbClr val="0000FF"/>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b="1" i="1">
                          <a:solidFill>
                            <a:srgbClr val="0000FF"/>
                          </a:solidFill>
                          <a:latin typeface="Cambria Math" panose="02040503050406030204" pitchFamily="18" charset="0"/>
                        </a:rPr>
                        <m:t>𝒎</m:t>
                      </m:r>
                      <m:r>
                        <a:rPr lang="en-CA" b="1" i="1">
                          <a:solidFill>
                            <a:srgbClr val="0000FF"/>
                          </a:solidFill>
                          <a:latin typeface="Cambria Math" panose="02040503050406030204" pitchFamily="18" charset="0"/>
                        </a:rPr>
                        <m:t>=</m:t>
                      </m:r>
                      <m:f>
                        <m:fPr>
                          <m:ctrlPr>
                            <a:rPr lang="en-CA" b="1" i="1">
                              <a:solidFill>
                                <a:srgbClr val="0000FF"/>
                              </a:solidFill>
                              <a:latin typeface="Cambria Math" panose="02040503050406030204" pitchFamily="18" charset="0"/>
                            </a:rPr>
                          </m:ctrlPr>
                        </m:fPr>
                        <m:num>
                          <m:r>
                            <a:rPr lang="en-CA" b="1" i="1">
                              <a:solidFill>
                                <a:srgbClr val="0000FF"/>
                              </a:solidFill>
                              <a:latin typeface="Cambria Math" panose="02040503050406030204" pitchFamily="18" charset="0"/>
                            </a:rPr>
                            <m:t>𝟓</m:t>
                          </m:r>
                          <m:r>
                            <a:rPr lang="en-CA" b="1" i="1">
                              <a:solidFill>
                                <a:srgbClr val="0000FF"/>
                              </a:solidFill>
                              <a:latin typeface="Cambria Math" panose="02040503050406030204" pitchFamily="18" charset="0"/>
                            </a:rPr>
                            <m:t>−</m:t>
                          </m:r>
                          <m:r>
                            <a:rPr lang="en-CA" b="1" i="1">
                              <a:solidFill>
                                <a:srgbClr val="0000FF"/>
                              </a:solidFill>
                              <a:latin typeface="Cambria Math" panose="02040503050406030204" pitchFamily="18" charset="0"/>
                            </a:rPr>
                            <m:t>𝟐</m:t>
                          </m:r>
                        </m:num>
                        <m:den>
                          <m:r>
                            <a:rPr lang="en-CA" b="1" i="1">
                              <a:solidFill>
                                <a:srgbClr val="0000FF"/>
                              </a:solidFill>
                              <a:latin typeface="Cambria Math" panose="02040503050406030204" pitchFamily="18" charset="0"/>
                            </a:rPr>
                            <m:t>𝟑</m:t>
                          </m:r>
                          <m:r>
                            <a:rPr lang="en-CA" b="1" i="1">
                              <a:solidFill>
                                <a:srgbClr val="0000FF"/>
                              </a:solidFill>
                              <a:latin typeface="Cambria Math" panose="02040503050406030204" pitchFamily="18" charset="0"/>
                            </a:rPr>
                            <m:t>−</m:t>
                          </m:r>
                          <m:r>
                            <a:rPr lang="en-CA" b="1" i="1">
                              <a:solidFill>
                                <a:srgbClr val="0000FF"/>
                              </a:solidFill>
                              <a:latin typeface="Cambria Math" panose="02040503050406030204" pitchFamily="18" charset="0"/>
                            </a:rPr>
                            <m:t>𝟏</m:t>
                          </m:r>
                        </m:den>
                      </m:f>
                      <m:r>
                        <a:rPr lang="en-CA" b="1" i="1">
                          <a:solidFill>
                            <a:srgbClr val="0000FF"/>
                          </a:solidFill>
                          <a:latin typeface="Cambria Math" panose="02040503050406030204" pitchFamily="18" charset="0"/>
                        </a:rPr>
                        <m:t>=</m:t>
                      </m:r>
                      <m:f>
                        <m:fPr>
                          <m:ctrlPr>
                            <a:rPr lang="en-CA" b="1" i="1">
                              <a:solidFill>
                                <a:srgbClr val="0000FF"/>
                              </a:solidFill>
                              <a:latin typeface="Cambria Math" panose="02040503050406030204" pitchFamily="18" charset="0"/>
                            </a:rPr>
                          </m:ctrlPr>
                        </m:fPr>
                        <m:num>
                          <m:r>
                            <a:rPr lang="en-CA" b="1" i="1">
                              <a:solidFill>
                                <a:srgbClr val="0000FF"/>
                              </a:solidFill>
                              <a:latin typeface="Cambria Math" panose="02040503050406030204" pitchFamily="18" charset="0"/>
                            </a:rPr>
                            <m:t>𝟑</m:t>
                          </m:r>
                        </m:num>
                        <m:den>
                          <m:r>
                            <a:rPr lang="en-CA" b="1" i="1">
                              <a:solidFill>
                                <a:srgbClr val="0000FF"/>
                              </a:solidFill>
                              <a:latin typeface="Cambria Math" panose="02040503050406030204" pitchFamily="18" charset="0"/>
                            </a:rPr>
                            <m:t>𝟐</m:t>
                          </m:r>
                        </m:den>
                      </m:f>
                    </m:oMath>
                  </m:oMathPara>
                </a14:m>
                <a:endParaRPr lang="en-CA" b="1" dirty="0">
                  <a:solidFill>
                    <a:srgbClr val="0000FF"/>
                  </a:solidFill>
                </a:endParaRPr>
              </a:p>
              <a:p>
                <a:endParaRPr lang="en-CA" b="1" dirty="0">
                  <a:solidFill>
                    <a:schemeClr val="bg1"/>
                  </a:solidFill>
                </a:endParaRPr>
              </a:p>
            </p:txBody>
          </p:sp>
        </mc:Choice>
        <mc:Fallback xmlns="">
          <p:sp>
            <p:nvSpPr>
              <p:cNvPr id="38" name="TextBox 37">
                <a:extLst>
                  <a:ext uri="{FF2B5EF4-FFF2-40B4-BE49-F238E27FC236}">
                    <a16:creationId xmlns:a16="http://schemas.microsoft.com/office/drawing/2014/main" id="{DB4F1658-C152-4A77-B184-898BB562A921}"/>
                  </a:ext>
                </a:extLst>
              </p:cNvPr>
              <p:cNvSpPr txBox="1">
                <a:spLocks noRot="1" noChangeAspect="1" noMove="1" noResize="1" noEditPoints="1" noAdjustHandles="1" noChangeArrowheads="1" noChangeShapeType="1" noTextEdit="1"/>
              </p:cNvSpPr>
              <p:nvPr/>
            </p:nvSpPr>
            <p:spPr>
              <a:xfrm>
                <a:off x="451079" y="2029933"/>
                <a:ext cx="1790507" cy="802977"/>
              </a:xfrm>
              <a:prstGeom prst="rect">
                <a:avLst/>
              </a:prstGeom>
              <a:blipFill>
                <a:blip r:embed="rId3"/>
                <a:stretch>
                  <a:fillRect/>
                </a:stretch>
              </a:blipFill>
              <a:ln>
                <a:solidFill>
                  <a:srgbClr val="0000FF"/>
                </a:solid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954FC397-E06F-4680-9FC5-0CD9D1592D00}"/>
                  </a:ext>
                </a:extLst>
              </p:cNvPr>
              <p:cNvSpPr txBox="1"/>
              <p:nvPr/>
            </p:nvSpPr>
            <p:spPr>
              <a:xfrm>
                <a:off x="478331" y="3089192"/>
                <a:ext cx="2736857" cy="853760"/>
              </a:xfrm>
              <a:prstGeom prst="rect">
                <a:avLst/>
              </a:prstGeom>
              <a:noFill/>
              <a:ln>
                <a:solidFill>
                  <a:srgbClr val="365422"/>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b="1" i="1">
                          <a:solidFill>
                            <a:srgbClr val="365422"/>
                          </a:solidFill>
                          <a:latin typeface="Cambria Math" panose="02040503050406030204" pitchFamily="18" charset="0"/>
                        </a:rPr>
                        <m:t>𝒎</m:t>
                      </m:r>
                      <m:r>
                        <a:rPr lang="en-CA" b="1" i="1">
                          <a:solidFill>
                            <a:srgbClr val="365422"/>
                          </a:solidFill>
                          <a:latin typeface="Cambria Math" panose="02040503050406030204" pitchFamily="18" charset="0"/>
                        </a:rPr>
                        <m:t>=</m:t>
                      </m:r>
                      <m:f>
                        <m:fPr>
                          <m:ctrlPr>
                            <a:rPr lang="en-CA" b="1" i="1">
                              <a:solidFill>
                                <a:srgbClr val="365422"/>
                              </a:solidFill>
                              <a:latin typeface="Cambria Math" panose="02040503050406030204" pitchFamily="18" charset="0"/>
                            </a:rPr>
                          </m:ctrlPr>
                        </m:fPr>
                        <m:num>
                          <m:r>
                            <a:rPr lang="en-CA" b="1" i="1">
                              <a:solidFill>
                                <a:srgbClr val="365422"/>
                              </a:solidFill>
                              <a:latin typeface="Cambria Math" panose="02040503050406030204" pitchFamily="18" charset="0"/>
                            </a:rPr>
                            <m:t>𝟐</m:t>
                          </m:r>
                          <m:r>
                            <a:rPr lang="en-CA" b="1" i="1">
                              <a:solidFill>
                                <a:srgbClr val="365422"/>
                              </a:solidFill>
                              <a:latin typeface="Cambria Math" panose="02040503050406030204" pitchFamily="18" charset="0"/>
                            </a:rPr>
                            <m:t>−(−</m:t>
                          </m:r>
                          <m:r>
                            <a:rPr lang="en-CA" b="1" i="1">
                              <a:solidFill>
                                <a:srgbClr val="365422"/>
                              </a:solidFill>
                              <a:latin typeface="Cambria Math" panose="02040503050406030204" pitchFamily="18" charset="0"/>
                            </a:rPr>
                            <m:t>𝟒</m:t>
                          </m:r>
                          <m:r>
                            <a:rPr lang="en-CA" b="1" i="1">
                              <a:solidFill>
                                <a:srgbClr val="365422"/>
                              </a:solidFill>
                              <a:latin typeface="Cambria Math" panose="02040503050406030204" pitchFamily="18" charset="0"/>
                            </a:rPr>
                            <m:t>)</m:t>
                          </m:r>
                        </m:num>
                        <m:den>
                          <m:r>
                            <a:rPr lang="en-CA" b="1" i="1">
                              <a:solidFill>
                                <a:srgbClr val="365422"/>
                              </a:solidFill>
                              <a:latin typeface="Cambria Math" panose="02040503050406030204" pitchFamily="18" charset="0"/>
                            </a:rPr>
                            <m:t>𝟏</m:t>
                          </m:r>
                          <m:r>
                            <a:rPr lang="en-CA" b="1" i="1">
                              <a:solidFill>
                                <a:srgbClr val="365422"/>
                              </a:solidFill>
                              <a:latin typeface="Cambria Math" panose="02040503050406030204" pitchFamily="18" charset="0"/>
                            </a:rPr>
                            <m:t>−(−</m:t>
                          </m:r>
                          <m:r>
                            <a:rPr lang="en-CA" b="1" i="1">
                              <a:solidFill>
                                <a:srgbClr val="365422"/>
                              </a:solidFill>
                              <a:latin typeface="Cambria Math" panose="02040503050406030204" pitchFamily="18" charset="0"/>
                            </a:rPr>
                            <m:t>𝟑</m:t>
                          </m:r>
                          <m:r>
                            <a:rPr lang="en-CA" b="1" i="1">
                              <a:solidFill>
                                <a:srgbClr val="365422"/>
                              </a:solidFill>
                              <a:latin typeface="Cambria Math" panose="02040503050406030204" pitchFamily="18" charset="0"/>
                            </a:rPr>
                            <m:t>)</m:t>
                          </m:r>
                        </m:den>
                      </m:f>
                      <m:r>
                        <a:rPr lang="en-CA" b="1" i="1">
                          <a:solidFill>
                            <a:srgbClr val="365422"/>
                          </a:solidFill>
                          <a:latin typeface="Cambria Math" panose="02040503050406030204" pitchFamily="18" charset="0"/>
                        </a:rPr>
                        <m:t>=</m:t>
                      </m:r>
                      <m:f>
                        <m:fPr>
                          <m:ctrlPr>
                            <a:rPr lang="en-CA" b="1" i="1">
                              <a:solidFill>
                                <a:srgbClr val="365422"/>
                              </a:solidFill>
                              <a:latin typeface="Cambria Math" panose="02040503050406030204" pitchFamily="18" charset="0"/>
                            </a:rPr>
                          </m:ctrlPr>
                        </m:fPr>
                        <m:num>
                          <m:r>
                            <a:rPr lang="en-CA" b="1" i="1">
                              <a:solidFill>
                                <a:srgbClr val="365422"/>
                              </a:solidFill>
                              <a:latin typeface="Cambria Math" panose="02040503050406030204" pitchFamily="18" charset="0"/>
                            </a:rPr>
                            <m:t>𝟔</m:t>
                          </m:r>
                        </m:num>
                        <m:den>
                          <m:r>
                            <a:rPr lang="en-CA" b="1" i="1">
                              <a:solidFill>
                                <a:srgbClr val="365422"/>
                              </a:solidFill>
                              <a:latin typeface="Cambria Math" panose="02040503050406030204" pitchFamily="18" charset="0"/>
                            </a:rPr>
                            <m:t>𝟒</m:t>
                          </m:r>
                        </m:den>
                      </m:f>
                      <m:r>
                        <a:rPr lang="en-CA" b="1" i="1">
                          <a:solidFill>
                            <a:srgbClr val="365422"/>
                          </a:solidFill>
                          <a:latin typeface="Cambria Math" panose="02040503050406030204" pitchFamily="18" charset="0"/>
                        </a:rPr>
                        <m:t>=</m:t>
                      </m:r>
                      <m:f>
                        <m:fPr>
                          <m:ctrlPr>
                            <a:rPr lang="en-CA" b="1" i="1">
                              <a:solidFill>
                                <a:srgbClr val="365422"/>
                              </a:solidFill>
                              <a:latin typeface="Cambria Math" panose="02040503050406030204" pitchFamily="18" charset="0"/>
                            </a:rPr>
                          </m:ctrlPr>
                        </m:fPr>
                        <m:num>
                          <m:r>
                            <a:rPr lang="en-CA" b="1" i="1">
                              <a:solidFill>
                                <a:srgbClr val="365422"/>
                              </a:solidFill>
                              <a:latin typeface="Cambria Math" panose="02040503050406030204" pitchFamily="18" charset="0"/>
                            </a:rPr>
                            <m:t>𝟑</m:t>
                          </m:r>
                        </m:num>
                        <m:den>
                          <m:r>
                            <a:rPr lang="en-CA" b="1" i="1">
                              <a:solidFill>
                                <a:srgbClr val="365422"/>
                              </a:solidFill>
                              <a:latin typeface="Cambria Math" panose="02040503050406030204" pitchFamily="18" charset="0"/>
                            </a:rPr>
                            <m:t>𝟐</m:t>
                          </m:r>
                        </m:den>
                      </m:f>
                    </m:oMath>
                  </m:oMathPara>
                </a14:m>
                <a:endParaRPr lang="en-CA" b="1" dirty="0">
                  <a:solidFill>
                    <a:schemeClr val="bg1"/>
                  </a:solidFill>
                </a:endParaRPr>
              </a:p>
              <a:p>
                <a:endParaRPr lang="en-CA" b="1" dirty="0">
                  <a:solidFill>
                    <a:schemeClr val="bg1"/>
                  </a:solidFill>
                </a:endParaRPr>
              </a:p>
            </p:txBody>
          </p:sp>
        </mc:Choice>
        <mc:Fallback xmlns="">
          <p:sp>
            <p:nvSpPr>
              <p:cNvPr id="46" name="TextBox 45">
                <a:extLst>
                  <a:ext uri="{FF2B5EF4-FFF2-40B4-BE49-F238E27FC236}">
                    <a16:creationId xmlns:a16="http://schemas.microsoft.com/office/drawing/2014/main" id="{954FC397-E06F-4680-9FC5-0CD9D1592D00}"/>
                  </a:ext>
                </a:extLst>
              </p:cNvPr>
              <p:cNvSpPr txBox="1">
                <a:spLocks noRot="1" noChangeAspect="1" noMove="1" noResize="1" noEditPoints="1" noAdjustHandles="1" noChangeArrowheads="1" noChangeShapeType="1" noTextEdit="1"/>
              </p:cNvSpPr>
              <p:nvPr/>
            </p:nvSpPr>
            <p:spPr>
              <a:xfrm>
                <a:off x="478331" y="3089192"/>
                <a:ext cx="2736857" cy="853760"/>
              </a:xfrm>
              <a:prstGeom prst="rect">
                <a:avLst/>
              </a:prstGeom>
              <a:blipFill>
                <a:blip r:embed="rId4"/>
                <a:stretch>
                  <a:fillRect/>
                </a:stretch>
              </a:blipFill>
              <a:ln>
                <a:solidFill>
                  <a:srgbClr val="365422"/>
                </a:solid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92F2651-ED4C-47E4-919C-E0AEDCD84F0C}"/>
                  </a:ext>
                </a:extLst>
              </p:cNvPr>
              <p:cNvSpPr txBox="1"/>
              <p:nvPr/>
            </p:nvSpPr>
            <p:spPr>
              <a:xfrm>
                <a:off x="6555247" y="1686260"/>
                <a:ext cx="664745" cy="276999"/>
              </a:xfrm>
              <a:prstGeom prst="rect">
                <a:avLst/>
              </a:prstGeom>
              <a:solidFill>
                <a:schemeClr val="bg1"/>
              </a:solid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CA" b="1" i="1">
                          <a:solidFill>
                            <a:srgbClr val="0000FF"/>
                          </a:solidFill>
                          <a:latin typeface="Cambria Math" panose="02040503050406030204" pitchFamily="18" charset="0"/>
                        </a:rPr>
                        <m:t>(</m:t>
                      </m:r>
                      <m:r>
                        <a:rPr lang="en-CA" b="1" i="1">
                          <a:solidFill>
                            <a:srgbClr val="0000FF"/>
                          </a:solidFill>
                          <a:latin typeface="Cambria Math" panose="02040503050406030204" pitchFamily="18" charset="0"/>
                        </a:rPr>
                        <m:t>𝟑</m:t>
                      </m:r>
                      <m:r>
                        <a:rPr lang="en-CA" b="1" i="1">
                          <a:solidFill>
                            <a:srgbClr val="0000FF"/>
                          </a:solidFill>
                          <a:latin typeface="Cambria Math" panose="02040503050406030204" pitchFamily="18" charset="0"/>
                        </a:rPr>
                        <m:t>, </m:t>
                      </m:r>
                      <m:r>
                        <a:rPr lang="en-CA" b="1" i="1">
                          <a:solidFill>
                            <a:srgbClr val="0000FF"/>
                          </a:solidFill>
                          <a:latin typeface="Cambria Math" panose="02040503050406030204" pitchFamily="18" charset="0"/>
                        </a:rPr>
                        <m:t>𝟓</m:t>
                      </m:r>
                      <m:r>
                        <a:rPr lang="en-CA" b="1" i="1">
                          <a:solidFill>
                            <a:srgbClr val="0000FF"/>
                          </a:solidFill>
                          <a:latin typeface="Cambria Math" panose="02040503050406030204" pitchFamily="18" charset="0"/>
                        </a:rPr>
                        <m:t>)</m:t>
                      </m:r>
                    </m:oMath>
                  </m:oMathPara>
                </a14:m>
                <a:endParaRPr lang="en-CA" b="1" dirty="0"/>
              </a:p>
            </p:txBody>
          </p:sp>
        </mc:Choice>
        <mc:Fallback xmlns="">
          <p:sp>
            <p:nvSpPr>
              <p:cNvPr id="22" name="TextBox 21">
                <a:extLst>
                  <a:ext uri="{FF2B5EF4-FFF2-40B4-BE49-F238E27FC236}">
                    <a16:creationId xmlns:a16="http://schemas.microsoft.com/office/drawing/2014/main" id="{B92F2651-ED4C-47E4-919C-E0AEDCD84F0C}"/>
                  </a:ext>
                </a:extLst>
              </p:cNvPr>
              <p:cNvSpPr txBox="1">
                <a:spLocks noRot="1" noChangeAspect="1" noMove="1" noResize="1" noEditPoints="1" noAdjustHandles="1" noChangeArrowheads="1" noChangeShapeType="1" noTextEdit="1"/>
              </p:cNvSpPr>
              <p:nvPr/>
            </p:nvSpPr>
            <p:spPr>
              <a:xfrm>
                <a:off x="6555247" y="1686260"/>
                <a:ext cx="664745" cy="276999"/>
              </a:xfrm>
              <a:prstGeom prst="rect">
                <a:avLst/>
              </a:prstGeom>
              <a:blipFill>
                <a:blip r:embed="rId5"/>
                <a:stretch>
                  <a:fillRect l="-16514" t="-4444" b="-3555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4BD976E-62B9-4BBA-88FA-B211653A5E7E}"/>
                  </a:ext>
                </a:extLst>
              </p:cNvPr>
              <p:cNvSpPr txBox="1"/>
              <p:nvPr/>
            </p:nvSpPr>
            <p:spPr>
              <a:xfrm>
                <a:off x="6008500" y="2570971"/>
                <a:ext cx="664745" cy="276999"/>
              </a:xfrm>
              <a:prstGeom prst="rect">
                <a:avLst/>
              </a:prstGeom>
              <a:solidFill>
                <a:schemeClr val="bg1"/>
              </a:solid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CA" b="1" i="1">
                          <a:solidFill>
                            <a:srgbClr val="0000FF"/>
                          </a:solidFill>
                          <a:latin typeface="Cambria Math" panose="02040503050406030204" pitchFamily="18" charset="0"/>
                        </a:rPr>
                        <m:t>(</m:t>
                      </m:r>
                      <m:r>
                        <a:rPr lang="en-CA" b="1" i="1">
                          <a:solidFill>
                            <a:srgbClr val="0000FF"/>
                          </a:solidFill>
                          <a:latin typeface="Cambria Math" panose="02040503050406030204" pitchFamily="18" charset="0"/>
                        </a:rPr>
                        <m:t>𝟏</m:t>
                      </m:r>
                      <m:r>
                        <a:rPr lang="en-CA" b="1" i="1">
                          <a:solidFill>
                            <a:srgbClr val="0000FF"/>
                          </a:solidFill>
                          <a:latin typeface="Cambria Math" panose="02040503050406030204" pitchFamily="18" charset="0"/>
                        </a:rPr>
                        <m:t>, </m:t>
                      </m:r>
                      <m:r>
                        <a:rPr lang="en-CA" b="1" i="1">
                          <a:solidFill>
                            <a:srgbClr val="0000FF"/>
                          </a:solidFill>
                          <a:latin typeface="Cambria Math" panose="02040503050406030204" pitchFamily="18" charset="0"/>
                        </a:rPr>
                        <m:t>𝟐</m:t>
                      </m:r>
                      <m:r>
                        <a:rPr lang="en-CA" b="1" i="1">
                          <a:solidFill>
                            <a:srgbClr val="0000FF"/>
                          </a:solidFill>
                          <a:latin typeface="Cambria Math" panose="02040503050406030204" pitchFamily="18" charset="0"/>
                        </a:rPr>
                        <m:t>)</m:t>
                      </m:r>
                    </m:oMath>
                  </m:oMathPara>
                </a14:m>
                <a:endParaRPr lang="en-CA" b="1" dirty="0"/>
              </a:p>
            </p:txBody>
          </p:sp>
        </mc:Choice>
        <mc:Fallback xmlns="">
          <p:sp>
            <p:nvSpPr>
              <p:cNvPr id="24" name="TextBox 23">
                <a:extLst>
                  <a:ext uri="{FF2B5EF4-FFF2-40B4-BE49-F238E27FC236}">
                    <a16:creationId xmlns:a16="http://schemas.microsoft.com/office/drawing/2014/main" id="{F4BD976E-62B9-4BBA-88FA-B211653A5E7E}"/>
                  </a:ext>
                </a:extLst>
              </p:cNvPr>
              <p:cNvSpPr txBox="1">
                <a:spLocks noRot="1" noChangeAspect="1" noMove="1" noResize="1" noEditPoints="1" noAdjustHandles="1" noChangeArrowheads="1" noChangeShapeType="1" noTextEdit="1"/>
              </p:cNvSpPr>
              <p:nvPr/>
            </p:nvSpPr>
            <p:spPr>
              <a:xfrm>
                <a:off x="6008500" y="2570971"/>
                <a:ext cx="664745" cy="276999"/>
              </a:xfrm>
              <a:prstGeom prst="rect">
                <a:avLst/>
              </a:prstGeom>
              <a:blipFill>
                <a:blip r:embed="rId6"/>
                <a:stretch>
                  <a:fillRect l="-16514" t="-4444" b="-3555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3DE0B11-1707-4A48-828B-27240BB1DFF0}"/>
                  </a:ext>
                </a:extLst>
              </p:cNvPr>
              <p:cNvSpPr txBox="1"/>
              <p:nvPr/>
            </p:nvSpPr>
            <p:spPr>
              <a:xfrm>
                <a:off x="4776775" y="4405368"/>
                <a:ext cx="664745" cy="276999"/>
              </a:xfrm>
              <a:prstGeom prst="rect">
                <a:avLst/>
              </a:prstGeom>
              <a:solidFill>
                <a:schemeClr val="bg1"/>
              </a:solid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CA" b="1" i="1">
                          <a:solidFill>
                            <a:srgbClr val="0000FF"/>
                          </a:solidFill>
                          <a:latin typeface="Cambria Math" panose="02040503050406030204" pitchFamily="18" charset="0"/>
                        </a:rPr>
                        <m:t>(−</m:t>
                      </m:r>
                      <m:r>
                        <a:rPr lang="en-CA" b="1" i="1">
                          <a:solidFill>
                            <a:srgbClr val="0000FF"/>
                          </a:solidFill>
                          <a:latin typeface="Cambria Math" panose="02040503050406030204" pitchFamily="18" charset="0"/>
                        </a:rPr>
                        <m:t>𝟑</m:t>
                      </m:r>
                      <m:r>
                        <a:rPr lang="en-CA" b="1" i="1">
                          <a:solidFill>
                            <a:srgbClr val="0000FF"/>
                          </a:solidFill>
                          <a:latin typeface="Cambria Math" panose="02040503050406030204" pitchFamily="18" charset="0"/>
                        </a:rPr>
                        <m:t>, −</m:t>
                      </m:r>
                      <m:r>
                        <a:rPr lang="en-CA" b="1" i="1">
                          <a:solidFill>
                            <a:srgbClr val="0000FF"/>
                          </a:solidFill>
                          <a:latin typeface="Cambria Math" panose="02040503050406030204" pitchFamily="18" charset="0"/>
                        </a:rPr>
                        <m:t>𝟒</m:t>
                      </m:r>
                      <m:r>
                        <a:rPr lang="en-CA" b="1" i="1">
                          <a:solidFill>
                            <a:srgbClr val="0000FF"/>
                          </a:solidFill>
                          <a:latin typeface="Cambria Math" panose="02040503050406030204" pitchFamily="18" charset="0"/>
                        </a:rPr>
                        <m:t>)</m:t>
                      </m:r>
                    </m:oMath>
                  </m:oMathPara>
                </a14:m>
                <a:endParaRPr lang="en-CA" b="1" dirty="0"/>
              </a:p>
            </p:txBody>
          </p:sp>
        </mc:Choice>
        <mc:Fallback xmlns="">
          <p:sp>
            <p:nvSpPr>
              <p:cNvPr id="25" name="TextBox 24">
                <a:extLst>
                  <a:ext uri="{FF2B5EF4-FFF2-40B4-BE49-F238E27FC236}">
                    <a16:creationId xmlns:a16="http://schemas.microsoft.com/office/drawing/2014/main" id="{83DE0B11-1707-4A48-828B-27240BB1DFF0}"/>
                  </a:ext>
                </a:extLst>
              </p:cNvPr>
              <p:cNvSpPr txBox="1">
                <a:spLocks noRot="1" noChangeAspect="1" noMove="1" noResize="1" noEditPoints="1" noAdjustHandles="1" noChangeArrowheads="1" noChangeShapeType="1" noTextEdit="1"/>
              </p:cNvSpPr>
              <p:nvPr/>
            </p:nvSpPr>
            <p:spPr>
              <a:xfrm>
                <a:off x="4776775" y="4405368"/>
                <a:ext cx="664745" cy="276999"/>
              </a:xfrm>
              <a:prstGeom prst="rect">
                <a:avLst/>
              </a:prstGeom>
              <a:blipFill>
                <a:blip r:embed="rId7"/>
                <a:stretch>
                  <a:fillRect l="-16514" t="-4444" r="-51376" b="-3555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953A57C-8519-40EB-91F8-FA852F017E30}"/>
                  </a:ext>
                </a:extLst>
              </p:cNvPr>
              <p:cNvSpPr txBox="1"/>
              <p:nvPr/>
            </p:nvSpPr>
            <p:spPr>
              <a:xfrm>
                <a:off x="478331" y="4196736"/>
                <a:ext cx="2736857" cy="853760"/>
              </a:xfrm>
              <a:prstGeom prst="rect">
                <a:avLst/>
              </a:prstGeom>
              <a:noFill/>
              <a:ln>
                <a:solidFill>
                  <a:srgbClr val="FF0000"/>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b="1" i="1">
                          <a:solidFill>
                            <a:srgbClr val="FF0000"/>
                          </a:solidFill>
                          <a:latin typeface="Cambria Math" panose="02040503050406030204" pitchFamily="18" charset="0"/>
                        </a:rPr>
                        <m:t>𝒎</m:t>
                      </m:r>
                      <m:r>
                        <a:rPr lang="en-CA" b="1" i="1">
                          <a:solidFill>
                            <a:srgbClr val="FF0000"/>
                          </a:solidFill>
                          <a:latin typeface="Cambria Math" panose="02040503050406030204" pitchFamily="18" charset="0"/>
                        </a:rPr>
                        <m:t>=</m:t>
                      </m:r>
                      <m:f>
                        <m:fPr>
                          <m:ctrlPr>
                            <a:rPr lang="en-CA" b="1" i="1">
                              <a:solidFill>
                                <a:srgbClr val="FF0000"/>
                              </a:solidFill>
                              <a:latin typeface="Cambria Math" panose="02040503050406030204" pitchFamily="18" charset="0"/>
                            </a:rPr>
                          </m:ctrlPr>
                        </m:fPr>
                        <m:num>
                          <m:r>
                            <a:rPr lang="en-CA" b="1" i="1">
                              <a:solidFill>
                                <a:srgbClr val="FF0000"/>
                              </a:solidFill>
                              <a:latin typeface="Cambria Math" panose="02040503050406030204" pitchFamily="18" charset="0"/>
                            </a:rPr>
                            <m:t>𝟓</m:t>
                          </m:r>
                          <m:r>
                            <a:rPr lang="en-CA" b="1" i="1">
                              <a:solidFill>
                                <a:srgbClr val="FF0000"/>
                              </a:solidFill>
                              <a:latin typeface="Cambria Math" panose="02040503050406030204" pitchFamily="18" charset="0"/>
                            </a:rPr>
                            <m:t>−(−</m:t>
                          </m:r>
                          <m:r>
                            <a:rPr lang="en-CA" b="1" i="1">
                              <a:solidFill>
                                <a:srgbClr val="FF0000"/>
                              </a:solidFill>
                              <a:latin typeface="Cambria Math" panose="02040503050406030204" pitchFamily="18" charset="0"/>
                            </a:rPr>
                            <m:t>𝟒</m:t>
                          </m:r>
                          <m:r>
                            <a:rPr lang="en-CA" b="1" i="1">
                              <a:solidFill>
                                <a:srgbClr val="FF0000"/>
                              </a:solidFill>
                              <a:latin typeface="Cambria Math" panose="02040503050406030204" pitchFamily="18" charset="0"/>
                            </a:rPr>
                            <m:t>)</m:t>
                          </m:r>
                        </m:num>
                        <m:den>
                          <m:r>
                            <a:rPr lang="en-CA" b="1" i="1">
                              <a:solidFill>
                                <a:srgbClr val="FF0000"/>
                              </a:solidFill>
                              <a:latin typeface="Cambria Math" panose="02040503050406030204" pitchFamily="18" charset="0"/>
                            </a:rPr>
                            <m:t>𝟑</m:t>
                          </m:r>
                          <m:r>
                            <a:rPr lang="en-CA" b="1" i="1">
                              <a:solidFill>
                                <a:srgbClr val="FF0000"/>
                              </a:solidFill>
                              <a:latin typeface="Cambria Math" panose="02040503050406030204" pitchFamily="18" charset="0"/>
                            </a:rPr>
                            <m:t>−(−</m:t>
                          </m:r>
                          <m:r>
                            <a:rPr lang="en-CA" b="1" i="1">
                              <a:solidFill>
                                <a:srgbClr val="FF0000"/>
                              </a:solidFill>
                              <a:latin typeface="Cambria Math" panose="02040503050406030204" pitchFamily="18" charset="0"/>
                            </a:rPr>
                            <m:t>𝟑</m:t>
                          </m:r>
                          <m:r>
                            <a:rPr lang="en-CA" b="1" i="1">
                              <a:solidFill>
                                <a:srgbClr val="FF0000"/>
                              </a:solidFill>
                              <a:latin typeface="Cambria Math" panose="02040503050406030204" pitchFamily="18" charset="0"/>
                            </a:rPr>
                            <m:t>)</m:t>
                          </m:r>
                        </m:den>
                      </m:f>
                      <m:r>
                        <a:rPr lang="en-CA" b="1" i="1">
                          <a:solidFill>
                            <a:srgbClr val="FF0000"/>
                          </a:solidFill>
                          <a:latin typeface="Cambria Math" panose="02040503050406030204" pitchFamily="18" charset="0"/>
                        </a:rPr>
                        <m:t>=</m:t>
                      </m:r>
                      <m:f>
                        <m:fPr>
                          <m:ctrlPr>
                            <a:rPr lang="en-CA" b="1" i="1">
                              <a:solidFill>
                                <a:srgbClr val="FF0000"/>
                              </a:solidFill>
                              <a:latin typeface="Cambria Math" panose="02040503050406030204" pitchFamily="18" charset="0"/>
                            </a:rPr>
                          </m:ctrlPr>
                        </m:fPr>
                        <m:num>
                          <m:r>
                            <a:rPr lang="en-CA" b="1" i="1">
                              <a:solidFill>
                                <a:srgbClr val="FF0000"/>
                              </a:solidFill>
                              <a:latin typeface="Cambria Math" panose="02040503050406030204" pitchFamily="18" charset="0"/>
                            </a:rPr>
                            <m:t>𝟗</m:t>
                          </m:r>
                        </m:num>
                        <m:den>
                          <m:r>
                            <a:rPr lang="en-CA" b="1" i="1">
                              <a:solidFill>
                                <a:srgbClr val="FF0000"/>
                              </a:solidFill>
                              <a:latin typeface="Cambria Math" panose="02040503050406030204" pitchFamily="18" charset="0"/>
                            </a:rPr>
                            <m:t>𝟔</m:t>
                          </m:r>
                        </m:den>
                      </m:f>
                      <m:r>
                        <a:rPr lang="en-CA" b="1" i="1">
                          <a:solidFill>
                            <a:srgbClr val="FF0000"/>
                          </a:solidFill>
                          <a:latin typeface="Cambria Math" panose="02040503050406030204" pitchFamily="18" charset="0"/>
                        </a:rPr>
                        <m:t>=</m:t>
                      </m:r>
                      <m:f>
                        <m:fPr>
                          <m:ctrlPr>
                            <a:rPr lang="en-CA" b="1" i="1">
                              <a:solidFill>
                                <a:srgbClr val="FF0000"/>
                              </a:solidFill>
                              <a:latin typeface="Cambria Math" panose="02040503050406030204" pitchFamily="18" charset="0"/>
                            </a:rPr>
                          </m:ctrlPr>
                        </m:fPr>
                        <m:num>
                          <m:r>
                            <a:rPr lang="en-CA" b="1" i="1">
                              <a:solidFill>
                                <a:srgbClr val="FF0000"/>
                              </a:solidFill>
                              <a:latin typeface="Cambria Math" panose="02040503050406030204" pitchFamily="18" charset="0"/>
                            </a:rPr>
                            <m:t>𝟑</m:t>
                          </m:r>
                        </m:num>
                        <m:den>
                          <m:r>
                            <a:rPr lang="en-CA" b="1" i="1">
                              <a:solidFill>
                                <a:srgbClr val="FF0000"/>
                              </a:solidFill>
                              <a:latin typeface="Cambria Math" panose="02040503050406030204" pitchFamily="18" charset="0"/>
                            </a:rPr>
                            <m:t>𝟐</m:t>
                          </m:r>
                        </m:den>
                      </m:f>
                    </m:oMath>
                  </m:oMathPara>
                </a14:m>
                <a:endParaRPr lang="en-CA" b="1" dirty="0">
                  <a:solidFill>
                    <a:srgbClr val="FF0000"/>
                  </a:solidFill>
                </a:endParaRPr>
              </a:p>
              <a:p>
                <a:endParaRPr lang="en-CA" b="1" dirty="0">
                  <a:solidFill>
                    <a:schemeClr val="bg1"/>
                  </a:solidFill>
                </a:endParaRPr>
              </a:p>
            </p:txBody>
          </p:sp>
        </mc:Choice>
        <mc:Fallback xmlns="">
          <p:sp>
            <p:nvSpPr>
              <p:cNvPr id="27" name="TextBox 26">
                <a:extLst>
                  <a:ext uri="{FF2B5EF4-FFF2-40B4-BE49-F238E27FC236}">
                    <a16:creationId xmlns:a16="http://schemas.microsoft.com/office/drawing/2014/main" id="{B953A57C-8519-40EB-91F8-FA852F017E30}"/>
                  </a:ext>
                </a:extLst>
              </p:cNvPr>
              <p:cNvSpPr txBox="1">
                <a:spLocks noRot="1" noChangeAspect="1" noMove="1" noResize="1" noEditPoints="1" noAdjustHandles="1" noChangeArrowheads="1" noChangeShapeType="1" noTextEdit="1"/>
              </p:cNvSpPr>
              <p:nvPr/>
            </p:nvSpPr>
            <p:spPr>
              <a:xfrm>
                <a:off x="478331" y="4196736"/>
                <a:ext cx="2736857" cy="853760"/>
              </a:xfrm>
              <a:prstGeom prst="rect">
                <a:avLst/>
              </a:prstGeom>
              <a:blipFill>
                <a:blip r:embed="rId8"/>
                <a:stretch>
                  <a:fillRect/>
                </a:stretch>
              </a:blipFill>
              <a:ln>
                <a:solidFill>
                  <a:srgbClr val="FF0000"/>
                </a:solidFill>
              </a:ln>
            </p:spPr>
            <p:txBody>
              <a:bodyPr/>
              <a:lstStyle/>
              <a:p>
                <a:r>
                  <a:rPr lang="en-CA">
                    <a:noFill/>
                  </a:rPr>
                  <a:t> </a:t>
                </a:r>
              </a:p>
            </p:txBody>
          </p:sp>
        </mc:Fallback>
      </mc:AlternateContent>
      <p:sp>
        <p:nvSpPr>
          <p:cNvPr id="5" name="Slide Number Placeholder 4">
            <a:extLst>
              <a:ext uri="{FF2B5EF4-FFF2-40B4-BE49-F238E27FC236}">
                <a16:creationId xmlns:a16="http://schemas.microsoft.com/office/drawing/2014/main" id="{45D6BDF7-CD88-4624-AA65-D4D9D4AA3301}"/>
              </a:ext>
            </a:extLst>
          </p:cNvPr>
          <p:cNvSpPr>
            <a:spLocks noGrp="1"/>
          </p:cNvSpPr>
          <p:nvPr>
            <p:ph type="sldNum" sz="quarter" idx="12"/>
          </p:nvPr>
        </p:nvSpPr>
        <p:spPr/>
        <p:txBody>
          <a:bodyPr/>
          <a:lstStyle/>
          <a:p>
            <a:fld id="{914CA522-1688-4E7E-A401-39BA881FF08A}" type="slidenum">
              <a:rPr lang="en-CA" smtClean="0"/>
              <a:t>4</a:t>
            </a:fld>
            <a:endParaRPr lang="en-CA"/>
          </a:p>
        </p:txBody>
      </p:sp>
    </p:spTree>
    <p:extLst>
      <p:ext uri="{BB962C8B-B14F-4D97-AF65-F5344CB8AC3E}">
        <p14:creationId xmlns:p14="http://schemas.microsoft.com/office/powerpoint/2010/main" val="392733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animBg="1"/>
      <p:bldP spid="38" grpId="0" animBg="1"/>
      <p:bldP spid="46" grpId="0" animBg="1"/>
      <p:bldP spid="22" grpId="0" animBg="1"/>
      <p:bldP spid="24" grpId="0" animBg="1"/>
      <p:bldP spid="25"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827AA8-1947-4A8C-BFEE-303CAC4F6E62}"/>
              </a:ext>
            </a:extLst>
          </p:cNvPr>
          <p:cNvSpPr/>
          <p:nvPr/>
        </p:nvSpPr>
        <p:spPr>
          <a:xfrm>
            <a:off x="237067" y="331344"/>
            <a:ext cx="4572000" cy="708912"/>
          </a:xfrm>
          <a:prstGeom prst="rect">
            <a:avLst/>
          </a:prstGeom>
        </p:spPr>
        <p:txBody>
          <a:bodyPr>
            <a:spAutoFit/>
          </a:bodyPr>
          <a:lstStyle/>
          <a:p>
            <a:pPr>
              <a:lnSpc>
                <a:spcPct val="115000"/>
              </a:lnSpc>
              <a:spcAft>
                <a:spcPts val="0"/>
              </a:spcAft>
            </a:pPr>
            <a:r>
              <a:rPr lang="en-CA" b="1" dirty="0">
                <a:solidFill>
                  <a:srgbClr val="FFFFFF"/>
                </a:solidFill>
                <a:highlight>
                  <a:srgbClr val="000000"/>
                </a:highlight>
                <a:latin typeface="Cambria" panose="02040503050406030204" pitchFamily="18" charset="0"/>
                <a:ea typeface="Times New Roman" panose="02020603050405020304" pitchFamily="18" charset="0"/>
                <a:cs typeface="Times New Roman" panose="02020603050405020304" pitchFamily="18" charset="0"/>
              </a:rPr>
              <a:t>Relations and Functions</a:t>
            </a:r>
            <a:endParaRPr lang="en-CA"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CA" b="1" dirty="0">
                <a:solidFill>
                  <a:srgbClr val="FFFFFF"/>
                </a:solidFill>
                <a:highlight>
                  <a:srgbClr val="000000"/>
                </a:highlight>
                <a:latin typeface="Cambria" panose="02040503050406030204" pitchFamily="18" charset="0"/>
                <a:ea typeface="Times New Roman" panose="02020603050405020304" pitchFamily="18" charset="0"/>
                <a:cs typeface="Times New Roman" panose="02020603050405020304" pitchFamily="18" charset="0"/>
              </a:rPr>
              <a:t>5.5b: Determining the Equation of a Line </a:t>
            </a:r>
            <a:endParaRPr lang="en-C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CCF2975F-3269-47B0-956B-6ABEDF9A310B}"/>
              </a:ext>
            </a:extLst>
          </p:cNvPr>
          <p:cNvSpPr/>
          <p:nvPr/>
        </p:nvSpPr>
        <p:spPr>
          <a:xfrm>
            <a:off x="270934" y="989220"/>
            <a:ext cx="7890933" cy="423514"/>
          </a:xfrm>
          <a:prstGeom prst="rect">
            <a:avLst/>
          </a:prstGeom>
        </p:spPr>
        <p:txBody>
          <a:bodyPr wrap="square">
            <a:spAutoFit/>
          </a:bodyPr>
          <a:lstStyle/>
          <a:p>
            <a:pPr>
              <a:lnSpc>
                <a:spcPct val="115000"/>
              </a:lnSpc>
              <a:spcAft>
                <a:spcPts val="0"/>
              </a:spcAft>
            </a:pPr>
            <a:r>
              <a:rPr lang="en-CA"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You can write an equation of a line using 2 points from the graph.</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4557F42-1A4F-4C9D-9B65-B9909367BC60}"/>
                  </a:ext>
                </a:extLst>
              </p:cNvPr>
              <p:cNvSpPr txBox="1"/>
              <p:nvPr/>
            </p:nvSpPr>
            <p:spPr>
              <a:xfrm>
                <a:off x="890822" y="2557594"/>
                <a:ext cx="1598378" cy="58182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1" i="1">
                          <a:solidFill>
                            <a:srgbClr val="0000FF"/>
                          </a:solidFill>
                          <a:latin typeface="Cambria Math" panose="02040503050406030204" pitchFamily="18" charset="0"/>
                        </a:rPr>
                        <m:t>𝒎</m:t>
                      </m:r>
                      <m:r>
                        <a:rPr lang="en-CA" sz="2000" b="1" i="1">
                          <a:solidFill>
                            <a:srgbClr val="0000FF"/>
                          </a:solidFill>
                          <a:latin typeface="Cambria Math" panose="02040503050406030204" pitchFamily="18" charset="0"/>
                        </a:rPr>
                        <m:t>=</m:t>
                      </m:r>
                      <m:f>
                        <m:fPr>
                          <m:ctrlPr>
                            <a:rPr lang="en-CA" sz="2000" b="1" i="1">
                              <a:solidFill>
                                <a:srgbClr val="0000FF"/>
                              </a:solidFill>
                              <a:latin typeface="Cambria Math" panose="02040503050406030204" pitchFamily="18" charset="0"/>
                            </a:rPr>
                          </m:ctrlPr>
                        </m:fPr>
                        <m:num>
                          <m:sSub>
                            <m:sSubPr>
                              <m:ctrlPr>
                                <a:rPr lang="en-CA" sz="2000" b="1" i="1">
                                  <a:solidFill>
                                    <a:srgbClr val="0000FF"/>
                                  </a:solidFill>
                                  <a:latin typeface="Cambria Math" panose="02040503050406030204" pitchFamily="18" charset="0"/>
                                </a:rPr>
                              </m:ctrlPr>
                            </m:sSubPr>
                            <m:e>
                              <m:r>
                                <a:rPr lang="en-CA" sz="2000" b="1" i="1">
                                  <a:solidFill>
                                    <a:srgbClr val="0000FF"/>
                                  </a:solidFill>
                                  <a:latin typeface="Cambria Math" panose="02040503050406030204" pitchFamily="18" charset="0"/>
                                </a:rPr>
                                <m:t>𝒚</m:t>
                              </m:r>
                            </m:e>
                            <m:sub>
                              <m:r>
                                <a:rPr lang="en-CA" sz="2000" b="1" i="1">
                                  <a:solidFill>
                                    <a:srgbClr val="0000FF"/>
                                  </a:solidFill>
                                  <a:latin typeface="Cambria Math" panose="02040503050406030204" pitchFamily="18" charset="0"/>
                                </a:rPr>
                                <m:t>𝟐</m:t>
                              </m:r>
                            </m:sub>
                          </m:sSub>
                          <m:r>
                            <a:rPr lang="en-CA" sz="2000" b="1" i="1">
                              <a:solidFill>
                                <a:srgbClr val="0000FF"/>
                              </a:solidFill>
                              <a:latin typeface="Cambria Math" panose="02040503050406030204" pitchFamily="18" charset="0"/>
                            </a:rPr>
                            <m:t>−</m:t>
                          </m:r>
                          <m:sSub>
                            <m:sSubPr>
                              <m:ctrlPr>
                                <a:rPr lang="en-CA" sz="2000" b="1" i="1">
                                  <a:solidFill>
                                    <a:srgbClr val="0000FF"/>
                                  </a:solidFill>
                                  <a:latin typeface="Cambria Math" panose="02040503050406030204" pitchFamily="18" charset="0"/>
                                </a:rPr>
                              </m:ctrlPr>
                            </m:sSubPr>
                            <m:e>
                              <m:r>
                                <a:rPr lang="en-CA" sz="2000" b="1" i="1">
                                  <a:solidFill>
                                    <a:srgbClr val="0000FF"/>
                                  </a:solidFill>
                                  <a:latin typeface="Cambria Math" panose="02040503050406030204" pitchFamily="18" charset="0"/>
                                </a:rPr>
                                <m:t>𝒚</m:t>
                              </m:r>
                            </m:e>
                            <m:sub>
                              <m:r>
                                <a:rPr lang="en-CA" sz="2000" b="1" i="1">
                                  <a:solidFill>
                                    <a:srgbClr val="0000FF"/>
                                  </a:solidFill>
                                  <a:latin typeface="Cambria Math" panose="02040503050406030204" pitchFamily="18" charset="0"/>
                                </a:rPr>
                                <m:t>𝟏</m:t>
                              </m:r>
                            </m:sub>
                          </m:sSub>
                        </m:num>
                        <m:den>
                          <m:sSub>
                            <m:sSubPr>
                              <m:ctrlPr>
                                <a:rPr lang="en-CA" sz="2000" b="1" i="1">
                                  <a:solidFill>
                                    <a:srgbClr val="0000FF"/>
                                  </a:solidFill>
                                  <a:latin typeface="Cambria Math" panose="02040503050406030204" pitchFamily="18" charset="0"/>
                                </a:rPr>
                              </m:ctrlPr>
                            </m:sSubPr>
                            <m:e>
                              <m:r>
                                <a:rPr lang="en-CA" sz="2000" b="1" i="1">
                                  <a:solidFill>
                                    <a:srgbClr val="0000FF"/>
                                  </a:solidFill>
                                  <a:latin typeface="Cambria Math" panose="02040503050406030204" pitchFamily="18" charset="0"/>
                                </a:rPr>
                                <m:t>𝒙</m:t>
                              </m:r>
                            </m:e>
                            <m:sub>
                              <m:r>
                                <a:rPr lang="en-CA" sz="2000" b="1" i="1">
                                  <a:solidFill>
                                    <a:srgbClr val="0000FF"/>
                                  </a:solidFill>
                                  <a:latin typeface="Cambria Math" panose="02040503050406030204" pitchFamily="18" charset="0"/>
                                </a:rPr>
                                <m:t>𝟐</m:t>
                              </m:r>
                            </m:sub>
                          </m:sSub>
                          <m:r>
                            <a:rPr lang="en-CA" sz="2000" b="1" i="1">
                              <a:solidFill>
                                <a:srgbClr val="0000FF"/>
                              </a:solidFill>
                              <a:latin typeface="Cambria Math" panose="02040503050406030204" pitchFamily="18" charset="0"/>
                            </a:rPr>
                            <m:t>−</m:t>
                          </m:r>
                          <m:sSub>
                            <m:sSubPr>
                              <m:ctrlPr>
                                <a:rPr lang="en-CA" sz="2000" b="1" i="1">
                                  <a:solidFill>
                                    <a:srgbClr val="0000FF"/>
                                  </a:solidFill>
                                  <a:latin typeface="Cambria Math" panose="02040503050406030204" pitchFamily="18" charset="0"/>
                                </a:rPr>
                              </m:ctrlPr>
                            </m:sSubPr>
                            <m:e>
                              <m:r>
                                <a:rPr lang="en-CA" sz="2000" b="1" i="1">
                                  <a:solidFill>
                                    <a:srgbClr val="0000FF"/>
                                  </a:solidFill>
                                  <a:latin typeface="Cambria Math" panose="02040503050406030204" pitchFamily="18" charset="0"/>
                                </a:rPr>
                                <m:t>𝒙</m:t>
                              </m:r>
                            </m:e>
                            <m:sub>
                              <m:r>
                                <a:rPr lang="en-CA" sz="2000" b="1" i="1">
                                  <a:solidFill>
                                    <a:srgbClr val="0000FF"/>
                                  </a:solidFill>
                                  <a:latin typeface="Cambria Math" panose="02040503050406030204" pitchFamily="18" charset="0"/>
                                </a:rPr>
                                <m:t>𝟏</m:t>
                              </m:r>
                            </m:sub>
                          </m:sSub>
                        </m:den>
                      </m:f>
                    </m:oMath>
                  </m:oMathPara>
                </a14:m>
                <a:endParaRPr lang="en-CA" sz="2000" b="1" dirty="0"/>
              </a:p>
            </p:txBody>
          </p:sp>
        </mc:Choice>
        <mc:Fallback xmlns="">
          <p:sp>
            <p:nvSpPr>
              <p:cNvPr id="6" name="TextBox 5">
                <a:extLst>
                  <a:ext uri="{FF2B5EF4-FFF2-40B4-BE49-F238E27FC236}">
                    <a16:creationId xmlns:a16="http://schemas.microsoft.com/office/drawing/2014/main" id="{E4557F42-1A4F-4C9D-9B65-B9909367BC60}"/>
                  </a:ext>
                </a:extLst>
              </p:cNvPr>
              <p:cNvSpPr txBox="1">
                <a:spLocks noRot="1" noChangeAspect="1" noMove="1" noResize="1" noEditPoints="1" noAdjustHandles="1" noChangeArrowheads="1" noChangeShapeType="1" noTextEdit="1"/>
              </p:cNvSpPr>
              <p:nvPr/>
            </p:nvSpPr>
            <p:spPr>
              <a:xfrm>
                <a:off x="890822" y="2557594"/>
                <a:ext cx="1598378" cy="581826"/>
              </a:xfrm>
              <a:prstGeom prst="rect">
                <a:avLst/>
              </a:prstGeom>
              <a:blipFill>
                <a:blip r:embed="rId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3EC6684-0D93-41E4-9065-8E84F299EF5E}"/>
                  </a:ext>
                </a:extLst>
              </p:cNvPr>
              <p:cNvSpPr txBox="1"/>
              <p:nvPr/>
            </p:nvSpPr>
            <p:spPr>
              <a:xfrm>
                <a:off x="836700" y="3436494"/>
                <a:ext cx="2089444" cy="58625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1" i="1" smtClean="0">
                          <a:solidFill>
                            <a:srgbClr val="0000FF"/>
                          </a:solidFill>
                          <a:latin typeface="Cambria Math" panose="02040503050406030204" pitchFamily="18" charset="0"/>
                        </a:rPr>
                        <m:t>𝒎</m:t>
                      </m:r>
                      <m:r>
                        <a:rPr lang="en-CA" sz="2000" b="1" i="1" smtClean="0">
                          <a:solidFill>
                            <a:srgbClr val="0000FF"/>
                          </a:solidFill>
                          <a:latin typeface="Cambria Math" panose="02040503050406030204" pitchFamily="18" charset="0"/>
                        </a:rPr>
                        <m:t>=</m:t>
                      </m:r>
                      <m:f>
                        <m:fPr>
                          <m:ctrlPr>
                            <a:rPr lang="en-CA" sz="2000" b="1" i="1">
                              <a:solidFill>
                                <a:srgbClr val="0000FF"/>
                              </a:solidFill>
                              <a:latin typeface="Cambria Math" panose="02040503050406030204" pitchFamily="18" charset="0"/>
                            </a:rPr>
                          </m:ctrlPr>
                        </m:fPr>
                        <m:num>
                          <m:r>
                            <a:rPr lang="en-CA" sz="2000" b="1" i="1" smtClean="0">
                              <a:solidFill>
                                <a:srgbClr val="0000FF"/>
                              </a:solidFill>
                              <a:latin typeface="Cambria Math" panose="02040503050406030204" pitchFamily="18" charset="0"/>
                            </a:rPr>
                            <m:t>𝟑</m:t>
                          </m:r>
                          <m:r>
                            <a:rPr lang="en-CA" sz="2000" b="1" i="1" smtClean="0">
                              <a:solidFill>
                                <a:srgbClr val="0000FF"/>
                              </a:solidFill>
                              <a:latin typeface="Cambria Math" panose="02040503050406030204" pitchFamily="18" charset="0"/>
                            </a:rPr>
                            <m:t>−(−</m:t>
                          </m:r>
                          <m:r>
                            <a:rPr lang="en-CA" sz="2000" b="1" i="1" smtClean="0">
                              <a:solidFill>
                                <a:srgbClr val="0000FF"/>
                              </a:solidFill>
                              <a:latin typeface="Cambria Math" panose="02040503050406030204" pitchFamily="18" charset="0"/>
                            </a:rPr>
                            <m:t>𝟑</m:t>
                          </m:r>
                          <m:r>
                            <a:rPr lang="en-CA" sz="2000" b="1" i="1" smtClean="0">
                              <a:solidFill>
                                <a:srgbClr val="0000FF"/>
                              </a:solidFill>
                              <a:latin typeface="Cambria Math" panose="02040503050406030204" pitchFamily="18" charset="0"/>
                            </a:rPr>
                            <m:t>) </m:t>
                          </m:r>
                        </m:num>
                        <m:den>
                          <m:r>
                            <a:rPr lang="en-CA" sz="2000" b="1" i="1" smtClean="0">
                              <a:solidFill>
                                <a:srgbClr val="0000FF"/>
                              </a:solidFill>
                              <a:latin typeface="Cambria Math" panose="02040503050406030204" pitchFamily="18" charset="0"/>
                            </a:rPr>
                            <m:t>−</m:t>
                          </m:r>
                          <m:r>
                            <a:rPr lang="en-CA" sz="2000" b="1" i="1" smtClean="0">
                              <a:solidFill>
                                <a:srgbClr val="0000FF"/>
                              </a:solidFill>
                              <a:latin typeface="Cambria Math" panose="02040503050406030204" pitchFamily="18" charset="0"/>
                            </a:rPr>
                            <m:t>𝟔</m:t>
                          </m:r>
                          <m:r>
                            <a:rPr lang="en-CA" sz="2000" b="1" i="1" smtClean="0">
                              <a:solidFill>
                                <a:srgbClr val="0000FF"/>
                              </a:solidFill>
                              <a:latin typeface="Cambria Math" panose="02040503050406030204" pitchFamily="18" charset="0"/>
                            </a:rPr>
                            <m:t>−</m:t>
                          </m:r>
                          <m:r>
                            <a:rPr lang="en-CA" sz="2000" b="1" i="1" smtClean="0">
                              <a:solidFill>
                                <a:srgbClr val="0000FF"/>
                              </a:solidFill>
                              <a:latin typeface="Cambria Math" panose="02040503050406030204" pitchFamily="18" charset="0"/>
                            </a:rPr>
                            <m:t>𝟐</m:t>
                          </m:r>
                        </m:den>
                      </m:f>
                    </m:oMath>
                  </m:oMathPara>
                </a14:m>
                <a:endParaRPr lang="en-CA" sz="2000" b="1" dirty="0"/>
              </a:p>
            </p:txBody>
          </p:sp>
        </mc:Choice>
        <mc:Fallback xmlns="">
          <p:sp>
            <p:nvSpPr>
              <p:cNvPr id="7" name="TextBox 6">
                <a:extLst>
                  <a:ext uri="{FF2B5EF4-FFF2-40B4-BE49-F238E27FC236}">
                    <a16:creationId xmlns:a16="http://schemas.microsoft.com/office/drawing/2014/main" id="{33EC6684-0D93-41E4-9065-8E84F299EF5E}"/>
                  </a:ext>
                </a:extLst>
              </p:cNvPr>
              <p:cNvSpPr txBox="1">
                <a:spLocks noRot="1" noChangeAspect="1" noMove="1" noResize="1" noEditPoints="1" noAdjustHandles="1" noChangeArrowheads="1" noChangeShapeType="1" noTextEdit="1"/>
              </p:cNvSpPr>
              <p:nvPr/>
            </p:nvSpPr>
            <p:spPr>
              <a:xfrm>
                <a:off x="836700" y="3436494"/>
                <a:ext cx="2089444" cy="586251"/>
              </a:xfrm>
              <a:prstGeom prst="rect">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315EAAD-E37E-4466-B496-8F24BE428162}"/>
                  </a:ext>
                </a:extLst>
              </p:cNvPr>
              <p:cNvSpPr txBox="1"/>
              <p:nvPr/>
            </p:nvSpPr>
            <p:spPr>
              <a:xfrm>
                <a:off x="890822" y="4319819"/>
                <a:ext cx="2089444" cy="5783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1" i="1" smtClean="0">
                          <a:solidFill>
                            <a:srgbClr val="0000FF"/>
                          </a:solidFill>
                          <a:latin typeface="Cambria Math" panose="02040503050406030204" pitchFamily="18" charset="0"/>
                        </a:rPr>
                        <m:t>𝒎</m:t>
                      </m:r>
                      <m:r>
                        <a:rPr lang="en-CA" sz="2000" b="1" i="1" smtClean="0">
                          <a:solidFill>
                            <a:srgbClr val="0000FF"/>
                          </a:solidFill>
                          <a:latin typeface="Cambria Math" panose="02040503050406030204" pitchFamily="18" charset="0"/>
                        </a:rPr>
                        <m:t>=</m:t>
                      </m:r>
                      <m:f>
                        <m:fPr>
                          <m:ctrlPr>
                            <a:rPr lang="en-CA" sz="2000" b="1" i="1">
                              <a:solidFill>
                                <a:srgbClr val="0000FF"/>
                              </a:solidFill>
                              <a:latin typeface="Cambria Math" panose="02040503050406030204" pitchFamily="18" charset="0"/>
                            </a:rPr>
                          </m:ctrlPr>
                        </m:fPr>
                        <m:num>
                          <m:r>
                            <a:rPr lang="en-CA" sz="2000" b="1" i="1" smtClean="0">
                              <a:solidFill>
                                <a:srgbClr val="0000FF"/>
                              </a:solidFill>
                              <a:latin typeface="Cambria Math" panose="02040503050406030204" pitchFamily="18" charset="0"/>
                            </a:rPr>
                            <m:t>𝟔</m:t>
                          </m:r>
                          <m:r>
                            <a:rPr lang="en-CA" sz="2000" b="1" i="1" smtClean="0">
                              <a:solidFill>
                                <a:srgbClr val="0000FF"/>
                              </a:solidFill>
                              <a:latin typeface="Cambria Math" panose="02040503050406030204" pitchFamily="18" charset="0"/>
                            </a:rPr>
                            <m:t> </m:t>
                          </m:r>
                        </m:num>
                        <m:den>
                          <m:r>
                            <a:rPr lang="en-CA" sz="2000" b="1" i="1" smtClean="0">
                              <a:solidFill>
                                <a:srgbClr val="0000FF"/>
                              </a:solidFill>
                              <a:latin typeface="Cambria Math" panose="02040503050406030204" pitchFamily="18" charset="0"/>
                            </a:rPr>
                            <m:t>−</m:t>
                          </m:r>
                          <m:r>
                            <a:rPr lang="en-CA" sz="2000" b="1" i="1" smtClean="0">
                              <a:solidFill>
                                <a:srgbClr val="0000FF"/>
                              </a:solidFill>
                              <a:latin typeface="Cambria Math" panose="02040503050406030204" pitchFamily="18" charset="0"/>
                            </a:rPr>
                            <m:t>𝟖</m:t>
                          </m:r>
                        </m:den>
                      </m:f>
                      <m:r>
                        <a:rPr lang="en-CA" sz="2000" b="1" i="1" smtClean="0">
                          <a:solidFill>
                            <a:srgbClr val="0000FF"/>
                          </a:solidFill>
                          <a:latin typeface="Cambria Math" panose="02040503050406030204" pitchFamily="18" charset="0"/>
                        </a:rPr>
                        <m:t>=−</m:t>
                      </m:r>
                      <m:f>
                        <m:fPr>
                          <m:ctrlPr>
                            <a:rPr lang="en-CA" sz="2000" b="1" i="1" smtClean="0">
                              <a:solidFill>
                                <a:srgbClr val="0000FF"/>
                              </a:solidFill>
                              <a:latin typeface="Cambria Math" panose="02040503050406030204" pitchFamily="18" charset="0"/>
                            </a:rPr>
                          </m:ctrlPr>
                        </m:fPr>
                        <m:num>
                          <m:r>
                            <a:rPr lang="en-CA" sz="2000" b="1" i="1" smtClean="0">
                              <a:solidFill>
                                <a:srgbClr val="0000FF"/>
                              </a:solidFill>
                              <a:latin typeface="Cambria Math" panose="02040503050406030204" pitchFamily="18" charset="0"/>
                            </a:rPr>
                            <m:t>𝟑</m:t>
                          </m:r>
                        </m:num>
                        <m:den>
                          <m:r>
                            <a:rPr lang="en-CA" sz="2000" b="1" i="1" smtClean="0">
                              <a:solidFill>
                                <a:srgbClr val="0000FF"/>
                              </a:solidFill>
                              <a:latin typeface="Cambria Math" panose="02040503050406030204" pitchFamily="18" charset="0"/>
                            </a:rPr>
                            <m:t>𝟒</m:t>
                          </m:r>
                        </m:den>
                      </m:f>
                    </m:oMath>
                  </m:oMathPara>
                </a14:m>
                <a:endParaRPr lang="en-CA" sz="2000" b="1" dirty="0"/>
              </a:p>
            </p:txBody>
          </p:sp>
        </mc:Choice>
        <mc:Fallback xmlns="">
          <p:sp>
            <p:nvSpPr>
              <p:cNvPr id="8" name="TextBox 7">
                <a:extLst>
                  <a:ext uri="{FF2B5EF4-FFF2-40B4-BE49-F238E27FC236}">
                    <a16:creationId xmlns:a16="http://schemas.microsoft.com/office/drawing/2014/main" id="{8315EAAD-E37E-4466-B496-8F24BE428162}"/>
                  </a:ext>
                </a:extLst>
              </p:cNvPr>
              <p:cNvSpPr txBox="1">
                <a:spLocks noRot="1" noChangeAspect="1" noMove="1" noResize="1" noEditPoints="1" noAdjustHandles="1" noChangeArrowheads="1" noChangeShapeType="1" noTextEdit="1"/>
              </p:cNvSpPr>
              <p:nvPr/>
            </p:nvSpPr>
            <p:spPr>
              <a:xfrm>
                <a:off x="890822" y="4319819"/>
                <a:ext cx="2089444" cy="578300"/>
              </a:xfrm>
              <a:prstGeom prst="rect">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07E1040-1F4C-4BE8-AB0F-5B09791CC3DD}"/>
                  </a:ext>
                </a:extLst>
              </p:cNvPr>
              <p:cNvSpPr txBox="1"/>
              <p:nvPr/>
            </p:nvSpPr>
            <p:spPr>
              <a:xfrm>
                <a:off x="3551479" y="2365696"/>
                <a:ext cx="4969053" cy="8309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2400" b="1" i="0" smtClean="0">
                          <a:latin typeface="Cambria Math" panose="02040503050406030204" pitchFamily="18" charset="0"/>
                        </a:rPr>
                        <m:t>𝐑𝐞𝐦𝐞𝐦𝐛𝐞𝐫</m:t>
                      </m:r>
                      <m:r>
                        <a:rPr lang="en-CA" sz="2400" b="1" i="0" smtClean="0">
                          <a:latin typeface="Cambria Math" panose="02040503050406030204" pitchFamily="18" charset="0"/>
                        </a:rPr>
                        <m:t>:</m:t>
                      </m:r>
                    </m:oMath>
                  </m:oMathPara>
                </a14:m>
                <a:endParaRPr lang="en-CA" sz="2400" b="1" i="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CA" sz="2400" b="1" i="0" smtClean="0">
                          <a:latin typeface="Cambria Math" panose="02040503050406030204" pitchFamily="18" charset="0"/>
                        </a:rPr>
                        <m:t>𝐬𝐥𝐨𝐩𝐞</m:t>
                      </m:r>
                      <m:r>
                        <a:rPr lang="en-CA" sz="2400" b="1" i="0" smtClean="0">
                          <a:latin typeface="Cambria Math" panose="02040503050406030204" pitchFamily="18" charset="0"/>
                        </a:rPr>
                        <m:t>=</m:t>
                      </m:r>
                      <m:r>
                        <a:rPr lang="en-CA" sz="2400" b="1" i="1" smtClean="0">
                          <a:latin typeface="Cambria Math" panose="02040503050406030204" pitchFamily="18" charset="0"/>
                        </a:rPr>
                        <m:t>𝒎</m:t>
                      </m:r>
                      <m:r>
                        <a:rPr lang="en-CA" sz="2400" b="1" i="0" smtClean="0">
                          <a:latin typeface="Cambria Math" panose="02040503050406030204" pitchFamily="18" charset="0"/>
                        </a:rPr>
                        <m:t> </m:t>
                      </m:r>
                      <m:r>
                        <a:rPr lang="en-CA" sz="2400" b="1" i="0" smtClean="0">
                          <a:latin typeface="Cambria Math" panose="02040503050406030204" pitchFamily="18" charset="0"/>
                        </a:rPr>
                        <m:t>𝐚𝐧𝐝</m:t>
                      </m:r>
                      <m:r>
                        <a:rPr lang="en-CA" sz="2400" b="1" i="0" smtClean="0">
                          <a:latin typeface="Cambria Math" panose="02040503050406030204" pitchFamily="18" charset="0"/>
                        </a:rPr>
                        <m:t> </m:t>
                      </m:r>
                      <m:r>
                        <a:rPr lang="en-CA" sz="2400" b="1" i="1" smtClean="0">
                          <a:latin typeface="Cambria Math" panose="02040503050406030204" pitchFamily="18" charset="0"/>
                        </a:rPr>
                        <m:t>𝒚</m:t>
                      </m:r>
                      <m:r>
                        <a:rPr lang="en-CA" sz="2400" b="1" i="1" smtClean="0">
                          <a:latin typeface="Cambria Math" panose="02040503050406030204" pitchFamily="18" charset="0"/>
                        </a:rPr>
                        <m:t>−</m:t>
                      </m:r>
                      <m:r>
                        <a:rPr lang="en-CA" sz="2400" b="1" i="1" smtClean="0">
                          <a:latin typeface="Cambria Math" panose="02040503050406030204" pitchFamily="18" charset="0"/>
                        </a:rPr>
                        <m:t>𝒊𝒏𝒕𝒆𝒓𝒄𝒆𝒑𝒕</m:t>
                      </m:r>
                      <m:r>
                        <a:rPr lang="en-CA" sz="2400" b="1" i="1" smtClean="0">
                          <a:latin typeface="Cambria Math" panose="02040503050406030204" pitchFamily="18" charset="0"/>
                        </a:rPr>
                        <m:t>=</m:t>
                      </m:r>
                      <m:r>
                        <a:rPr lang="en-CA" sz="2400" b="1" i="1" smtClean="0">
                          <a:latin typeface="Cambria Math" panose="02040503050406030204" pitchFamily="18" charset="0"/>
                        </a:rPr>
                        <m:t>𝒃</m:t>
                      </m:r>
                    </m:oMath>
                  </m:oMathPara>
                </a14:m>
                <a:endParaRPr lang="en-CA" sz="2400" b="1" i="1"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407E1040-1F4C-4BE8-AB0F-5B09791CC3DD}"/>
                  </a:ext>
                </a:extLst>
              </p:cNvPr>
              <p:cNvSpPr txBox="1">
                <a:spLocks noRot="1" noChangeAspect="1" noMove="1" noResize="1" noEditPoints="1" noAdjustHandles="1" noChangeArrowheads="1" noChangeShapeType="1" noTextEdit="1"/>
              </p:cNvSpPr>
              <p:nvPr/>
            </p:nvSpPr>
            <p:spPr>
              <a:xfrm>
                <a:off x="3551479" y="2365696"/>
                <a:ext cx="4969053" cy="830997"/>
              </a:xfrm>
              <a:prstGeom prst="rect">
                <a:avLst/>
              </a:prstGeom>
              <a:blipFill>
                <a:blip r:embed="rId5"/>
                <a:stretch>
                  <a:fillRect b="-1102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2AACFE8-03FF-46F4-9838-13587D9DABE0}"/>
                  </a:ext>
                </a:extLst>
              </p:cNvPr>
              <p:cNvSpPr txBox="1"/>
              <p:nvPr/>
            </p:nvSpPr>
            <p:spPr>
              <a:xfrm>
                <a:off x="5212746" y="3429000"/>
                <a:ext cx="134985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𝑦</m:t>
                      </m:r>
                      <m:r>
                        <a:rPr lang="en-CA" sz="2000" b="0" i="1" smtClean="0">
                          <a:latin typeface="Cambria Math" panose="02040503050406030204" pitchFamily="18" charset="0"/>
                        </a:rPr>
                        <m:t>=</m:t>
                      </m:r>
                      <m:r>
                        <a:rPr lang="en-CA" sz="2000" b="0" i="1" smtClean="0">
                          <a:latin typeface="Cambria Math" panose="02040503050406030204" pitchFamily="18" charset="0"/>
                        </a:rPr>
                        <m:t>𝑚𝑥</m:t>
                      </m:r>
                      <m:r>
                        <a:rPr lang="en-CA" sz="2000" b="0" i="1" smtClean="0">
                          <a:latin typeface="Cambria Math" panose="02040503050406030204" pitchFamily="18" charset="0"/>
                        </a:rPr>
                        <m:t>+</m:t>
                      </m:r>
                      <m:r>
                        <a:rPr lang="en-CA" sz="2000" b="0" i="1" smtClean="0">
                          <a:latin typeface="Cambria Math" panose="02040503050406030204" pitchFamily="18" charset="0"/>
                        </a:rPr>
                        <m:t>𝑏</m:t>
                      </m:r>
                    </m:oMath>
                  </m:oMathPara>
                </a14:m>
                <a:endParaRPr lang="en-CA" sz="2000" dirty="0"/>
              </a:p>
            </p:txBody>
          </p:sp>
        </mc:Choice>
        <mc:Fallback xmlns="">
          <p:sp>
            <p:nvSpPr>
              <p:cNvPr id="10" name="TextBox 9">
                <a:extLst>
                  <a:ext uri="{FF2B5EF4-FFF2-40B4-BE49-F238E27FC236}">
                    <a16:creationId xmlns:a16="http://schemas.microsoft.com/office/drawing/2014/main" id="{F2AACFE8-03FF-46F4-9838-13587D9DABE0}"/>
                  </a:ext>
                </a:extLst>
              </p:cNvPr>
              <p:cNvSpPr txBox="1">
                <a:spLocks noRot="1" noChangeAspect="1" noMove="1" noResize="1" noEditPoints="1" noAdjustHandles="1" noChangeArrowheads="1" noChangeShapeType="1" noTextEdit="1"/>
              </p:cNvSpPr>
              <p:nvPr/>
            </p:nvSpPr>
            <p:spPr>
              <a:xfrm>
                <a:off x="5212746" y="3429000"/>
                <a:ext cx="1349857" cy="307777"/>
              </a:xfrm>
              <a:prstGeom prst="rect">
                <a:avLst/>
              </a:prstGeom>
              <a:blipFill>
                <a:blip r:embed="rId6"/>
                <a:stretch>
                  <a:fillRect l="-4054" r="-3604" b="-24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98915BE-2CA0-42E5-8A87-6F190372006E}"/>
                  </a:ext>
                </a:extLst>
              </p:cNvPr>
              <p:cNvSpPr txBox="1"/>
              <p:nvPr/>
            </p:nvSpPr>
            <p:spPr>
              <a:xfrm>
                <a:off x="5207701" y="4013101"/>
                <a:ext cx="1656607" cy="1191736"/>
              </a:xfrm>
              <a:prstGeom prst="rect">
                <a:avLst/>
              </a:prstGeom>
              <a:noFill/>
              <a:ln w="28575">
                <a:solidFill>
                  <a:srgbClr val="FF0000"/>
                </a:solidFill>
              </a:ln>
            </p:spPr>
            <p:txBody>
              <a:bodyPr wrap="none" lIns="0" tIns="0" rIns="0" bIns="0" rtlCol="0">
                <a:spAutoFit/>
              </a:bodyPr>
              <a:lstStyle/>
              <a:p>
                <a:endParaRPr lang="en-CA"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 </m:t>
                      </m:r>
                      <m:r>
                        <a:rPr lang="en-CA" sz="2000" b="0" i="1" smtClean="0">
                          <a:latin typeface="Cambria Math" panose="02040503050406030204" pitchFamily="18" charset="0"/>
                        </a:rPr>
                        <m:t>𝑦</m:t>
                      </m:r>
                      <m:r>
                        <a:rPr lang="en-CA" sz="2000" b="0" i="1" smtClean="0">
                          <a:latin typeface="Cambria Math" panose="02040503050406030204" pitchFamily="18" charset="0"/>
                        </a:rPr>
                        <m:t>=−</m:t>
                      </m:r>
                      <m:f>
                        <m:fPr>
                          <m:ctrlPr>
                            <a:rPr lang="en-CA" sz="2000" b="0" i="1" smtClean="0">
                              <a:latin typeface="Cambria Math" panose="02040503050406030204" pitchFamily="18" charset="0"/>
                            </a:rPr>
                          </m:ctrlPr>
                        </m:fPr>
                        <m:num>
                          <m:r>
                            <a:rPr lang="en-CA" sz="2000" b="0" i="1" smtClean="0">
                              <a:latin typeface="Cambria Math" panose="02040503050406030204" pitchFamily="18" charset="0"/>
                            </a:rPr>
                            <m:t>3</m:t>
                          </m:r>
                        </m:num>
                        <m:den>
                          <m:r>
                            <a:rPr lang="en-CA" sz="2000" b="0" i="1" smtClean="0">
                              <a:latin typeface="Cambria Math" panose="02040503050406030204" pitchFamily="18" charset="0"/>
                            </a:rPr>
                            <m:t>4</m:t>
                          </m:r>
                        </m:den>
                      </m:f>
                      <m:r>
                        <a:rPr lang="en-CA" sz="2000" b="0" i="1" smtClean="0">
                          <a:latin typeface="Cambria Math" panose="02040503050406030204" pitchFamily="18" charset="0"/>
                        </a:rPr>
                        <m:t>𝑥</m:t>
                      </m:r>
                      <m:r>
                        <a:rPr lang="en-CA" sz="2000" b="0" i="1" smtClean="0">
                          <a:latin typeface="Cambria Math" panose="02040503050406030204" pitchFamily="18" charset="0"/>
                        </a:rPr>
                        <m:t>−3</m:t>
                      </m:r>
                    </m:oMath>
                  </m:oMathPara>
                </a14:m>
                <a:endParaRPr lang="en-CA"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 </m:t>
                      </m:r>
                    </m:oMath>
                  </m:oMathPara>
                </a14:m>
                <a:endParaRPr lang="en-CA" sz="2000" dirty="0"/>
              </a:p>
            </p:txBody>
          </p:sp>
        </mc:Choice>
        <mc:Fallback xmlns="">
          <p:sp>
            <p:nvSpPr>
              <p:cNvPr id="15" name="TextBox 14">
                <a:extLst>
                  <a:ext uri="{FF2B5EF4-FFF2-40B4-BE49-F238E27FC236}">
                    <a16:creationId xmlns:a16="http://schemas.microsoft.com/office/drawing/2014/main" id="{998915BE-2CA0-42E5-8A87-6F190372006E}"/>
                  </a:ext>
                </a:extLst>
              </p:cNvPr>
              <p:cNvSpPr txBox="1">
                <a:spLocks noRot="1" noChangeAspect="1" noMove="1" noResize="1" noEditPoints="1" noAdjustHandles="1" noChangeArrowheads="1" noChangeShapeType="1" noTextEdit="1"/>
              </p:cNvSpPr>
              <p:nvPr/>
            </p:nvSpPr>
            <p:spPr>
              <a:xfrm>
                <a:off x="5207701" y="4013101"/>
                <a:ext cx="1656607" cy="1191736"/>
              </a:xfrm>
              <a:prstGeom prst="rect">
                <a:avLst/>
              </a:prstGeom>
              <a:blipFill>
                <a:blip r:embed="rId7"/>
                <a:stretch>
                  <a:fillRect/>
                </a:stretch>
              </a:blipFill>
              <a:ln w="28575">
                <a:solidFill>
                  <a:srgbClr val="FF0000"/>
                </a:solid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45208433-189A-4020-8339-6E9E76D44F58}"/>
                  </a:ext>
                </a:extLst>
              </p:cNvPr>
              <p:cNvSpPr/>
              <p:nvPr/>
            </p:nvSpPr>
            <p:spPr>
              <a:xfrm>
                <a:off x="270934" y="1445053"/>
                <a:ext cx="8605910" cy="777457"/>
              </a:xfrm>
              <a:prstGeom prst="rect">
                <a:avLst/>
              </a:prstGeom>
            </p:spPr>
            <p:txBody>
              <a:bodyPr wrap="square">
                <a:spAutoFit/>
              </a:bodyPr>
              <a:lstStyle/>
              <a:p>
                <a:pPr>
                  <a:lnSpc>
                    <a:spcPct val="115000"/>
                  </a:lnSpc>
                  <a:spcAft>
                    <a:spcPts val="0"/>
                  </a:spcAft>
                </a:pPr>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Example #2:  Write the equation of a line that has an </a:t>
                </a:r>
                <a:r>
                  <a:rPr lang="en-US" sz="2000" i="1" dirty="0">
                    <a:solidFill>
                      <a:srgbClr val="000000"/>
                    </a:solidFill>
                    <a:latin typeface="Cambria" panose="02040503050406030204" pitchFamily="18" charset="0"/>
                    <a:ea typeface="Times New Roman" panose="02020603050405020304" pitchFamily="18" charset="0"/>
                    <a:cs typeface="Arial" panose="020B0604020202020204" pitchFamily="34" charset="0"/>
                  </a:rPr>
                  <a:t>x</a:t>
                </a:r>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-intercept of 4    </a:t>
                </a:r>
                <a14:m>
                  <m:oMath xmlns:m="http://schemas.openxmlformats.org/officeDocument/2006/math">
                    <m:d>
                      <m:dPr>
                        <m:ctrlPr>
                          <a:rPr lang="en-CA" sz="2000" b="1" i="1" smtClean="0">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dPr>
                      <m:e>
                        <m:r>
                          <a:rPr lang="en-CA" sz="2000" b="1" i="1" smtClean="0">
                            <a:solidFill>
                              <a:srgbClr val="FF0000"/>
                            </a:solidFill>
                            <a:latin typeface="Cambria Math" panose="02040503050406030204" pitchFamily="18" charset="0"/>
                            <a:ea typeface="Times New Roman" panose="02020603050405020304" pitchFamily="18" charset="0"/>
                            <a:cs typeface="Arial" panose="020B0604020202020204" pitchFamily="34" charset="0"/>
                          </a:rPr>
                          <m:t>𝟒</m:t>
                        </m:r>
                        <m:r>
                          <a:rPr lang="en-CA" sz="2000" b="1" i="1" smtClean="0">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r>
                          <a:rPr lang="en-CA" sz="2000" b="1" i="1" smtClean="0">
                            <a:solidFill>
                              <a:srgbClr val="FF0000"/>
                            </a:solidFill>
                            <a:latin typeface="Cambria Math" panose="02040503050406030204" pitchFamily="18" charset="0"/>
                            <a:ea typeface="Times New Roman" panose="02020603050405020304" pitchFamily="18" charset="0"/>
                            <a:cs typeface="Arial" panose="020B0604020202020204" pitchFamily="34" charset="0"/>
                          </a:rPr>
                          <m:t>𝟎</m:t>
                        </m:r>
                      </m:e>
                    </m:d>
                  </m:oMath>
                </a14:m>
                <a:endPar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                            and a </a:t>
                </a:r>
                <a:r>
                  <a:rPr lang="en-US" sz="2000" i="1" dirty="0">
                    <a:solidFill>
                      <a:srgbClr val="000000"/>
                    </a:solidFill>
                    <a:latin typeface="Cambria" panose="02040503050406030204" pitchFamily="18" charset="0"/>
                    <a:ea typeface="Times New Roman" panose="02020603050405020304" pitchFamily="18" charset="0"/>
                    <a:cs typeface="Arial" panose="020B0604020202020204" pitchFamily="34" charset="0"/>
                  </a:rPr>
                  <a:t>y</a:t>
                </a:r>
                <a:r>
                  <a:rPr lang="en-US"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-intercept of  –3     </a:t>
                </a:r>
                <a14:m>
                  <m:oMath xmlns:m="http://schemas.openxmlformats.org/officeDocument/2006/math">
                    <m:r>
                      <a:rPr lang="en-CA" sz="2000" b="1" i="1" smtClean="0">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r>
                      <a:rPr lang="en-CA" sz="2000" b="1" i="1" smtClean="0">
                        <a:solidFill>
                          <a:srgbClr val="FF0000"/>
                        </a:solidFill>
                        <a:latin typeface="Cambria Math" panose="02040503050406030204" pitchFamily="18" charset="0"/>
                        <a:ea typeface="Times New Roman" panose="02020603050405020304" pitchFamily="18" charset="0"/>
                        <a:cs typeface="Arial" panose="020B0604020202020204" pitchFamily="34" charset="0"/>
                      </a:rPr>
                      <m:t>𝟎</m:t>
                    </m:r>
                    <m:r>
                      <a:rPr lang="en-CA" sz="2000" b="1" i="1" smtClean="0">
                        <a:solidFill>
                          <a:srgbClr val="FF0000"/>
                        </a:solidFill>
                        <a:latin typeface="Cambria Math" panose="02040503050406030204" pitchFamily="18" charset="0"/>
                        <a:ea typeface="Times New Roman" panose="02020603050405020304" pitchFamily="18" charset="0"/>
                        <a:cs typeface="Arial" panose="020B0604020202020204" pitchFamily="34" charset="0"/>
                      </a:rPr>
                      <m:t>, −</m:t>
                    </m:r>
                    <m:r>
                      <a:rPr lang="en-CA" sz="2000" b="1" i="1" smtClean="0">
                        <a:solidFill>
                          <a:srgbClr val="FF0000"/>
                        </a:solidFill>
                        <a:latin typeface="Cambria Math" panose="02040503050406030204" pitchFamily="18" charset="0"/>
                        <a:ea typeface="Times New Roman" panose="02020603050405020304" pitchFamily="18" charset="0"/>
                        <a:cs typeface="Arial" panose="020B0604020202020204" pitchFamily="34" charset="0"/>
                      </a:rPr>
                      <m:t>𝟑</m:t>
                    </m:r>
                    <m:r>
                      <a:rPr lang="en-CA" sz="2000" b="1" i="1" smtClean="0">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n-CA" sz="20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6" name="Rectangle 15">
                <a:extLst>
                  <a:ext uri="{FF2B5EF4-FFF2-40B4-BE49-F238E27FC236}">
                    <a16:creationId xmlns:a16="http://schemas.microsoft.com/office/drawing/2014/main" id="{45208433-189A-4020-8339-6E9E76D44F58}"/>
                  </a:ext>
                </a:extLst>
              </p:cNvPr>
              <p:cNvSpPr>
                <a:spLocks noRot="1" noChangeAspect="1" noMove="1" noResize="1" noEditPoints="1" noAdjustHandles="1" noChangeArrowheads="1" noChangeShapeType="1" noTextEdit="1"/>
              </p:cNvSpPr>
              <p:nvPr/>
            </p:nvSpPr>
            <p:spPr>
              <a:xfrm>
                <a:off x="270934" y="1445053"/>
                <a:ext cx="8605910" cy="777457"/>
              </a:xfrm>
              <a:prstGeom prst="rect">
                <a:avLst/>
              </a:prstGeom>
              <a:blipFill>
                <a:blip r:embed="rId8"/>
                <a:stretch>
                  <a:fillRect l="-708" t="-2344" b="-11719"/>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A28E8170-E05C-40FB-AECF-9C81AD780C69}"/>
              </a:ext>
            </a:extLst>
          </p:cNvPr>
          <p:cNvSpPr>
            <a:spLocks noGrp="1"/>
          </p:cNvSpPr>
          <p:nvPr>
            <p:ph type="sldNum" sz="quarter" idx="12"/>
          </p:nvPr>
        </p:nvSpPr>
        <p:spPr/>
        <p:txBody>
          <a:bodyPr/>
          <a:lstStyle/>
          <a:p>
            <a:fld id="{914CA522-1688-4E7E-A401-39BA881FF08A}" type="slidenum">
              <a:rPr lang="en-CA" smtClean="0"/>
              <a:t>40</a:t>
            </a:fld>
            <a:endParaRPr lang="en-CA"/>
          </a:p>
        </p:txBody>
      </p:sp>
    </p:spTree>
    <p:extLst>
      <p:ext uri="{BB962C8B-B14F-4D97-AF65-F5344CB8AC3E}">
        <p14:creationId xmlns:p14="http://schemas.microsoft.com/office/powerpoint/2010/main" val="110416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2E370E-F3FA-4584-85E8-0B035D8DBCC3}"/>
              </a:ext>
            </a:extLst>
          </p:cNvPr>
          <p:cNvSpPr/>
          <p:nvPr/>
        </p:nvSpPr>
        <p:spPr>
          <a:xfrm>
            <a:off x="254000" y="255839"/>
            <a:ext cx="4572000" cy="1029256"/>
          </a:xfrm>
          <a:prstGeom prst="rect">
            <a:avLst/>
          </a:prstGeom>
        </p:spPr>
        <p:txBody>
          <a:bodyPr>
            <a:spAutoFit/>
          </a:bodyPr>
          <a:lstStyle/>
          <a:p>
            <a:pPr>
              <a:lnSpc>
                <a:spcPct val="115000"/>
              </a:lnSpc>
              <a:spcAft>
                <a:spcPts val="0"/>
              </a:spcAft>
            </a:pPr>
            <a:r>
              <a:rPr lang="en-CA" b="1" dirty="0">
                <a:solidFill>
                  <a:srgbClr val="FFFFFF"/>
                </a:solidFill>
                <a:highlight>
                  <a:srgbClr val="000000"/>
                </a:highlight>
                <a:latin typeface="Cambria" panose="02040503050406030204" pitchFamily="18" charset="0"/>
                <a:ea typeface="Times New Roman" panose="02020603050405020304" pitchFamily="18" charset="0"/>
                <a:cs typeface="Times New Roman" panose="02020603050405020304" pitchFamily="18" charset="0"/>
              </a:rPr>
              <a:t>Relations and Functions</a:t>
            </a:r>
            <a:endParaRPr lang="en-CA"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CA" b="1" dirty="0">
                <a:solidFill>
                  <a:srgbClr val="FFFFFF"/>
                </a:solidFill>
                <a:highlight>
                  <a:srgbClr val="000000"/>
                </a:highlight>
                <a:latin typeface="Cambria" panose="02040503050406030204" pitchFamily="18" charset="0"/>
                <a:ea typeface="Times New Roman" panose="02020603050405020304" pitchFamily="18" charset="0"/>
                <a:cs typeface="Times New Roman" panose="02020603050405020304" pitchFamily="18" charset="0"/>
              </a:rPr>
              <a:t>5.6: Parallel and Perpendicular Lines </a:t>
            </a:r>
            <a:endParaRPr lang="en-CA"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CA" dirty="0">
                <a:latin typeface="Calibri" panose="020F0502020204030204" pitchFamily="34" charset="0"/>
                <a:ea typeface="Times New Roman" panose="02020603050405020304" pitchFamily="18" charset="0"/>
                <a:cs typeface="Calibri" panose="020F0502020204030204" pitchFamily="34" charset="0"/>
              </a:rPr>
              <a:t> </a:t>
            </a:r>
            <a:endParaRPr lang="en-C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3AC0FACD-F84D-4BC6-A54F-260FAFD67726}"/>
              </a:ext>
            </a:extLst>
          </p:cNvPr>
          <p:cNvSpPr/>
          <p:nvPr/>
        </p:nvSpPr>
        <p:spPr>
          <a:xfrm>
            <a:off x="254000" y="1285095"/>
            <a:ext cx="1712585" cy="418191"/>
          </a:xfrm>
          <a:prstGeom prst="rect">
            <a:avLst/>
          </a:prstGeom>
        </p:spPr>
        <p:txBody>
          <a:bodyPr wrap="none">
            <a:spAutoFit/>
          </a:bodyPr>
          <a:lstStyle/>
          <a:p>
            <a:pPr>
              <a:lnSpc>
                <a:spcPct val="115000"/>
              </a:lnSpc>
              <a:spcAft>
                <a:spcPts val="100"/>
              </a:spcAft>
            </a:pPr>
            <a:r>
              <a:rPr lang="en-CA" sz="2000" dirty="0">
                <a:solidFill>
                  <a:srgbClr val="000000"/>
                </a:solidFill>
                <a:latin typeface="Cambria" panose="02040503050406030204" pitchFamily="18" charset="0"/>
                <a:ea typeface="Times New Roman" panose="02020603050405020304" pitchFamily="18" charset="0"/>
                <a:cs typeface="Calibri" panose="020F0502020204030204" pitchFamily="34" charset="0"/>
              </a:rPr>
              <a:t>Parallel Lines</a:t>
            </a:r>
            <a:r>
              <a:rPr lang="en-CA" dirty="0">
                <a:solidFill>
                  <a:srgbClr val="000000"/>
                </a:solidFill>
                <a:latin typeface="Cambria" panose="02040503050406030204" pitchFamily="18" charset="0"/>
                <a:ea typeface="Times New Roman" panose="02020603050405020304" pitchFamily="18" charset="0"/>
                <a:cs typeface="Calibri" panose="020F0502020204030204" pitchFamily="34" charset="0"/>
              </a:rPr>
              <a:t>:</a:t>
            </a:r>
            <a:endParaRPr lang="en-C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D8A643F5-9988-4328-8C37-A252455BB7AE}"/>
              </a:ext>
            </a:extLst>
          </p:cNvPr>
          <p:cNvSpPr/>
          <p:nvPr/>
        </p:nvSpPr>
        <p:spPr>
          <a:xfrm>
            <a:off x="254000" y="3429000"/>
            <a:ext cx="2444965" cy="423514"/>
          </a:xfrm>
          <a:prstGeom prst="rect">
            <a:avLst/>
          </a:prstGeom>
        </p:spPr>
        <p:txBody>
          <a:bodyPr wrap="none">
            <a:spAutoFit/>
          </a:bodyPr>
          <a:lstStyle/>
          <a:p>
            <a:pPr>
              <a:lnSpc>
                <a:spcPct val="115000"/>
              </a:lnSpc>
              <a:spcAft>
                <a:spcPts val="100"/>
              </a:spcAft>
            </a:pPr>
            <a:r>
              <a:rPr lang="en-CA" sz="2000" dirty="0">
                <a:solidFill>
                  <a:srgbClr val="000000"/>
                </a:solidFill>
                <a:latin typeface="Cambria" panose="02040503050406030204" pitchFamily="18" charset="0"/>
                <a:ea typeface="Times New Roman" panose="02020603050405020304" pitchFamily="18" charset="0"/>
                <a:cs typeface="Calibri" panose="020F0502020204030204" pitchFamily="34" charset="0"/>
              </a:rPr>
              <a:t>Perpendicular Lines:</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315BB0B6-9EE8-43BC-9864-AAFA2142423F}"/>
              </a:ext>
            </a:extLst>
          </p:cNvPr>
          <p:cNvSpPr/>
          <p:nvPr/>
        </p:nvSpPr>
        <p:spPr>
          <a:xfrm>
            <a:off x="1966585" y="1325205"/>
            <a:ext cx="6923415" cy="707886"/>
          </a:xfrm>
          <a:prstGeom prst="rect">
            <a:avLst/>
          </a:prstGeom>
        </p:spPr>
        <p:txBody>
          <a:bodyPr wrap="square">
            <a:spAutoFit/>
          </a:bodyPr>
          <a:lstStyle/>
          <a:p>
            <a:r>
              <a:rPr lang="en-CA" sz="2000" dirty="0">
                <a:solidFill>
                  <a:srgbClr val="000066"/>
                </a:solidFill>
                <a:latin typeface="Times New Roman" panose="02020603050405020304" pitchFamily="18" charset="0"/>
                <a:cs typeface="Times New Roman" panose="02020603050405020304" pitchFamily="18" charset="0"/>
              </a:rPr>
              <a:t>Lines on a plane that never meet. They are always the same distance apart.</a:t>
            </a:r>
            <a:endParaRPr lang="en-CA" sz="20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E8B4B86-B1E4-479A-AA0A-1EF8FFDF30F1}"/>
              </a:ext>
            </a:extLst>
          </p:cNvPr>
          <p:cNvSpPr/>
          <p:nvPr/>
        </p:nvSpPr>
        <p:spPr>
          <a:xfrm>
            <a:off x="1966585" y="2130880"/>
            <a:ext cx="5649168" cy="400110"/>
          </a:xfrm>
          <a:prstGeom prst="rect">
            <a:avLst/>
          </a:prstGeom>
        </p:spPr>
        <p:txBody>
          <a:bodyPr wrap="square">
            <a:spAutoFit/>
          </a:bodyPr>
          <a:lstStyle/>
          <a:p>
            <a:r>
              <a:rPr lang="en-CA" sz="2000" dirty="0">
                <a:solidFill>
                  <a:srgbClr val="000066"/>
                </a:solidFill>
                <a:latin typeface="Times New Roman" panose="02020603050405020304" pitchFamily="18" charset="0"/>
                <a:cs typeface="Times New Roman" panose="02020603050405020304" pitchFamily="18" charset="0"/>
              </a:rPr>
              <a:t>Here the red and blue lines are parallel.</a:t>
            </a:r>
            <a:endParaRPr lang="en-CA" sz="2000" dirty="0">
              <a:latin typeface="Times New Roman" panose="02020603050405020304" pitchFamily="18" charset="0"/>
              <a:cs typeface="Times New Roman" panose="02020603050405020304" pitchFamily="18" charset="0"/>
            </a:endParaRPr>
          </a:p>
        </p:txBody>
      </p:sp>
      <p:sp>
        <p:nvSpPr>
          <p:cNvPr id="7" name="Rectangle 1">
            <a:extLst>
              <a:ext uri="{FF2B5EF4-FFF2-40B4-BE49-F238E27FC236}">
                <a16:creationId xmlns:a16="http://schemas.microsoft.com/office/drawing/2014/main" id="{313B2FE4-4F83-4966-B00B-2F7F912AC180}"/>
              </a:ext>
            </a:extLst>
          </p:cNvPr>
          <p:cNvSpPr>
            <a:spLocks noChangeArrowheads="1"/>
          </p:cNvSpPr>
          <p:nvPr/>
        </p:nvSpPr>
        <p:spPr bwMode="auto">
          <a:xfrm>
            <a:off x="2717418" y="3498792"/>
            <a:ext cx="34368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It means </a:t>
            </a:r>
            <a:r>
              <a:rPr kumimoji="0" lang="en-US" altLang="en-US" sz="2000"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at right angles (90°) to</a:t>
            </a:r>
            <a:r>
              <a:rPr kumimoji="0" lang="en-US" altLang="en-US" sz="20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a:t>
            </a:r>
          </a:p>
        </p:txBody>
      </p:sp>
      <p:sp>
        <p:nvSpPr>
          <p:cNvPr id="8" name="AutoShape 2" descr="Perpendicular Examples">
            <a:extLst>
              <a:ext uri="{FF2B5EF4-FFF2-40B4-BE49-F238E27FC236}">
                <a16:creationId xmlns:a16="http://schemas.microsoft.com/office/drawing/2014/main" id="{71F162E6-3E36-47E0-8971-1E86F11A11A3}"/>
              </a:ext>
            </a:extLst>
          </p:cNvPr>
          <p:cNvSpPr>
            <a:spLocks noChangeAspect="1" noChangeArrowheads="1"/>
          </p:cNvSpPr>
          <p:nvPr/>
        </p:nvSpPr>
        <p:spPr bwMode="auto">
          <a:xfrm>
            <a:off x="-1049866" y="469887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9" name="AutoShape 3" descr="Perpendicular Examples">
            <a:extLst>
              <a:ext uri="{FF2B5EF4-FFF2-40B4-BE49-F238E27FC236}">
                <a16:creationId xmlns:a16="http://schemas.microsoft.com/office/drawing/2014/main" id="{12498B5B-994C-49A0-B977-21A9B55E2133}"/>
              </a:ext>
            </a:extLst>
          </p:cNvPr>
          <p:cNvSpPr>
            <a:spLocks noChangeAspect="1" noChangeArrowheads="1"/>
          </p:cNvSpPr>
          <p:nvPr/>
        </p:nvSpPr>
        <p:spPr bwMode="auto">
          <a:xfrm>
            <a:off x="-1049866" y="503542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cxnSp>
        <p:nvCxnSpPr>
          <p:cNvPr id="11" name="Straight Connector 10">
            <a:extLst>
              <a:ext uri="{FF2B5EF4-FFF2-40B4-BE49-F238E27FC236}">
                <a16:creationId xmlns:a16="http://schemas.microsoft.com/office/drawing/2014/main" id="{6780022B-5A02-48DC-8729-F658D557090A}"/>
              </a:ext>
            </a:extLst>
          </p:cNvPr>
          <p:cNvCxnSpPr/>
          <p:nvPr/>
        </p:nvCxnSpPr>
        <p:spPr>
          <a:xfrm>
            <a:off x="871085" y="2011699"/>
            <a:ext cx="731415" cy="784645"/>
          </a:xfrm>
          <a:prstGeom prst="line">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E2F67FA-8319-42BC-98CA-1CF949B0C5F0}"/>
              </a:ext>
            </a:extLst>
          </p:cNvPr>
          <p:cNvCxnSpPr/>
          <p:nvPr/>
        </p:nvCxnSpPr>
        <p:spPr>
          <a:xfrm>
            <a:off x="614286" y="2181085"/>
            <a:ext cx="731415" cy="784645"/>
          </a:xfrm>
          <a:prstGeom prst="line">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4C7390A-B133-49E5-A9B1-E30C6511E6CF}"/>
              </a:ext>
            </a:extLst>
          </p:cNvPr>
          <p:cNvCxnSpPr>
            <a:cxnSpLocks/>
          </p:cNvCxnSpPr>
          <p:nvPr/>
        </p:nvCxnSpPr>
        <p:spPr>
          <a:xfrm flipH="1">
            <a:off x="6587067" y="1703286"/>
            <a:ext cx="1202266" cy="1262444"/>
          </a:xfrm>
          <a:prstGeom prst="line">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B164CE1-63C3-47AE-A880-882D11620FCB}"/>
              </a:ext>
            </a:extLst>
          </p:cNvPr>
          <p:cNvCxnSpPr>
            <a:cxnSpLocks/>
          </p:cNvCxnSpPr>
          <p:nvPr/>
        </p:nvCxnSpPr>
        <p:spPr>
          <a:xfrm flipH="1">
            <a:off x="6951152" y="1942185"/>
            <a:ext cx="1202266" cy="1262444"/>
          </a:xfrm>
          <a:prstGeom prst="line">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39D0CDC4-6EA9-46A8-97F9-77A5711C1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6867" y="4598514"/>
            <a:ext cx="1600200" cy="1638300"/>
          </a:xfrm>
          <a:prstGeom prst="rect">
            <a:avLst/>
          </a:prstGeom>
        </p:spPr>
      </p:pic>
      <p:pic>
        <p:nvPicPr>
          <p:cNvPr id="21" name="Picture 20">
            <a:extLst>
              <a:ext uri="{FF2B5EF4-FFF2-40B4-BE49-F238E27FC236}">
                <a16:creationId xmlns:a16="http://schemas.microsoft.com/office/drawing/2014/main" id="{B5CCDC36-AC7C-45D7-BCB1-871AE8357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0529" y="4511554"/>
            <a:ext cx="1600200" cy="1657350"/>
          </a:xfrm>
          <a:prstGeom prst="rect">
            <a:avLst/>
          </a:prstGeom>
        </p:spPr>
      </p:pic>
      <p:sp>
        <p:nvSpPr>
          <p:cNvPr id="22" name="Rectangle 21">
            <a:extLst>
              <a:ext uri="{FF2B5EF4-FFF2-40B4-BE49-F238E27FC236}">
                <a16:creationId xmlns:a16="http://schemas.microsoft.com/office/drawing/2014/main" id="{77841A25-6E28-4C75-A88C-5A31D7080AE5}"/>
              </a:ext>
            </a:extLst>
          </p:cNvPr>
          <p:cNvSpPr/>
          <p:nvPr/>
        </p:nvSpPr>
        <p:spPr>
          <a:xfrm>
            <a:off x="1966585" y="3905942"/>
            <a:ext cx="4790094" cy="400110"/>
          </a:xfrm>
          <a:prstGeom prst="rect">
            <a:avLst/>
          </a:prstGeom>
        </p:spPr>
        <p:txBody>
          <a:bodyPr wrap="none">
            <a:spAutoFit/>
          </a:bodyPr>
          <a:lstStyle/>
          <a:p>
            <a:pPr lvl="0" defTabSz="914400" eaLnBrk="0" fontAlgn="base" hangingPunct="0">
              <a:spcBef>
                <a:spcPct val="0"/>
              </a:spcBef>
              <a:spcAft>
                <a:spcPct val="0"/>
              </a:spcAft>
            </a:pPr>
            <a:r>
              <a:rPr lang="en-US" altLang="en-US" sz="2000" dirty="0">
                <a:solidFill>
                  <a:srgbClr val="333333"/>
                </a:solidFill>
                <a:latin typeface="Times New Roman" panose="02020603050405020304" pitchFamily="18" charset="0"/>
                <a:cs typeface="Times New Roman" panose="02020603050405020304" pitchFamily="18" charset="0"/>
              </a:rPr>
              <a:t>The red line is perpendicular to the blue line:</a:t>
            </a:r>
            <a:endParaRPr lang="en-US" altLang="en-US" sz="2000" dirty="0">
              <a:latin typeface="Times New Roman" panose="02020603050405020304" pitchFamily="18"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4CEE33C7-DDBA-47BC-8256-4492943C7713}"/>
              </a:ext>
            </a:extLst>
          </p:cNvPr>
          <p:cNvSpPr>
            <a:spLocks noGrp="1"/>
          </p:cNvSpPr>
          <p:nvPr>
            <p:ph type="sldNum" sz="quarter" idx="12"/>
          </p:nvPr>
        </p:nvSpPr>
        <p:spPr/>
        <p:txBody>
          <a:bodyPr/>
          <a:lstStyle/>
          <a:p>
            <a:fld id="{914CA522-1688-4E7E-A401-39BA881FF08A}" type="slidenum">
              <a:rPr lang="en-CA" smtClean="0"/>
              <a:t>41</a:t>
            </a:fld>
            <a:endParaRPr lang="en-CA"/>
          </a:p>
        </p:txBody>
      </p:sp>
    </p:spTree>
    <p:extLst>
      <p:ext uri="{BB962C8B-B14F-4D97-AF65-F5344CB8AC3E}">
        <p14:creationId xmlns:p14="http://schemas.microsoft.com/office/powerpoint/2010/main" val="215152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3543E01-FCFA-463F-AF81-90B7C89893B8}" type="slidenum">
              <a:rPr lang="en-US" smtClean="0"/>
              <a:pPr/>
              <a:t>42</a:t>
            </a:fld>
            <a:endParaRPr lang="en-US"/>
          </a:p>
        </p:txBody>
      </p:sp>
      <p:sp>
        <p:nvSpPr>
          <p:cNvPr id="11" name="Rectangle 10"/>
          <p:cNvSpPr/>
          <p:nvPr/>
        </p:nvSpPr>
        <p:spPr>
          <a:xfrm>
            <a:off x="682468" y="361792"/>
            <a:ext cx="2100255" cy="461665"/>
          </a:xfrm>
          <a:prstGeom prst="rect">
            <a:avLst/>
          </a:prstGeom>
        </p:spPr>
        <p:txBody>
          <a:bodyPr wrap="none">
            <a:spAutoFit/>
          </a:bodyPr>
          <a:lstStyle/>
          <a:p>
            <a:pPr lvl="0">
              <a:spcAft>
                <a:spcPts val="0"/>
              </a:spcAft>
            </a:pPr>
            <a:r>
              <a:rPr lang="en-US" sz="2400" b="1" dirty="0">
                <a:latin typeface="Times New Roman"/>
                <a:ea typeface="Times New Roman"/>
              </a:rPr>
              <a:t>A(2, 1), B(5, 3)</a:t>
            </a:r>
            <a:endParaRPr lang="en-CA" sz="2400" b="1" dirty="0">
              <a:latin typeface="Times New Roman"/>
              <a:ea typeface="Times New Roman"/>
            </a:endParaRPr>
          </a:p>
        </p:txBody>
      </p:sp>
      <p:sp>
        <p:nvSpPr>
          <p:cNvPr id="12" name="Rectangle 11"/>
          <p:cNvSpPr/>
          <p:nvPr/>
        </p:nvSpPr>
        <p:spPr>
          <a:xfrm>
            <a:off x="642372" y="2198915"/>
            <a:ext cx="2348720" cy="461665"/>
          </a:xfrm>
          <a:prstGeom prst="rect">
            <a:avLst/>
          </a:prstGeom>
        </p:spPr>
        <p:txBody>
          <a:bodyPr wrap="none">
            <a:spAutoFit/>
          </a:bodyPr>
          <a:lstStyle/>
          <a:p>
            <a:pPr lvl="0">
              <a:spcAft>
                <a:spcPts val="0"/>
              </a:spcAft>
            </a:pPr>
            <a:r>
              <a:rPr lang="en-US" sz="2400" b="1" dirty="0">
                <a:latin typeface="Times New Roman"/>
                <a:ea typeface="Times New Roman"/>
              </a:rPr>
              <a:t>C(– 2, 2), D(1, 4)</a:t>
            </a:r>
            <a:endParaRPr lang="en-CA" sz="2400" b="1" dirty="0">
              <a:latin typeface="Times New Roman"/>
              <a:ea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025" y="868244"/>
            <a:ext cx="4143375" cy="412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46"/>
          <p:cNvSpPr txBox="1">
            <a:spLocks noChangeArrowheads="1"/>
          </p:cNvSpPr>
          <p:nvPr/>
        </p:nvSpPr>
        <p:spPr bwMode="auto">
          <a:xfrm>
            <a:off x="758643" y="4038600"/>
            <a:ext cx="2766060" cy="1066800"/>
          </a:xfrm>
          <a:prstGeom prst="rect">
            <a:avLst/>
          </a:prstGeom>
          <a:solidFill>
            <a:srgbClr val="FFFFFF"/>
          </a:solidFill>
          <a:ln w="9525">
            <a:noFill/>
            <a:miter lim="800000"/>
            <a:headEnd/>
            <a:tailEnd/>
          </a:ln>
        </p:spPr>
        <p:txBody>
          <a:bodyPr rot="0" vert="horz" wrap="square" lIns="91440" tIns="45720" rIns="91440" bIns="45720" anchor="t" anchorCtr="0" upright="1">
            <a:noAutofit/>
          </a:bodyPr>
          <a:lstStyle/>
          <a:p>
            <a:pPr algn="just">
              <a:spcAft>
                <a:spcPts val="0"/>
              </a:spcAft>
            </a:pPr>
            <a:r>
              <a:rPr lang="en-US" sz="2000" b="1" dirty="0">
                <a:effectLst/>
                <a:latin typeface="Times New Roman"/>
                <a:ea typeface="Times New Roman"/>
              </a:rPr>
              <a:t>Lines that are higher on the </a:t>
            </a:r>
            <a:r>
              <a:rPr lang="en-US" sz="2000" b="1" i="1" dirty="0">
                <a:effectLst/>
                <a:latin typeface="Times New Roman"/>
                <a:ea typeface="Times New Roman"/>
              </a:rPr>
              <a:t>right</a:t>
            </a:r>
            <a:r>
              <a:rPr lang="en-US" sz="2000" b="1" dirty="0">
                <a:effectLst/>
                <a:latin typeface="Times New Roman"/>
                <a:ea typeface="Times New Roman"/>
              </a:rPr>
              <a:t> have </a:t>
            </a:r>
            <a:endParaRPr lang="en-CA" sz="2000" dirty="0">
              <a:effectLst/>
              <a:latin typeface="Times New Roman"/>
              <a:ea typeface="Times New Roman"/>
            </a:endParaRPr>
          </a:p>
          <a:p>
            <a:pPr algn="just">
              <a:spcAft>
                <a:spcPts val="0"/>
              </a:spcAft>
            </a:pPr>
            <a:r>
              <a:rPr lang="en-US" sz="2000" b="1" dirty="0">
                <a:effectLst/>
                <a:latin typeface="Times New Roman"/>
                <a:ea typeface="Times New Roman"/>
              </a:rPr>
              <a:t>a </a:t>
            </a:r>
            <a:r>
              <a:rPr lang="en-US" sz="2000" b="1" i="1" dirty="0">
                <a:effectLst/>
                <a:latin typeface="Times New Roman"/>
                <a:ea typeface="Times New Roman"/>
              </a:rPr>
              <a:t>positive slope.</a:t>
            </a:r>
            <a:endParaRPr lang="en-CA" sz="2000" dirty="0">
              <a:effectLst/>
              <a:latin typeface="Times New Roman"/>
              <a:ea typeface="Times New Roman"/>
            </a:endParaRPr>
          </a:p>
          <a:p>
            <a:pPr indent="457200">
              <a:spcAft>
                <a:spcPts val="0"/>
              </a:spcAft>
            </a:pPr>
            <a:r>
              <a:rPr lang="en-US" sz="1200" b="1" dirty="0">
                <a:effectLst/>
                <a:latin typeface="Times New Roman"/>
                <a:ea typeface="Times New Roman"/>
              </a:rPr>
              <a:t> </a:t>
            </a:r>
            <a:endParaRPr lang="en-CA" sz="1200" dirty="0">
              <a:effectLst/>
              <a:latin typeface="Times New Roman"/>
              <a:ea typeface="Times New Roman"/>
            </a:endParaRPr>
          </a:p>
          <a:p>
            <a:pPr indent="457200">
              <a:spcAft>
                <a:spcPts val="0"/>
              </a:spcAft>
            </a:pPr>
            <a:r>
              <a:rPr lang="en-US" sz="1200" b="1" i="1" dirty="0">
                <a:effectLst/>
                <a:latin typeface="Times New Roman"/>
                <a:ea typeface="Times New Roman"/>
              </a:rPr>
              <a:t> </a:t>
            </a:r>
            <a:endParaRPr lang="en-CA" sz="1200" dirty="0">
              <a:effectLst/>
              <a:latin typeface="Times New Roman"/>
              <a:ea typeface="Times New Roman"/>
            </a:endParaRPr>
          </a:p>
          <a:p>
            <a:pPr>
              <a:spcAft>
                <a:spcPts val="0"/>
              </a:spcAft>
            </a:pPr>
            <a:r>
              <a:rPr lang="en-US" sz="1200" dirty="0">
                <a:effectLst/>
                <a:latin typeface="Times New Roman"/>
                <a:ea typeface="Times New Roman"/>
              </a:rPr>
              <a:t> </a:t>
            </a:r>
            <a:endParaRPr lang="en-CA" sz="1200" dirty="0">
              <a:effectLst/>
              <a:latin typeface="Times New Roman"/>
              <a:ea typeface="Times New Roman"/>
            </a:endParaRPr>
          </a:p>
        </p:txBody>
      </p:sp>
      <p:sp>
        <p:nvSpPr>
          <p:cNvPr id="19" name="Text Box 2"/>
          <p:cNvSpPr txBox="1">
            <a:spLocks noChangeArrowheads="1"/>
          </p:cNvSpPr>
          <p:nvPr/>
        </p:nvSpPr>
        <p:spPr bwMode="auto">
          <a:xfrm>
            <a:off x="758643" y="5562600"/>
            <a:ext cx="7532545" cy="7620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spcAft>
                <a:spcPts val="0"/>
              </a:spcAft>
            </a:pPr>
            <a:r>
              <a:rPr lang="en-US" sz="2400" b="1" dirty="0">
                <a:effectLst/>
                <a:latin typeface="Times New Roman"/>
                <a:ea typeface="Times New Roman"/>
              </a:rPr>
              <a:t>Lines that have </a:t>
            </a:r>
            <a:r>
              <a:rPr lang="en-US" sz="2400" b="1" i="1" dirty="0">
                <a:effectLst/>
                <a:latin typeface="Times New Roman"/>
                <a:ea typeface="Times New Roman"/>
              </a:rPr>
              <a:t>equal slopes</a:t>
            </a:r>
            <a:r>
              <a:rPr lang="en-US" sz="2400" b="1" dirty="0">
                <a:effectLst/>
                <a:latin typeface="Times New Roman"/>
                <a:ea typeface="Times New Roman"/>
              </a:rPr>
              <a:t> are </a:t>
            </a:r>
            <a:r>
              <a:rPr lang="en-US" sz="2400" b="1" i="1" dirty="0">
                <a:effectLst/>
                <a:latin typeface="Times New Roman"/>
                <a:ea typeface="Times New Roman"/>
              </a:rPr>
              <a:t>parallel</a:t>
            </a:r>
            <a:r>
              <a:rPr lang="en-US" sz="2400" b="1" dirty="0">
                <a:effectLst/>
                <a:latin typeface="Times New Roman"/>
                <a:ea typeface="Times New Roman"/>
              </a:rPr>
              <a:t>    </a:t>
            </a:r>
            <a:endParaRPr lang="en-CA" sz="2400" dirty="0">
              <a:effectLst/>
              <a:latin typeface="Times New Roman"/>
              <a:ea typeface="Times New Roman"/>
            </a:endParaRPr>
          </a:p>
          <a:p>
            <a:pPr algn="ctr">
              <a:spcAft>
                <a:spcPts val="0"/>
              </a:spcAft>
            </a:pPr>
            <a:r>
              <a:rPr lang="en-US" sz="2400" b="1" dirty="0">
                <a:effectLst/>
                <a:latin typeface="Times New Roman"/>
                <a:ea typeface="Times New Roman"/>
              </a:rPr>
              <a:t>Line AB is parallel to line CD</a:t>
            </a:r>
            <a:r>
              <a:rPr lang="en-US" sz="2400" dirty="0">
                <a:effectLst/>
                <a:latin typeface="Times New Roman"/>
                <a:ea typeface="Times New Roman"/>
              </a:rPr>
              <a:t> </a:t>
            </a:r>
            <a:endParaRPr lang="en-CA" sz="2400" dirty="0">
              <a:effectLst/>
              <a:latin typeface="Times New Roman"/>
              <a:ea typeface="Times New Roman"/>
            </a:endParaRPr>
          </a:p>
        </p:txBody>
      </p:sp>
      <mc:AlternateContent xmlns:mc="http://schemas.openxmlformats.org/markup-compatibility/2006" xmlns:a14="http://schemas.microsoft.com/office/drawing/2010/main">
        <mc:Choice Requires="a14">
          <p:sp>
            <p:nvSpPr>
              <p:cNvPr id="13" name="TextBox 12"/>
              <p:cNvSpPr txBox="1"/>
              <p:nvPr/>
            </p:nvSpPr>
            <p:spPr>
              <a:xfrm>
                <a:off x="758643" y="963637"/>
                <a:ext cx="3080139" cy="7861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2400" b="1" i="1" smtClean="0">
                          <a:solidFill>
                            <a:srgbClr val="050EBB"/>
                          </a:solidFill>
                          <a:latin typeface="Cambria Math"/>
                        </a:rPr>
                        <m:t>𝒎</m:t>
                      </m:r>
                      <m:r>
                        <a:rPr lang="en-CA" sz="2400" b="1" i="1" smtClean="0">
                          <a:solidFill>
                            <a:srgbClr val="050EBB"/>
                          </a:solidFill>
                          <a:latin typeface="Cambria Math"/>
                        </a:rPr>
                        <m:t>=</m:t>
                      </m:r>
                      <m:f>
                        <m:fPr>
                          <m:ctrlPr>
                            <a:rPr lang="en-CA" sz="2400" b="1" i="1" smtClean="0">
                              <a:solidFill>
                                <a:srgbClr val="050EBB"/>
                              </a:solidFill>
                              <a:latin typeface="Cambria Math" panose="02040503050406030204" pitchFamily="18" charset="0"/>
                            </a:rPr>
                          </m:ctrlPr>
                        </m:fPr>
                        <m:num>
                          <m:r>
                            <a:rPr lang="en-CA" sz="2400" b="1" i="1" smtClean="0">
                              <a:solidFill>
                                <a:srgbClr val="050EBB"/>
                              </a:solidFill>
                              <a:latin typeface="Cambria Math"/>
                            </a:rPr>
                            <m:t>𝟏</m:t>
                          </m:r>
                          <m:r>
                            <a:rPr lang="en-CA" sz="2400" b="1" i="1" smtClean="0">
                              <a:solidFill>
                                <a:srgbClr val="050EBB"/>
                              </a:solidFill>
                              <a:latin typeface="Cambria Math"/>
                            </a:rPr>
                            <m:t>−</m:t>
                          </m:r>
                          <m:r>
                            <a:rPr lang="en-CA" sz="2400" b="1" i="1" smtClean="0">
                              <a:solidFill>
                                <a:srgbClr val="050EBB"/>
                              </a:solidFill>
                              <a:latin typeface="Cambria Math"/>
                            </a:rPr>
                            <m:t>𝟑</m:t>
                          </m:r>
                        </m:num>
                        <m:den>
                          <m:r>
                            <a:rPr lang="en-CA" sz="2400" b="1" i="1" smtClean="0">
                              <a:solidFill>
                                <a:srgbClr val="050EBB"/>
                              </a:solidFill>
                              <a:latin typeface="Cambria Math"/>
                            </a:rPr>
                            <m:t>𝟐</m:t>
                          </m:r>
                          <m:r>
                            <a:rPr lang="en-CA" sz="2400" b="1" i="1" smtClean="0">
                              <a:solidFill>
                                <a:srgbClr val="050EBB"/>
                              </a:solidFill>
                              <a:latin typeface="Cambria Math"/>
                            </a:rPr>
                            <m:t>−</m:t>
                          </m:r>
                          <m:r>
                            <a:rPr lang="en-CA" sz="2400" b="1" i="1" smtClean="0">
                              <a:solidFill>
                                <a:srgbClr val="050EBB"/>
                              </a:solidFill>
                              <a:latin typeface="Cambria Math"/>
                            </a:rPr>
                            <m:t>𝟓</m:t>
                          </m:r>
                        </m:den>
                      </m:f>
                      <m:r>
                        <a:rPr lang="en-CA" sz="2400" b="1" i="1" smtClean="0">
                          <a:solidFill>
                            <a:srgbClr val="050EBB"/>
                          </a:solidFill>
                          <a:latin typeface="Cambria Math"/>
                        </a:rPr>
                        <m:t>=</m:t>
                      </m:r>
                      <m:f>
                        <m:fPr>
                          <m:ctrlPr>
                            <a:rPr lang="en-CA" sz="2400" b="1" i="1">
                              <a:solidFill>
                                <a:srgbClr val="050EBB"/>
                              </a:solidFill>
                              <a:latin typeface="Cambria Math" panose="02040503050406030204" pitchFamily="18" charset="0"/>
                            </a:rPr>
                          </m:ctrlPr>
                        </m:fPr>
                        <m:num>
                          <m:r>
                            <a:rPr lang="en-CA" sz="2400" b="1" i="1">
                              <a:solidFill>
                                <a:srgbClr val="050EBB"/>
                              </a:solidFill>
                              <a:latin typeface="Cambria Math"/>
                            </a:rPr>
                            <m:t>−</m:t>
                          </m:r>
                          <m:r>
                            <a:rPr lang="en-CA" sz="2400" b="1" i="1">
                              <a:solidFill>
                                <a:srgbClr val="050EBB"/>
                              </a:solidFill>
                              <a:latin typeface="Cambria Math"/>
                            </a:rPr>
                            <m:t>𝟐</m:t>
                          </m:r>
                        </m:num>
                        <m:den>
                          <m:r>
                            <a:rPr lang="en-CA" sz="2400" b="1" i="1">
                              <a:solidFill>
                                <a:srgbClr val="050EBB"/>
                              </a:solidFill>
                              <a:latin typeface="Cambria Math"/>
                            </a:rPr>
                            <m:t>−</m:t>
                          </m:r>
                          <m:r>
                            <a:rPr lang="en-CA" sz="2400" b="1" i="1">
                              <a:solidFill>
                                <a:srgbClr val="050EBB"/>
                              </a:solidFill>
                              <a:latin typeface="Cambria Math"/>
                            </a:rPr>
                            <m:t>𝟑</m:t>
                          </m:r>
                        </m:den>
                      </m:f>
                      <m:r>
                        <a:rPr lang="en-CA" sz="2400" b="1" i="1">
                          <a:solidFill>
                            <a:srgbClr val="050EBB"/>
                          </a:solidFill>
                          <a:latin typeface="Cambria Math"/>
                        </a:rPr>
                        <m:t>=</m:t>
                      </m:r>
                      <m:f>
                        <m:fPr>
                          <m:ctrlPr>
                            <a:rPr lang="en-CA" sz="2400" b="1" i="1">
                              <a:solidFill>
                                <a:srgbClr val="050EBB"/>
                              </a:solidFill>
                              <a:latin typeface="Cambria Math" panose="02040503050406030204" pitchFamily="18" charset="0"/>
                            </a:rPr>
                          </m:ctrlPr>
                        </m:fPr>
                        <m:num>
                          <m:r>
                            <a:rPr lang="en-CA" sz="2400" b="1" i="1">
                              <a:solidFill>
                                <a:srgbClr val="050EBB"/>
                              </a:solidFill>
                              <a:latin typeface="Cambria Math"/>
                            </a:rPr>
                            <m:t>𝟐</m:t>
                          </m:r>
                        </m:num>
                        <m:den>
                          <m:r>
                            <a:rPr lang="en-CA" sz="2400" b="1" i="1">
                              <a:solidFill>
                                <a:srgbClr val="050EBB"/>
                              </a:solidFill>
                              <a:latin typeface="Cambria Math"/>
                            </a:rPr>
                            <m:t>𝟑</m:t>
                          </m:r>
                        </m:den>
                      </m:f>
                    </m:oMath>
                  </m:oMathPara>
                </a14:m>
                <a:endParaRPr lang="en-CA" sz="2400" b="1" dirty="0">
                  <a:solidFill>
                    <a:srgbClr val="FF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758643" y="963637"/>
                <a:ext cx="3080139" cy="786177"/>
              </a:xfrm>
              <a:prstGeom prst="rect">
                <a:avLst/>
              </a:prstGeom>
              <a:blipFill rotWithShape="1">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33400" y="2735577"/>
                <a:ext cx="3813357"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sz="2400" b="1" i="1" smtClean="0">
                          <a:solidFill>
                            <a:srgbClr val="FF0000"/>
                          </a:solidFill>
                          <a:latin typeface="Cambria Math"/>
                        </a:rPr>
                        <m:t>𝒎</m:t>
                      </m:r>
                      <m:r>
                        <a:rPr lang="en-CA" sz="2400" b="1" i="1" smtClean="0">
                          <a:solidFill>
                            <a:srgbClr val="FF0000"/>
                          </a:solidFill>
                          <a:latin typeface="Cambria Math"/>
                        </a:rPr>
                        <m:t>=</m:t>
                      </m:r>
                      <m:f>
                        <m:fPr>
                          <m:ctrlPr>
                            <a:rPr lang="en-CA" sz="2400" b="1" i="1" smtClean="0">
                              <a:solidFill>
                                <a:srgbClr val="FF0000"/>
                              </a:solidFill>
                              <a:latin typeface="Cambria Math" panose="02040503050406030204" pitchFamily="18" charset="0"/>
                            </a:rPr>
                          </m:ctrlPr>
                        </m:fPr>
                        <m:num>
                          <m:r>
                            <a:rPr lang="en-CA" sz="2400" b="1" i="1" smtClean="0">
                              <a:solidFill>
                                <a:srgbClr val="FF0000"/>
                              </a:solidFill>
                              <a:latin typeface="Cambria Math"/>
                            </a:rPr>
                            <m:t>𝟐</m:t>
                          </m:r>
                          <m:r>
                            <a:rPr lang="en-CA" sz="2400" b="1" i="1" smtClean="0">
                              <a:solidFill>
                                <a:srgbClr val="FF0000"/>
                              </a:solidFill>
                              <a:latin typeface="Cambria Math"/>
                            </a:rPr>
                            <m:t>−</m:t>
                          </m:r>
                          <m:r>
                            <a:rPr lang="en-CA" sz="2400" b="1" i="1" smtClean="0">
                              <a:solidFill>
                                <a:srgbClr val="FF0000"/>
                              </a:solidFill>
                              <a:latin typeface="Cambria Math"/>
                            </a:rPr>
                            <m:t>𝟒</m:t>
                          </m:r>
                        </m:num>
                        <m:den>
                          <m:r>
                            <a:rPr lang="en-CA" sz="2400" b="1" i="1" smtClean="0">
                              <a:solidFill>
                                <a:srgbClr val="FF0000"/>
                              </a:solidFill>
                              <a:latin typeface="Cambria Math"/>
                            </a:rPr>
                            <m:t>−</m:t>
                          </m:r>
                          <m:r>
                            <a:rPr lang="en-CA" sz="2400" b="1" i="1" smtClean="0">
                              <a:solidFill>
                                <a:srgbClr val="FF0000"/>
                              </a:solidFill>
                              <a:latin typeface="Cambria Math"/>
                            </a:rPr>
                            <m:t>𝟐</m:t>
                          </m:r>
                          <m:r>
                            <a:rPr lang="en-CA" sz="2400" b="1" i="1" smtClean="0">
                              <a:solidFill>
                                <a:srgbClr val="FF0000"/>
                              </a:solidFill>
                              <a:latin typeface="Cambria Math"/>
                            </a:rPr>
                            <m:t>−</m:t>
                          </m:r>
                          <m:r>
                            <a:rPr lang="en-CA" sz="2400" b="1" i="1" smtClean="0">
                              <a:solidFill>
                                <a:srgbClr val="FF0000"/>
                              </a:solidFill>
                              <a:latin typeface="Cambria Math"/>
                            </a:rPr>
                            <m:t>𝟏</m:t>
                          </m:r>
                        </m:den>
                      </m:f>
                      <m:r>
                        <a:rPr lang="en-CA" sz="2400" b="1" i="1" smtClean="0">
                          <a:solidFill>
                            <a:srgbClr val="FF0000"/>
                          </a:solidFill>
                          <a:latin typeface="Cambria Math"/>
                        </a:rPr>
                        <m:t>=</m:t>
                      </m:r>
                      <m:f>
                        <m:fPr>
                          <m:ctrlPr>
                            <a:rPr lang="en-CA" sz="2400" b="1" i="1" smtClean="0">
                              <a:solidFill>
                                <a:srgbClr val="FF0000"/>
                              </a:solidFill>
                              <a:latin typeface="Cambria Math" panose="02040503050406030204" pitchFamily="18" charset="0"/>
                            </a:rPr>
                          </m:ctrlPr>
                        </m:fPr>
                        <m:num>
                          <m:r>
                            <a:rPr lang="en-CA" sz="2400" b="1" i="1" smtClean="0">
                              <a:solidFill>
                                <a:srgbClr val="FF0000"/>
                              </a:solidFill>
                              <a:latin typeface="Cambria Math"/>
                            </a:rPr>
                            <m:t>−</m:t>
                          </m:r>
                          <m:r>
                            <a:rPr lang="en-CA" sz="2400" b="1" i="1" smtClean="0">
                              <a:solidFill>
                                <a:srgbClr val="FF0000"/>
                              </a:solidFill>
                              <a:latin typeface="Cambria Math"/>
                            </a:rPr>
                            <m:t>𝟐</m:t>
                          </m:r>
                        </m:num>
                        <m:den>
                          <m:r>
                            <a:rPr lang="en-CA" sz="2400" b="1" i="1" smtClean="0">
                              <a:solidFill>
                                <a:srgbClr val="FF0000"/>
                              </a:solidFill>
                              <a:latin typeface="Cambria Math"/>
                            </a:rPr>
                            <m:t>−</m:t>
                          </m:r>
                          <m:r>
                            <a:rPr lang="en-CA" sz="2400" b="1" i="1" smtClean="0">
                              <a:solidFill>
                                <a:srgbClr val="FF0000"/>
                              </a:solidFill>
                              <a:latin typeface="Cambria Math"/>
                            </a:rPr>
                            <m:t>𝟑</m:t>
                          </m:r>
                        </m:den>
                      </m:f>
                      <m:r>
                        <a:rPr lang="en-CA" sz="2400" b="1" i="1" smtClean="0">
                          <a:solidFill>
                            <a:srgbClr val="FF0000"/>
                          </a:solidFill>
                          <a:latin typeface="Cambria Math"/>
                        </a:rPr>
                        <m:t>=</m:t>
                      </m:r>
                      <m:f>
                        <m:fPr>
                          <m:ctrlPr>
                            <a:rPr lang="en-CA" sz="2400" b="1" i="1" smtClean="0">
                              <a:solidFill>
                                <a:srgbClr val="FF0000"/>
                              </a:solidFill>
                              <a:latin typeface="Cambria Math" panose="02040503050406030204" pitchFamily="18" charset="0"/>
                            </a:rPr>
                          </m:ctrlPr>
                        </m:fPr>
                        <m:num>
                          <m:r>
                            <a:rPr lang="en-CA" sz="2400" b="1" i="1" smtClean="0">
                              <a:solidFill>
                                <a:srgbClr val="FF0000"/>
                              </a:solidFill>
                              <a:latin typeface="Cambria Math"/>
                            </a:rPr>
                            <m:t>𝟐</m:t>
                          </m:r>
                        </m:num>
                        <m:den>
                          <m:r>
                            <a:rPr lang="en-CA" sz="2400" b="1" i="1" smtClean="0">
                              <a:solidFill>
                                <a:srgbClr val="FF0000"/>
                              </a:solidFill>
                              <a:latin typeface="Cambria Math"/>
                            </a:rPr>
                            <m:t>𝟑</m:t>
                          </m:r>
                        </m:den>
                      </m:f>
                    </m:oMath>
                  </m:oMathPara>
                </a14:m>
                <a:endParaRPr lang="en-CA" sz="2400" b="1" dirty="0">
                  <a:solidFill>
                    <a:srgbClr val="FF000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33400" y="2735577"/>
                <a:ext cx="3813357" cy="786177"/>
              </a:xfrm>
              <a:prstGeom prst="rect">
                <a:avLst/>
              </a:prstGeom>
              <a:blipFill rotWithShape="1">
                <a:blip r:embed="rId4"/>
                <a:stretch>
                  <a:fillRect/>
                </a:stretch>
              </a:blipFill>
            </p:spPr>
            <p:txBody>
              <a:bodyPr/>
              <a:lstStyle/>
              <a:p>
                <a:r>
                  <a:rPr lang="en-CA">
                    <a:noFill/>
                  </a:rPr>
                  <a:t> </a:t>
                </a:r>
              </a:p>
            </p:txBody>
          </p:sp>
        </mc:Fallback>
      </mc:AlternateContent>
      <p:cxnSp>
        <p:nvCxnSpPr>
          <p:cNvPr id="25" name="Straight Arrow Connector 24"/>
          <p:cNvCxnSpPr/>
          <p:nvPr/>
        </p:nvCxnSpPr>
        <p:spPr>
          <a:xfrm flipV="1">
            <a:off x="4464993" y="1447800"/>
            <a:ext cx="4374207" cy="3124200"/>
          </a:xfrm>
          <a:prstGeom prst="straightConnector1">
            <a:avLst/>
          </a:prstGeom>
          <a:ln w="38100">
            <a:solidFill>
              <a:srgbClr val="050EBB"/>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464993" y="361792"/>
            <a:ext cx="4024014" cy="2766874"/>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27" name="Straight Arrow Connector 1026"/>
          <p:cNvCxnSpPr/>
          <p:nvPr/>
        </p:nvCxnSpPr>
        <p:spPr>
          <a:xfrm flipV="1">
            <a:off x="7229929" y="1826498"/>
            <a:ext cx="0" cy="834082"/>
          </a:xfrm>
          <a:prstGeom prst="straightConnector1">
            <a:avLst/>
          </a:prstGeom>
          <a:ln w="38100">
            <a:solidFill>
              <a:srgbClr val="050EBB"/>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7229929" y="1826498"/>
            <a:ext cx="1061259" cy="2302"/>
          </a:xfrm>
          <a:prstGeom prst="straightConnector1">
            <a:avLst/>
          </a:prstGeom>
          <a:ln w="38100">
            <a:solidFill>
              <a:srgbClr val="050EBB"/>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5852886" y="1447800"/>
            <a:ext cx="14514" cy="757397"/>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52886" y="1447800"/>
            <a:ext cx="1061259" cy="0"/>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 name="Oval 1"/>
          <p:cNvSpPr>
            <a:spLocks noChangeAspect="1"/>
          </p:cNvSpPr>
          <p:nvPr/>
        </p:nvSpPr>
        <p:spPr>
          <a:xfrm>
            <a:off x="7229929" y="2515106"/>
            <a:ext cx="118872" cy="118872"/>
          </a:xfrm>
          <a:prstGeom prst="ellipse">
            <a:avLst/>
          </a:prstGeom>
          <a:solidFill>
            <a:srgbClr val="050EBB"/>
          </a:solidFill>
          <a:ln>
            <a:solidFill>
              <a:srgbClr val="050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8291188" y="1749814"/>
            <a:ext cx="118872" cy="118872"/>
          </a:xfrm>
          <a:prstGeom prst="ellipse">
            <a:avLst/>
          </a:prstGeom>
          <a:solidFill>
            <a:srgbClr val="050EBB"/>
          </a:solidFill>
          <a:ln>
            <a:solidFill>
              <a:srgbClr val="050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5800707" y="2133600"/>
            <a:ext cx="118872" cy="11887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6854709" y="1388364"/>
            <a:ext cx="118872" cy="11887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747097" y="1684020"/>
            <a:ext cx="970137" cy="369332"/>
          </a:xfrm>
          <a:prstGeom prst="rect">
            <a:avLst/>
          </a:prstGeom>
          <a:solidFill>
            <a:schemeClr val="bg1"/>
          </a:solidFill>
        </p:spPr>
        <p:txBody>
          <a:bodyPr wrap="none" rtlCol="0">
            <a:spAutoFit/>
          </a:bodyPr>
          <a:lstStyle/>
          <a:p>
            <a:r>
              <a:rPr lang="en-US" b="1" i="1" dirty="0">
                <a:solidFill>
                  <a:srgbClr val="FF0000"/>
                </a:solidFill>
              </a:rPr>
              <a:t>Rise = 2</a:t>
            </a:r>
          </a:p>
        </p:txBody>
      </p:sp>
      <p:sp>
        <p:nvSpPr>
          <p:cNvPr id="22" name="TextBox 21"/>
          <p:cNvSpPr txBox="1"/>
          <p:nvPr/>
        </p:nvSpPr>
        <p:spPr>
          <a:xfrm>
            <a:off x="6167027" y="2145774"/>
            <a:ext cx="970137" cy="369332"/>
          </a:xfrm>
          <a:prstGeom prst="rect">
            <a:avLst/>
          </a:prstGeom>
          <a:solidFill>
            <a:schemeClr val="bg1"/>
          </a:solidFill>
        </p:spPr>
        <p:txBody>
          <a:bodyPr wrap="none" rtlCol="0">
            <a:spAutoFit/>
          </a:bodyPr>
          <a:lstStyle/>
          <a:p>
            <a:r>
              <a:rPr lang="en-US" b="1" i="1" dirty="0">
                <a:solidFill>
                  <a:srgbClr val="050EBB"/>
                </a:solidFill>
              </a:rPr>
              <a:t>Rise = 2</a:t>
            </a:r>
          </a:p>
        </p:txBody>
      </p:sp>
      <p:sp>
        <p:nvSpPr>
          <p:cNvPr id="23" name="TextBox 22"/>
          <p:cNvSpPr txBox="1"/>
          <p:nvPr/>
        </p:nvSpPr>
        <p:spPr>
          <a:xfrm>
            <a:off x="5519687" y="955598"/>
            <a:ext cx="957313" cy="369332"/>
          </a:xfrm>
          <a:prstGeom prst="rect">
            <a:avLst/>
          </a:prstGeom>
          <a:solidFill>
            <a:schemeClr val="bg1"/>
          </a:solidFill>
        </p:spPr>
        <p:txBody>
          <a:bodyPr wrap="none" rtlCol="0">
            <a:spAutoFit/>
          </a:bodyPr>
          <a:lstStyle/>
          <a:p>
            <a:r>
              <a:rPr lang="en-US" b="1" i="1" dirty="0">
                <a:solidFill>
                  <a:srgbClr val="FF0000"/>
                </a:solidFill>
              </a:rPr>
              <a:t>Run = 3</a:t>
            </a:r>
          </a:p>
        </p:txBody>
      </p:sp>
      <p:sp>
        <p:nvSpPr>
          <p:cNvPr id="26" name="TextBox 25"/>
          <p:cNvSpPr txBox="1"/>
          <p:nvPr/>
        </p:nvSpPr>
        <p:spPr>
          <a:xfrm>
            <a:off x="7337406" y="1324930"/>
            <a:ext cx="957313" cy="369332"/>
          </a:xfrm>
          <a:prstGeom prst="rect">
            <a:avLst/>
          </a:prstGeom>
          <a:solidFill>
            <a:schemeClr val="bg1"/>
          </a:solidFill>
        </p:spPr>
        <p:txBody>
          <a:bodyPr wrap="none" rtlCol="0">
            <a:spAutoFit/>
          </a:bodyPr>
          <a:lstStyle/>
          <a:p>
            <a:r>
              <a:rPr lang="en-US" b="1" i="1" dirty="0">
                <a:solidFill>
                  <a:srgbClr val="050EBB"/>
                </a:solidFill>
              </a:rPr>
              <a:t>Run = 3</a:t>
            </a:r>
          </a:p>
        </p:txBody>
      </p:sp>
    </p:spTree>
    <p:extLst>
      <p:ext uri="{BB962C8B-B14F-4D97-AF65-F5344CB8AC3E}">
        <p14:creationId xmlns:p14="http://schemas.microsoft.com/office/powerpoint/2010/main" val="126280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2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10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wipe(down)">
                                      <p:cBhvr>
                                        <p:cTn id="20" dur="500"/>
                                        <p:tgtEl>
                                          <p:spTgt spid="1027"/>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22" presetClass="entr" presetSubtype="8"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par>
                                <p:cTn id="34" presetID="22" presetClass="entr" presetSubtype="4"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down)">
                                      <p:cBhvr>
                                        <p:cTn id="36" dur="10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down)">
                                      <p:cBhvr>
                                        <p:cTn id="45" dur="500"/>
                                        <p:tgtEl>
                                          <p:spTgt spid="44"/>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3"/>
                                        </p:tgtEl>
                                        <p:attrNameLst>
                                          <p:attrName>style.visibility</p:attrName>
                                        </p:attrNameLst>
                                      </p:cBhvr>
                                      <p:to>
                                        <p:strVal val="visible"/>
                                      </p:to>
                                    </p:set>
                                  </p:childTnLst>
                                </p:cTn>
                              </p:par>
                              <p:par>
                                <p:cTn id="48" presetID="22" presetClass="entr" presetSubtype="8" fill="hold" nodeType="with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wipe(left)">
                                      <p:cBhvr>
                                        <p:cTn id="50" dur="500"/>
                                        <p:tgtEl>
                                          <p:spTgt spid="45"/>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 calcmode="lin" valueType="num">
                                      <p:cBhvr>
                                        <p:cTn id="59" dur="500" fill="hold"/>
                                        <p:tgtEl>
                                          <p:spTgt spid="17"/>
                                        </p:tgtEl>
                                        <p:attrNameLst>
                                          <p:attrName>style.rotation</p:attrName>
                                        </p:attrNameLst>
                                      </p:cBhvr>
                                      <p:tavLst>
                                        <p:tav tm="0">
                                          <p:val>
                                            <p:fltVal val="90"/>
                                          </p:val>
                                        </p:tav>
                                        <p:tav tm="100000">
                                          <p:val>
                                            <p:fltVal val="0"/>
                                          </p:val>
                                        </p:tav>
                                      </p:tavLst>
                                    </p:anim>
                                    <p:animEffect transition="in" filter="fade">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19">
                                            <p:txEl>
                                              <p:pRg st="0" end="0"/>
                                            </p:txEl>
                                          </p:spTgt>
                                        </p:tgtEl>
                                        <p:attrNameLst>
                                          <p:attrName>style.visibility</p:attrName>
                                        </p:attrNameLst>
                                      </p:cBhvr>
                                      <p:to>
                                        <p:strVal val="visible"/>
                                      </p:to>
                                    </p:set>
                                    <p:animEffect transition="in" filter="fade">
                                      <p:cBhvr>
                                        <p:cTn id="65" dur="1000"/>
                                        <p:tgtEl>
                                          <p:spTgt spid="19">
                                            <p:txEl>
                                              <p:pRg st="0" end="0"/>
                                            </p:txEl>
                                          </p:spTgt>
                                        </p:tgtEl>
                                      </p:cBhvr>
                                    </p:animEffect>
                                    <p:anim calcmode="lin" valueType="num">
                                      <p:cBhvr>
                                        <p:cTn id="66"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19">
                                            <p:txEl>
                                              <p:pRg st="0" end="0"/>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9">
                                            <p:txEl>
                                              <p:pRg st="1" end="1"/>
                                            </p:txEl>
                                          </p:spTgt>
                                        </p:tgtEl>
                                        <p:attrNameLst>
                                          <p:attrName>style.visibility</p:attrName>
                                        </p:attrNameLst>
                                      </p:cBhvr>
                                      <p:to>
                                        <p:strVal val="visible"/>
                                      </p:to>
                                    </p:set>
                                    <p:animEffect transition="in" filter="fade">
                                      <p:cBhvr>
                                        <p:cTn id="70" dur="1000"/>
                                        <p:tgtEl>
                                          <p:spTgt spid="19">
                                            <p:txEl>
                                              <p:pRg st="1" end="1"/>
                                            </p:txEl>
                                          </p:spTgt>
                                        </p:tgtEl>
                                      </p:cBhvr>
                                    </p:animEffect>
                                    <p:anim calcmode="lin" valueType="num">
                                      <p:cBhvr>
                                        <p:cTn id="71"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24" grpId="0"/>
      <p:bldP spid="2" grpId="0" animBg="1"/>
      <p:bldP spid="18" grpId="0" animBg="1"/>
      <p:bldP spid="20" grpId="0" animBg="1"/>
      <p:bldP spid="21" grpId="0" animBg="1"/>
      <p:bldP spid="3" grpId="0" animBg="1"/>
      <p:bldP spid="22" grpId="0" animBg="1"/>
      <p:bldP spid="23" grpId="0" animBg="1"/>
      <p:bldP spid="2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9C2FB87-D9D0-4394-B32B-E21A1735E82C}" type="slidenum">
              <a:rPr lang="en-US" smtClean="0"/>
              <a:pPr/>
              <a:t>43</a:t>
            </a:fld>
            <a:endParaRPr lang="en-US"/>
          </a:p>
        </p:txBody>
      </p:sp>
      <p:sp>
        <p:nvSpPr>
          <p:cNvPr id="3" name="Rectangle 2"/>
          <p:cNvSpPr/>
          <p:nvPr/>
        </p:nvSpPr>
        <p:spPr>
          <a:xfrm>
            <a:off x="762000" y="514192"/>
            <a:ext cx="2911374" cy="461665"/>
          </a:xfrm>
          <a:prstGeom prst="rect">
            <a:avLst/>
          </a:prstGeom>
        </p:spPr>
        <p:txBody>
          <a:bodyPr wrap="none">
            <a:spAutoFit/>
          </a:bodyPr>
          <a:lstStyle/>
          <a:p>
            <a:pPr lvl="0">
              <a:spcAft>
                <a:spcPts val="0"/>
              </a:spcAft>
            </a:pPr>
            <a:r>
              <a:rPr lang="en-US" sz="2400" b="1" dirty="0">
                <a:latin typeface="Times New Roman"/>
                <a:ea typeface="Times New Roman"/>
              </a:rPr>
              <a:t>E(– 3 , 4), F(– 1 , – 2)</a:t>
            </a:r>
            <a:endParaRPr lang="en-CA" sz="2400" b="1" dirty="0">
              <a:latin typeface="Times New Roman"/>
              <a:ea typeface="Times New Roman"/>
            </a:endParaRPr>
          </a:p>
        </p:txBody>
      </p:sp>
      <p:sp>
        <p:nvSpPr>
          <p:cNvPr id="4" name="Rectangle 3"/>
          <p:cNvSpPr/>
          <p:nvPr/>
        </p:nvSpPr>
        <p:spPr>
          <a:xfrm>
            <a:off x="762000" y="2189219"/>
            <a:ext cx="2149948" cy="461665"/>
          </a:xfrm>
          <a:prstGeom prst="rect">
            <a:avLst/>
          </a:prstGeom>
        </p:spPr>
        <p:txBody>
          <a:bodyPr wrap="none">
            <a:spAutoFit/>
          </a:bodyPr>
          <a:lstStyle/>
          <a:p>
            <a:pPr lvl="0">
              <a:spcAft>
                <a:spcPts val="0"/>
              </a:spcAft>
            </a:pPr>
            <a:r>
              <a:rPr lang="en-US" sz="2400" b="1" dirty="0">
                <a:latin typeface="Times New Roman"/>
                <a:ea typeface="Times New Roman"/>
              </a:rPr>
              <a:t>G(0, 5), H(1, 2)</a:t>
            </a:r>
            <a:endParaRPr lang="en-CA" sz="2400" b="1" dirty="0">
              <a:latin typeface="Times New Roman"/>
              <a:ea typeface="Times New Roman"/>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0196" y="1622588"/>
            <a:ext cx="2762250"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9" name="TextBox 8"/>
              <p:cNvSpPr txBox="1"/>
              <p:nvPr/>
            </p:nvSpPr>
            <p:spPr>
              <a:xfrm>
                <a:off x="758643" y="963637"/>
                <a:ext cx="4024307" cy="8613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2400" b="1" i="1" smtClean="0">
                          <a:solidFill>
                            <a:srgbClr val="050EBB"/>
                          </a:solidFill>
                          <a:latin typeface="Cambria Math"/>
                        </a:rPr>
                        <m:t>𝒎</m:t>
                      </m:r>
                      <m:r>
                        <a:rPr lang="en-CA" sz="2400" b="1" i="1" smtClean="0">
                          <a:solidFill>
                            <a:srgbClr val="050EBB"/>
                          </a:solidFill>
                          <a:latin typeface="Cambria Math"/>
                        </a:rPr>
                        <m:t>=</m:t>
                      </m:r>
                      <m:f>
                        <m:fPr>
                          <m:ctrlPr>
                            <a:rPr lang="en-CA" sz="2400" b="1" i="1" smtClean="0">
                              <a:solidFill>
                                <a:srgbClr val="050EBB"/>
                              </a:solidFill>
                              <a:latin typeface="Cambria Math" panose="02040503050406030204" pitchFamily="18" charset="0"/>
                            </a:rPr>
                          </m:ctrlPr>
                        </m:fPr>
                        <m:num>
                          <m:r>
                            <a:rPr lang="en-CA" sz="2400" b="1" i="1" smtClean="0">
                              <a:solidFill>
                                <a:srgbClr val="050EBB"/>
                              </a:solidFill>
                              <a:latin typeface="Cambria Math"/>
                            </a:rPr>
                            <m:t>𝟒</m:t>
                          </m:r>
                          <m:r>
                            <a:rPr lang="en-CA" sz="2400" b="1" i="1" smtClean="0">
                              <a:solidFill>
                                <a:srgbClr val="050EBB"/>
                              </a:solidFill>
                              <a:latin typeface="Cambria Math"/>
                            </a:rPr>
                            <m:t>−(−</m:t>
                          </m:r>
                          <m:r>
                            <a:rPr lang="en-CA" sz="2400" b="1" i="1" smtClean="0">
                              <a:solidFill>
                                <a:srgbClr val="050EBB"/>
                              </a:solidFill>
                              <a:latin typeface="Cambria Math"/>
                            </a:rPr>
                            <m:t>𝟐</m:t>
                          </m:r>
                          <m:r>
                            <a:rPr lang="en-CA" sz="2400" b="1" i="1" smtClean="0">
                              <a:solidFill>
                                <a:srgbClr val="050EBB"/>
                              </a:solidFill>
                              <a:latin typeface="Cambria Math"/>
                            </a:rPr>
                            <m:t>)</m:t>
                          </m:r>
                        </m:num>
                        <m:den>
                          <m:r>
                            <a:rPr lang="en-CA" sz="2400" b="1" i="1" smtClean="0">
                              <a:solidFill>
                                <a:srgbClr val="050EBB"/>
                              </a:solidFill>
                              <a:latin typeface="Cambria Math"/>
                            </a:rPr>
                            <m:t>−</m:t>
                          </m:r>
                          <m:r>
                            <a:rPr lang="en-CA" sz="2400" b="1" i="1" smtClean="0">
                              <a:solidFill>
                                <a:srgbClr val="050EBB"/>
                              </a:solidFill>
                              <a:latin typeface="Cambria Math"/>
                            </a:rPr>
                            <m:t>𝟑</m:t>
                          </m:r>
                          <m:r>
                            <a:rPr lang="en-CA" sz="2400" b="1" i="1" smtClean="0">
                              <a:solidFill>
                                <a:srgbClr val="050EBB"/>
                              </a:solidFill>
                              <a:latin typeface="Cambria Math"/>
                            </a:rPr>
                            <m:t>−(−</m:t>
                          </m:r>
                          <m:r>
                            <a:rPr lang="en-CA" sz="2400" b="1" i="1" smtClean="0">
                              <a:solidFill>
                                <a:srgbClr val="050EBB"/>
                              </a:solidFill>
                              <a:latin typeface="Cambria Math"/>
                            </a:rPr>
                            <m:t>𝟏</m:t>
                          </m:r>
                          <m:r>
                            <a:rPr lang="en-CA" sz="2400" b="1" i="1" smtClean="0">
                              <a:solidFill>
                                <a:srgbClr val="050EBB"/>
                              </a:solidFill>
                              <a:latin typeface="Cambria Math"/>
                            </a:rPr>
                            <m:t>)</m:t>
                          </m:r>
                        </m:den>
                      </m:f>
                      <m:r>
                        <a:rPr lang="en-CA" sz="2400" b="1" i="1" smtClean="0">
                          <a:solidFill>
                            <a:srgbClr val="050EBB"/>
                          </a:solidFill>
                          <a:latin typeface="Cambria Math"/>
                        </a:rPr>
                        <m:t>=</m:t>
                      </m:r>
                      <m:f>
                        <m:fPr>
                          <m:ctrlPr>
                            <a:rPr lang="en-CA" sz="2400" b="1" i="1">
                              <a:solidFill>
                                <a:srgbClr val="050EBB"/>
                              </a:solidFill>
                              <a:latin typeface="Cambria Math" panose="02040503050406030204" pitchFamily="18" charset="0"/>
                            </a:rPr>
                          </m:ctrlPr>
                        </m:fPr>
                        <m:num>
                          <m:r>
                            <a:rPr lang="en-CA" sz="2400" b="1" i="1" smtClean="0">
                              <a:solidFill>
                                <a:srgbClr val="050EBB"/>
                              </a:solidFill>
                              <a:latin typeface="Cambria Math"/>
                            </a:rPr>
                            <m:t>𝟔</m:t>
                          </m:r>
                        </m:num>
                        <m:den>
                          <m:r>
                            <a:rPr lang="en-CA" sz="2400" b="1" i="1">
                              <a:solidFill>
                                <a:srgbClr val="050EBB"/>
                              </a:solidFill>
                              <a:latin typeface="Cambria Math"/>
                            </a:rPr>
                            <m:t>−</m:t>
                          </m:r>
                          <m:r>
                            <a:rPr lang="en-CA" sz="2400" b="1" i="1" smtClean="0">
                              <a:solidFill>
                                <a:srgbClr val="050EBB"/>
                              </a:solidFill>
                              <a:latin typeface="Cambria Math"/>
                            </a:rPr>
                            <m:t>𝟐</m:t>
                          </m:r>
                        </m:den>
                      </m:f>
                      <m:r>
                        <a:rPr lang="en-CA" sz="2400" b="1" i="1">
                          <a:solidFill>
                            <a:srgbClr val="050EBB"/>
                          </a:solidFill>
                          <a:latin typeface="Cambria Math"/>
                        </a:rPr>
                        <m:t>=</m:t>
                      </m:r>
                      <m:r>
                        <a:rPr lang="en-CA" sz="2400" b="1" i="1" smtClean="0">
                          <a:solidFill>
                            <a:srgbClr val="050EBB"/>
                          </a:solidFill>
                          <a:latin typeface="Cambria Math"/>
                        </a:rPr>
                        <m:t>−</m:t>
                      </m:r>
                      <m:r>
                        <a:rPr lang="en-CA" sz="2400" b="1" i="1" smtClean="0">
                          <a:solidFill>
                            <a:srgbClr val="050EBB"/>
                          </a:solidFill>
                          <a:latin typeface="Cambria Math"/>
                        </a:rPr>
                        <m:t>𝟑</m:t>
                      </m:r>
                    </m:oMath>
                  </m:oMathPara>
                </a14:m>
                <a:endParaRPr lang="en-CA" sz="2400" b="1" dirty="0">
                  <a:solidFill>
                    <a:srgbClr val="FF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758643" y="963637"/>
                <a:ext cx="4024307" cy="861326"/>
              </a:xfrm>
              <a:prstGeom prst="rect">
                <a:avLst/>
              </a:prstGeom>
              <a:blipFill rotWithShape="1">
                <a:blip r:embed="rId3"/>
                <a:stretch>
                  <a:fillRect/>
                </a:stretch>
              </a:blipFill>
            </p:spPr>
            <p:txBody>
              <a:bodyPr/>
              <a:lstStyle/>
              <a:p>
                <a:r>
                  <a:rPr lang="en-CA">
                    <a:noFill/>
                  </a:rPr>
                  <a:t> </a:t>
                </a:r>
              </a:p>
            </p:txBody>
          </p:sp>
        </mc:Fallback>
      </mc:AlternateContent>
      <p:cxnSp>
        <p:nvCxnSpPr>
          <p:cNvPr id="10" name="Straight Arrow Connector 9"/>
          <p:cNvCxnSpPr/>
          <p:nvPr/>
        </p:nvCxnSpPr>
        <p:spPr>
          <a:xfrm flipH="1" flipV="1">
            <a:off x="6096000" y="1219200"/>
            <a:ext cx="1143000" cy="3581400"/>
          </a:xfrm>
          <a:prstGeom prst="straightConnector1">
            <a:avLst/>
          </a:prstGeom>
          <a:ln w="38100">
            <a:solidFill>
              <a:srgbClr val="050EBB"/>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351716" y="1972412"/>
            <a:ext cx="0" cy="1532788"/>
          </a:xfrm>
          <a:prstGeom prst="straightConnector1">
            <a:avLst/>
          </a:prstGeom>
          <a:ln w="38100">
            <a:solidFill>
              <a:srgbClr val="050EBB"/>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309468" y="3462424"/>
            <a:ext cx="530630" cy="0"/>
          </a:xfrm>
          <a:prstGeom prst="straightConnector1">
            <a:avLst/>
          </a:prstGeom>
          <a:ln w="38100">
            <a:solidFill>
              <a:srgbClr val="050EBB"/>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466283" y="3009900"/>
                <a:ext cx="3813357"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sz="2400" b="1" i="1" smtClean="0">
                          <a:solidFill>
                            <a:srgbClr val="FF0000"/>
                          </a:solidFill>
                          <a:latin typeface="Cambria Math"/>
                        </a:rPr>
                        <m:t>𝒎</m:t>
                      </m:r>
                      <m:r>
                        <a:rPr lang="en-CA" sz="2400" b="1" i="1" smtClean="0">
                          <a:solidFill>
                            <a:srgbClr val="FF0000"/>
                          </a:solidFill>
                          <a:latin typeface="Cambria Math"/>
                        </a:rPr>
                        <m:t>=</m:t>
                      </m:r>
                      <m:f>
                        <m:fPr>
                          <m:ctrlPr>
                            <a:rPr lang="en-CA" sz="2400" b="1" i="1" smtClean="0">
                              <a:solidFill>
                                <a:srgbClr val="FF0000"/>
                              </a:solidFill>
                              <a:latin typeface="Cambria Math" panose="02040503050406030204" pitchFamily="18" charset="0"/>
                            </a:rPr>
                          </m:ctrlPr>
                        </m:fPr>
                        <m:num>
                          <m:r>
                            <a:rPr lang="en-CA" sz="2400" b="1" i="1" smtClean="0">
                              <a:solidFill>
                                <a:srgbClr val="FF0000"/>
                              </a:solidFill>
                              <a:latin typeface="Cambria Math"/>
                            </a:rPr>
                            <m:t>𝟓</m:t>
                          </m:r>
                          <m:r>
                            <a:rPr lang="en-CA" sz="2400" b="1" i="1" smtClean="0">
                              <a:solidFill>
                                <a:srgbClr val="FF0000"/>
                              </a:solidFill>
                              <a:latin typeface="Cambria Math"/>
                            </a:rPr>
                            <m:t>−</m:t>
                          </m:r>
                          <m:r>
                            <a:rPr lang="en-CA" sz="2400" b="1" i="1" smtClean="0">
                              <a:solidFill>
                                <a:srgbClr val="FF0000"/>
                              </a:solidFill>
                              <a:latin typeface="Cambria Math"/>
                            </a:rPr>
                            <m:t>𝟐</m:t>
                          </m:r>
                        </m:num>
                        <m:den>
                          <m:r>
                            <a:rPr lang="en-CA" sz="2400" b="1" i="1" smtClean="0">
                              <a:solidFill>
                                <a:srgbClr val="FF0000"/>
                              </a:solidFill>
                              <a:latin typeface="Cambria Math"/>
                            </a:rPr>
                            <m:t>𝟎</m:t>
                          </m:r>
                          <m:r>
                            <a:rPr lang="en-CA" sz="2400" b="1" i="1" smtClean="0">
                              <a:solidFill>
                                <a:srgbClr val="FF0000"/>
                              </a:solidFill>
                              <a:latin typeface="Cambria Math"/>
                            </a:rPr>
                            <m:t>−</m:t>
                          </m:r>
                          <m:r>
                            <a:rPr lang="en-CA" sz="2400" b="1" i="1" smtClean="0">
                              <a:solidFill>
                                <a:srgbClr val="FF0000"/>
                              </a:solidFill>
                              <a:latin typeface="Cambria Math"/>
                            </a:rPr>
                            <m:t>𝟏</m:t>
                          </m:r>
                        </m:den>
                      </m:f>
                      <m:r>
                        <a:rPr lang="en-CA" sz="2400" b="1" i="1" smtClean="0">
                          <a:solidFill>
                            <a:srgbClr val="FF0000"/>
                          </a:solidFill>
                          <a:latin typeface="Cambria Math"/>
                        </a:rPr>
                        <m:t>=</m:t>
                      </m:r>
                      <m:f>
                        <m:fPr>
                          <m:ctrlPr>
                            <a:rPr lang="en-CA" sz="2400" b="1" i="1" smtClean="0">
                              <a:solidFill>
                                <a:srgbClr val="FF0000"/>
                              </a:solidFill>
                              <a:latin typeface="Cambria Math" panose="02040503050406030204" pitchFamily="18" charset="0"/>
                            </a:rPr>
                          </m:ctrlPr>
                        </m:fPr>
                        <m:num>
                          <m:r>
                            <a:rPr lang="en-CA" sz="2400" b="1" i="1" smtClean="0">
                              <a:solidFill>
                                <a:srgbClr val="FF0000"/>
                              </a:solidFill>
                              <a:latin typeface="Cambria Math"/>
                            </a:rPr>
                            <m:t>𝟑</m:t>
                          </m:r>
                        </m:num>
                        <m:den>
                          <m:r>
                            <a:rPr lang="en-CA" sz="2400" b="1" i="1" smtClean="0">
                              <a:solidFill>
                                <a:srgbClr val="FF0000"/>
                              </a:solidFill>
                              <a:latin typeface="Cambria Math"/>
                            </a:rPr>
                            <m:t>−</m:t>
                          </m:r>
                          <m:r>
                            <a:rPr lang="en-CA" sz="2400" b="1" i="1" smtClean="0">
                              <a:solidFill>
                                <a:srgbClr val="FF0000"/>
                              </a:solidFill>
                              <a:latin typeface="Cambria Math"/>
                            </a:rPr>
                            <m:t>𝟏</m:t>
                          </m:r>
                        </m:den>
                      </m:f>
                      <m:r>
                        <a:rPr lang="en-CA" sz="2400" b="1" i="1" smtClean="0">
                          <a:solidFill>
                            <a:srgbClr val="FF0000"/>
                          </a:solidFill>
                          <a:latin typeface="Cambria Math"/>
                        </a:rPr>
                        <m:t>=−</m:t>
                      </m:r>
                      <m:r>
                        <a:rPr lang="en-CA" sz="2400" b="1" i="1" smtClean="0">
                          <a:solidFill>
                            <a:srgbClr val="FF0000"/>
                          </a:solidFill>
                          <a:latin typeface="Cambria Math"/>
                        </a:rPr>
                        <m:t>𝟑</m:t>
                      </m:r>
                    </m:oMath>
                  </m:oMathPara>
                </a14:m>
                <a:endParaRPr lang="en-CA" sz="2400" b="1" dirty="0">
                  <a:solidFill>
                    <a:srgbClr val="FF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66283" y="3009900"/>
                <a:ext cx="3813357" cy="786177"/>
              </a:xfrm>
              <a:prstGeom prst="rect">
                <a:avLst/>
              </a:prstGeom>
              <a:blipFill rotWithShape="1">
                <a:blip r:embed="rId4"/>
                <a:stretch>
                  <a:fillRect/>
                </a:stretch>
              </a:blipFill>
            </p:spPr>
            <p:txBody>
              <a:bodyPr/>
              <a:lstStyle/>
              <a:p>
                <a:r>
                  <a:rPr lang="en-CA">
                    <a:noFill/>
                  </a:rPr>
                  <a:t> </a:t>
                </a:r>
              </a:p>
            </p:txBody>
          </p:sp>
        </mc:Fallback>
      </mc:AlternateContent>
      <p:cxnSp>
        <p:nvCxnSpPr>
          <p:cNvPr id="14" name="Straight Arrow Connector 13"/>
          <p:cNvCxnSpPr/>
          <p:nvPr/>
        </p:nvCxnSpPr>
        <p:spPr>
          <a:xfrm flipH="1" flipV="1">
            <a:off x="6866974" y="1213969"/>
            <a:ext cx="1163055" cy="3156114"/>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315613" y="1714873"/>
            <a:ext cx="0" cy="833397"/>
          </a:xfrm>
          <a:prstGeom prst="straightConnector1">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131041" y="1774309"/>
            <a:ext cx="184572" cy="0"/>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7" name="Text Box 46"/>
          <p:cNvSpPr txBox="1">
            <a:spLocks noChangeArrowheads="1"/>
          </p:cNvSpPr>
          <p:nvPr/>
        </p:nvSpPr>
        <p:spPr bwMode="auto">
          <a:xfrm>
            <a:off x="834657" y="4038600"/>
            <a:ext cx="2766060" cy="1066800"/>
          </a:xfrm>
          <a:prstGeom prst="rect">
            <a:avLst/>
          </a:prstGeom>
          <a:solidFill>
            <a:srgbClr val="FFFFFF"/>
          </a:solidFill>
          <a:ln w="9525">
            <a:noFill/>
            <a:miter lim="800000"/>
            <a:headEnd/>
            <a:tailEnd/>
          </a:ln>
        </p:spPr>
        <p:txBody>
          <a:bodyPr rot="0" vert="horz" wrap="square" lIns="91440" tIns="45720" rIns="91440" bIns="45720" anchor="t" anchorCtr="0" upright="1">
            <a:noAutofit/>
          </a:bodyPr>
          <a:lstStyle/>
          <a:p>
            <a:pPr algn="just">
              <a:spcAft>
                <a:spcPts val="0"/>
              </a:spcAft>
            </a:pPr>
            <a:r>
              <a:rPr lang="en-US" sz="2000" b="1" dirty="0">
                <a:effectLst/>
                <a:latin typeface="Times New Roman"/>
                <a:ea typeface="Times New Roman"/>
              </a:rPr>
              <a:t>Lines that are higher on the </a:t>
            </a:r>
            <a:r>
              <a:rPr lang="en-US" sz="2000" b="1" i="1" dirty="0">
                <a:latin typeface="Times New Roman"/>
                <a:ea typeface="Times New Roman"/>
              </a:rPr>
              <a:t>left </a:t>
            </a:r>
            <a:r>
              <a:rPr lang="en-US" sz="2000" b="1" dirty="0">
                <a:effectLst/>
                <a:latin typeface="Times New Roman"/>
                <a:ea typeface="Times New Roman"/>
              </a:rPr>
              <a:t>have </a:t>
            </a:r>
            <a:endParaRPr lang="en-CA" sz="2000" dirty="0">
              <a:effectLst/>
              <a:latin typeface="Times New Roman"/>
              <a:ea typeface="Times New Roman"/>
            </a:endParaRPr>
          </a:p>
          <a:p>
            <a:pPr algn="just">
              <a:spcAft>
                <a:spcPts val="0"/>
              </a:spcAft>
            </a:pPr>
            <a:r>
              <a:rPr lang="en-US" sz="2000" b="1" dirty="0">
                <a:effectLst/>
                <a:latin typeface="Times New Roman"/>
                <a:ea typeface="Times New Roman"/>
              </a:rPr>
              <a:t>a </a:t>
            </a:r>
            <a:r>
              <a:rPr lang="en-US" sz="2000" b="1" i="1" dirty="0">
                <a:effectLst/>
                <a:latin typeface="Times New Roman"/>
                <a:ea typeface="Times New Roman"/>
              </a:rPr>
              <a:t>negative slope.</a:t>
            </a:r>
            <a:endParaRPr lang="en-CA" sz="2000" dirty="0">
              <a:effectLst/>
              <a:latin typeface="Times New Roman"/>
              <a:ea typeface="Times New Roman"/>
            </a:endParaRPr>
          </a:p>
          <a:p>
            <a:pPr indent="457200">
              <a:spcAft>
                <a:spcPts val="0"/>
              </a:spcAft>
            </a:pPr>
            <a:r>
              <a:rPr lang="en-US" sz="1200" b="1" dirty="0">
                <a:effectLst/>
                <a:latin typeface="Times New Roman"/>
                <a:ea typeface="Times New Roman"/>
              </a:rPr>
              <a:t> </a:t>
            </a:r>
            <a:endParaRPr lang="en-CA" sz="1200" dirty="0">
              <a:effectLst/>
              <a:latin typeface="Times New Roman"/>
              <a:ea typeface="Times New Roman"/>
            </a:endParaRPr>
          </a:p>
          <a:p>
            <a:pPr indent="457200">
              <a:spcAft>
                <a:spcPts val="0"/>
              </a:spcAft>
            </a:pPr>
            <a:r>
              <a:rPr lang="en-US" sz="1200" b="1" i="1" dirty="0">
                <a:effectLst/>
                <a:latin typeface="Times New Roman"/>
                <a:ea typeface="Times New Roman"/>
              </a:rPr>
              <a:t> </a:t>
            </a:r>
            <a:endParaRPr lang="en-CA" sz="1200" dirty="0">
              <a:effectLst/>
              <a:latin typeface="Times New Roman"/>
              <a:ea typeface="Times New Roman"/>
            </a:endParaRPr>
          </a:p>
          <a:p>
            <a:pPr>
              <a:spcAft>
                <a:spcPts val="0"/>
              </a:spcAft>
            </a:pPr>
            <a:r>
              <a:rPr lang="en-US" sz="1200" dirty="0">
                <a:effectLst/>
                <a:latin typeface="Times New Roman"/>
                <a:ea typeface="Times New Roman"/>
              </a:rPr>
              <a:t> </a:t>
            </a:r>
            <a:endParaRPr lang="en-CA" sz="1200" dirty="0">
              <a:effectLst/>
              <a:latin typeface="Times New Roman"/>
              <a:ea typeface="Times New Roman"/>
            </a:endParaRPr>
          </a:p>
        </p:txBody>
      </p:sp>
      <p:sp>
        <p:nvSpPr>
          <p:cNvPr id="18" name="Text Box 2"/>
          <p:cNvSpPr txBox="1">
            <a:spLocks noChangeArrowheads="1"/>
          </p:cNvSpPr>
          <p:nvPr/>
        </p:nvSpPr>
        <p:spPr bwMode="auto">
          <a:xfrm>
            <a:off x="740228" y="5410200"/>
            <a:ext cx="7532545" cy="7620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spcAft>
                <a:spcPts val="0"/>
              </a:spcAft>
            </a:pPr>
            <a:r>
              <a:rPr lang="en-US" sz="2400" b="1" dirty="0">
                <a:effectLst/>
                <a:latin typeface="Times New Roman"/>
                <a:ea typeface="Times New Roman"/>
              </a:rPr>
              <a:t>Lines that have </a:t>
            </a:r>
            <a:r>
              <a:rPr lang="en-US" sz="2400" b="1" i="1" dirty="0">
                <a:effectLst/>
                <a:latin typeface="Times New Roman"/>
                <a:ea typeface="Times New Roman"/>
              </a:rPr>
              <a:t>equal slopes</a:t>
            </a:r>
            <a:r>
              <a:rPr lang="en-US" sz="2400" b="1" dirty="0">
                <a:effectLst/>
                <a:latin typeface="Times New Roman"/>
                <a:ea typeface="Times New Roman"/>
              </a:rPr>
              <a:t> are </a:t>
            </a:r>
            <a:r>
              <a:rPr lang="en-US" sz="2400" b="1" i="1" dirty="0">
                <a:effectLst/>
                <a:latin typeface="Times New Roman"/>
                <a:ea typeface="Times New Roman"/>
              </a:rPr>
              <a:t>parallel</a:t>
            </a:r>
            <a:r>
              <a:rPr lang="en-US" sz="2400" b="1" dirty="0">
                <a:effectLst/>
                <a:latin typeface="Times New Roman"/>
                <a:ea typeface="Times New Roman"/>
              </a:rPr>
              <a:t>    </a:t>
            </a:r>
            <a:endParaRPr lang="en-CA" sz="2400" dirty="0">
              <a:effectLst/>
              <a:latin typeface="Times New Roman"/>
              <a:ea typeface="Times New Roman"/>
            </a:endParaRPr>
          </a:p>
          <a:p>
            <a:pPr algn="ctr">
              <a:spcAft>
                <a:spcPts val="0"/>
              </a:spcAft>
            </a:pPr>
            <a:r>
              <a:rPr lang="en-CA" sz="2400" b="1" dirty="0">
                <a:effectLst/>
                <a:latin typeface="Times New Roman"/>
                <a:ea typeface="Times New Roman"/>
              </a:rPr>
              <a:t>Line EF is parallel to line GH</a:t>
            </a:r>
            <a:endParaRPr lang="en-CA" sz="2400" dirty="0">
              <a:effectLst/>
              <a:latin typeface="Times New Roman"/>
              <a:ea typeface="Times New Roman"/>
            </a:endParaRPr>
          </a:p>
          <a:p>
            <a:pPr>
              <a:spcAft>
                <a:spcPts val="0"/>
              </a:spcAft>
            </a:pPr>
            <a:r>
              <a:rPr lang="en-US" sz="2400" dirty="0">
                <a:effectLst/>
                <a:latin typeface="Times New Roman"/>
                <a:ea typeface="Times New Roman"/>
              </a:rPr>
              <a:t> </a:t>
            </a:r>
            <a:endParaRPr lang="en-CA" sz="2400" dirty="0">
              <a:effectLst/>
              <a:latin typeface="Times New Roman"/>
              <a:ea typeface="Times New Roman"/>
            </a:endParaRPr>
          </a:p>
        </p:txBody>
      </p:sp>
      <p:sp>
        <p:nvSpPr>
          <p:cNvPr id="19" name="Oval 18"/>
          <p:cNvSpPr>
            <a:spLocks noChangeAspect="1"/>
          </p:cNvSpPr>
          <p:nvPr/>
        </p:nvSpPr>
        <p:spPr>
          <a:xfrm>
            <a:off x="6311379" y="1972412"/>
            <a:ext cx="118872" cy="118872"/>
          </a:xfrm>
          <a:prstGeom prst="ellipse">
            <a:avLst/>
          </a:prstGeom>
          <a:solidFill>
            <a:srgbClr val="050EBB"/>
          </a:solidFill>
          <a:ln>
            <a:solidFill>
              <a:srgbClr val="050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7239000" y="2420051"/>
            <a:ext cx="118872" cy="11887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6746288" y="3402988"/>
            <a:ext cx="118872" cy="118872"/>
          </a:xfrm>
          <a:prstGeom prst="ellipse">
            <a:avLst/>
          </a:prstGeom>
          <a:solidFill>
            <a:srgbClr val="050EBB"/>
          </a:solidFill>
          <a:ln>
            <a:solidFill>
              <a:srgbClr val="050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7035427" y="1714873"/>
            <a:ext cx="118872" cy="11887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787704" y="2091284"/>
            <a:ext cx="970137" cy="369332"/>
          </a:xfrm>
          <a:prstGeom prst="rect">
            <a:avLst/>
          </a:prstGeom>
          <a:solidFill>
            <a:schemeClr val="bg1"/>
          </a:solidFill>
        </p:spPr>
        <p:txBody>
          <a:bodyPr wrap="none" rtlCol="0">
            <a:spAutoFit/>
          </a:bodyPr>
          <a:lstStyle/>
          <a:p>
            <a:r>
              <a:rPr lang="en-US" b="1" i="1" dirty="0">
                <a:solidFill>
                  <a:srgbClr val="FF0000"/>
                </a:solidFill>
              </a:rPr>
              <a:t>Rise = 3</a:t>
            </a:r>
          </a:p>
        </p:txBody>
      </p:sp>
      <p:sp>
        <p:nvSpPr>
          <p:cNvPr id="24" name="TextBox 23"/>
          <p:cNvSpPr txBox="1"/>
          <p:nvPr/>
        </p:nvSpPr>
        <p:spPr>
          <a:xfrm>
            <a:off x="7051321" y="1209634"/>
            <a:ext cx="1245854" cy="369332"/>
          </a:xfrm>
          <a:prstGeom prst="rect">
            <a:avLst/>
          </a:prstGeom>
          <a:solidFill>
            <a:schemeClr val="bg1"/>
          </a:solidFill>
        </p:spPr>
        <p:txBody>
          <a:bodyPr wrap="none" rtlCol="0">
            <a:spAutoFit/>
          </a:bodyPr>
          <a:lstStyle/>
          <a:p>
            <a:r>
              <a:rPr lang="en-US" b="1" i="1" dirty="0">
                <a:solidFill>
                  <a:srgbClr val="FF0000"/>
                </a:solidFill>
              </a:rPr>
              <a:t>Run =  – 1 </a:t>
            </a:r>
          </a:p>
        </p:txBody>
      </p:sp>
      <p:sp>
        <p:nvSpPr>
          <p:cNvPr id="25" name="TextBox 24"/>
          <p:cNvSpPr txBox="1"/>
          <p:nvPr/>
        </p:nvSpPr>
        <p:spPr>
          <a:xfrm>
            <a:off x="4850146" y="2548269"/>
            <a:ext cx="1245854" cy="369332"/>
          </a:xfrm>
          <a:prstGeom prst="rect">
            <a:avLst/>
          </a:prstGeom>
          <a:solidFill>
            <a:schemeClr val="bg1"/>
          </a:solidFill>
        </p:spPr>
        <p:txBody>
          <a:bodyPr wrap="none" rtlCol="0">
            <a:spAutoFit/>
          </a:bodyPr>
          <a:lstStyle/>
          <a:p>
            <a:r>
              <a:rPr lang="en-US" b="1" i="1" dirty="0">
                <a:solidFill>
                  <a:srgbClr val="050EBB"/>
                </a:solidFill>
              </a:rPr>
              <a:t>Rise =  – 6 </a:t>
            </a:r>
          </a:p>
        </p:txBody>
      </p:sp>
      <p:sp>
        <p:nvSpPr>
          <p:cNvPr id="26" name="TextBox 25"/>
          <p:cNvSpPr txBox="1"/>
          <p:nvPr/>
        </p:nvSpPr>
        <p:spPr>
          <a:xfrm>
            <a:off x="5617343" y="3669268"/>
            <a:ext cx="957313" cy="369332"/>
          </a:xfrm>
          <a:prstGeom prst="rect">
            <a:avLst/>
          </a:prstGeom>
          <a:solidFill>
            <a:schemeClr val="bg1"/>
          </a:solidFill>
        </p:spPr>
        <p:txBody>
          <a:bodyPr wrap="none" rtlCol="0">
            <a:spAutoFit/>
          </a:bodyPr>
          <a:lstStyle/>
          <a:p>
            <a:r>
              <a:rPr lang="en-US" b="1" i="1" dirty="0">
                <a:solidFill>
                  <a:srgbClr val="050EBB"/>
                </a:solidFill>
              </a:rPr>
              <a:t>Run = 2</a:t>
            </a:r>
          </a:p>
        </p:txBody>
      </p:sp>
    </p:spTree>
    <p:extLst>
      <p:ext uri="{BB962C8B-B14F-4D97-AF65-F5344CB8AC3E}">
        <p14:creationId xmlns:p14="http://schemas.microsoft.com/office/powerpoint/2010/main" val="93816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par>
                                <p:cTn id="21" presetID="22" presetClass="entr" presetSubtype="8"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1000"/>
                                        <p:tgtEl>
                                          <p:spTgt spid="14"/>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par>
                                <p:cTn id="46" presetID="22" presetClass="entr" presetSubtype="2"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right)">
                                      <p:cBhvr>
                                        <p:cTn id="48" dur="500"/>
                                        <p:tgtEl>
                                          <p:spTgt spid="16"/>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 calcmode="lin" valueType="num">
                                      <p:cBhvr>
                                        <p:cTn id="59" dur="500" fill="hold"/>
                                        <p:tgtEl>
                                          <p:spTgt spid="17"/>
                                        </p:tgtEl>
                                        <p:attrNameLst>
                                          <p:attrName>style.rotation</p:attrName>
                                        </p:attrNameLst>
                                      </p:cBhvr>
                                      <p:tavLst>
                                        <p:tav tm="0">
                                          <p:val>
                                            <p:fltVal val="90"/>
                                          </p:val>
                                        </p:tav>
                                        <p:tav tm="100000">
                                          <p:val>
                                            <p:fltVal val="0"/>
                                          </p:val>
                                        </p:tav>
                                      </p:tavLst>
                                    </p:anim>
                                    <p:animEffect transition="in" filter="fade">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18">
                                            <p:txEl>
                                              <p:pRg st="0" end="0"/>
                                            </p:txEl>
                                          </p:spTgt>
                                        </p:tgtEl>
                                        <p:attrNameLst>
                                          <p:attrName>style.visibility</p:attrName>
                                        </p:attrNameLst>
                                      </p:cBhvr>
                                      <p:to>
                                        <p:strVal val="visible"/>
                                      </p:to>
                                    </p:set>
                                    <p:animEffect transition="in" filter="fade">
                                      <p:cBhvr>
                                        <p:cTn id="65" dur="1000"/>
                                        <p:tgtEl>
                                          <p:spTgt spid="18">
                                            <p:txEl>
                                              <p:pRg st="0" end="0"/>
                                            </p:txEl>
                                          </p:spTgt>
                                        </p:tgtEl>
                                      </p:cBhvr>
                                    </p:animEffect>
                                    <p:anim calcmode="lin" valueType="num">
                                      <p:cBhvr>
                                        <p:cTn id="66"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18">
                                            <p:txEl>
                                              <p:pRg st="0" end="0"/>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8">
                                            <p:txEl>
                                              <p:pRg st="1" end="1"/>
                                            </p:txEl>
                                          </p:spTgt>
                                        </p:tgtEl>
                                        <p:attrNameLst>
                                          <p:attrName>style.visibility</p:attrName>
                                        </p:attrNameLst>
                                      </p:cBhvr>
                                      <p:to>
                                        <p:strVal val="visible"/>
                                      </p:to>
                                    </p:set>
                                    <p:animEffect transition="in" filter="fade">
                                      <p:cBhvr>
                                        <p:cTn id="70" dur="1000"/>
                                        <p:tgtEl>
                                          <p:spTgt spid="18">
                                            <p:txEl>
                                              <p:pRg st="1" end="1"/>
                                            </p:txEl>
                                          </p:spTgt>
                                        </p:tgtEl>
                                      </p:cBhvr>
                                    </p:animEffect>
                                    <p:anim calcmode="lin" valueType="num">
                                      <p:cBhvr>
                                        <p:cTn id="71"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18">
                                            <p:txEl>
                                              <p:pRg st="1" end="1"/>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8">
                                            <p:txEl>
                                              <p:pRg st="2" end="2"/>
                                            </p:txEl>
                                          </p:spTgt>
                                        </p:tgtEl>
                                        <p:attrNameLst>
                                          <p:attrName>style.visibility</p:attrName>
                                        </p:attrNameLst>
                                      </p:cBhvr>
                                      <p:to>
                                        <p:strVal val="visible"/>
                                      </p:to>
                                    </p:set>
                                    <p:animEffect transition="in" filter="fade">
                                      <p:cBhvr>
                                        <p:cTn id="75" dur="1000"/>
                                        <p:tgtEl>
                                          <p:spTgt spid="18">
                                            <p:txEl>
                                              <p:pRg st="2" end="2"/>
                                            </p:txEl>
                                          </p:spTgt>
                                        </p:tgtEl>
                                      </p:cBhvr>
                                    </p:animEffect>
                                    <p:anim calcmode="lin" valueType="num">
                                      <p:cBhvr>
                                        <p:cTn id="76"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7"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9C2FB87-D9D0-4394-B32B-E21A1735E82C}" type="slidenum">
              <a:rPr lang="en-US" smtClean="0"/>
              <a:pPr/>
              <a:t>44</a:t>
            </a:fld>
            <a:endParaRPr lang="en-US"/>
          </a:p>
        </p:txBody>
      </p:sp>
      <p:sp>
        <p:nvSpPr>
          <p:cNvPr id="3" name="Rectangle 2"/>
          <p:cNvSpPr/>
          <p:nvPr/>
        </p:nvSpPr>
        <p:spPr>
          <a:xfrm>
            <a:off x="762000" y="514192"/>
            <a:ext cx="2603598" cy="461665"/>
          </a:xfrm>
          <a:prstGeom prst="rect">
            <a:avLst/>
          </a:prstGeom>
        </p:spPr>
        <p:txBody>
          <a:bodyPr wrap="none">
            <a:spAutoFit/>
          </a:bodyPr>
          <a:lstStyle/>
          <a:p>
            <a:pPr lvl="0">
              <a:spcAft>
                <a:spcPts val="0"/>
              </a:spcAft>
            </a:pPr>
            <a:r>
              <a:rPr lang="en-US" sz="2400" b="1" dirty="0">
                <a:latin typeface="Times New Roman"/>
                <a:ea typeface="Times New Roman"/>
              </a:rPr>
              <a:t>J(3 , –2), K(6 , – 4)</a:t>
            </a:r>
            <a:endParaRPr lang="en-CA" sz="2400" b="1" dirty="0">
              <a:latin typeface="Times New Roman"/>
              <a:ea typeface="Times New Roman"/>
            </a:endParaRPr>
          </a:p>
        </p:txBody>
      </p:sp>
      <p:sp>
        <p:nvSpPr>
          <p:cNvPr id="4" name="Rectangle 3"/>
          <p:cNvSpPr/>
          <p:nvPr/>
        </p:nvSpPr>
        <p:spPr>
          <a:xfrm>
            <a:off x="762000" y="2189219"/>
            <a:ext cx="2475358" cy="461665"/>
          </a:xfrm>
          <a:prstGeom prst="rect">
            <a:avLst/>
          </a:prstGeom>
        </p:spPr>
        <p:txBody>
          <a:bodyPr wrap="none">
            <a:spAutoFit/>
          </a:bodyPr>
          <a:lstStyle/>
          <a:p>
            <a:pPr lvl="0">
              <a:spcAft>
                <a:spcPts val="0"/>
              </a:spcAft>
            </a:pPr>
            <a:r>
              <a:rPr lang="en-US" sz="2400" b="1" dirty="0">
                <a:latin typeface="Times New Roman"/>
                <a:ea typeface="Times New Roman"/>
              </a:rPr>
              <a:t>L(4, –3), M(2, –6)</a:t>
            </a:r>
            <a:endParaRPr lang="en-CA" sz="2400" b="1" dirty="0">
              <a:latin typeface="Times New Roman"/>
              <a:ea typeface="Times New Roman"/>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7343" y="1514475"/>
            <a:ext cx="2762250"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9" name="TextBox 8"/>
              <p:cNvSpPr txBox="1"/>
              <p:nvPr/>
            </p:nvSpPr>
            <p:spPr>
              <a:xfrm>
                <a:off x="758643" y="963637"/>
                <a:ext cx="4075603" cy="7957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2400" b="1" i="1" smtClean="0">
                          <a:solidFill>
                            <a:srgbClr val="050EBB"/>
                          </a:solidFill>
                          <a:latin typeface="Cambria Math"/>
                        </a:rPr>
                        <m:t>𝒎</m:t>
                      </m:r>
                      <m:r>
                        <a:rPr lang="en-CA" sz="2400" b="1" i="1" smtClean="0">
                          <a:solidFill>
                            <a:srgbClr val="050EBB"/>
                          </a:solidFill>
                          <a:latin typeface="Cambria Math"/>
                        </a:rPr>
                        <m:t>=</m:t>
                      </m:r>
                      <m:f>
                        <m:fPr>
                          <m:ctrlPr>
                            <a:rPr lang="en-CA" sz="2400" b="1" i="1" smtClean="0">
                              <a:solidFill>
                                <a:srgbClr val="050EBB"/>
                              </a:solidFill>
                              <a:latin typeface="Cambria Math" panose="02040503050406030204" pitchFamily="18" charset="0"/>
                            </a:rPr>
                          </m:ctrlPr>
                        </m:fPr>
                        <m:num>
                          <m:r>
                            <a:rPr lang="en-CA" sz="2400" b="1" i="1" smtClean="0">
                              <a:solidFill>
                                <a:srgbClr val="050EBB"/>
                              </a:solidFill>
                              <a:latin typeface="Cambria Math"/>
                            </a:rPr>
                            <m:t>−</m:t>
                          </m:r>
                          <m:r>
                            <a:rPr lang="en-CA" sz="2400" b="1" i="1" smtClean="0">
                              <a:solidFill>
                                <a:srgbClr val="050EBB"/>
                              </a:solidFill>
                              <a:latin typeface="Cambria Math"/>
                            </a:rPr>
                            <m:t>𝟐</m:t>
                          </m:r>
                          <m:r>
                            <a:rPr lang="en-CA" sz="2400" b="1" i="1" smtClean="0">
                              <a:solidFill>
                                <a:srgbClr val="050EBB"/>
                              </a:solidFill>
                              <a:latin typeface="Cambria Math"/>
                            </a:rPr>
                            <m:t>−(−</m:t>
                          </m:r>
                          <m:r>
                            <a:rPr lang="en-CA" sz="2400" b="1" i="1" smtClean="0">
                              <a:solidFill>
                                <a:srgbClr val="050EBB"/>
                              </a:solidFill>
                              <a:latin typeface="Cambria Math"/>
                            </a:rPr>
                            <m:t>𝟒</m:t>
                          </m:r>
                          <m:r>
                            <a:rPr lang="en-CA" sz="2400" b="1" i="1" smtClean="0">
                              <a:solidFill>
                                <a:srgbClr val="050EBB"/>
                              </a:solidFill>
                              <a:latin typeface="Cambria Math"/>
                            </a:rPr>
                            <m:t>)</m:t>
                          </m:r>
                        </m:num>
                        <m:den>
                          <m:r>
                            <a:rPr lang="en-CA" sz="2400" b="1" i="1" smtClean="0">
                              <a:solidFill>
                                <a:srgbClr val="050EBB"/>
                              </a:solidFill>
                              <a:latin typeface="Cambria Math"/>
                            </a:rPr>
                            <m:t>𝟑</m:t>
                          </m:r>
                          <m:r>
                            <a:rPr lang="en-CA" sz="2400" b="1" i="1" smtClean="0">
                              <a:solidFill>
                                <a:srgbClr val="050EBB"/>
                              </a:solidFill>
                              <a:latin typeface="Cambria Math"/>
                            </a:rPr>
                            <m:t>−</m:t>
                          </m:r>
                          <m:r>
                            <a:rPr lang="en-CA" sz="2400" b="1" i="1" smtClean="0">
                              <a:solidFill>
                                <a:srgbClr val="050EBB"/>
                              </a:solidFill>
                              <a:latin typeface="Cambria Math"/>
                            </a:rPr>
                            <m:t>𝟔</m:t>
                          </m:r>
                        </m:den>
                      </m:f>
                      <m:r>
                        <a:rPr lang="en-CA" sz="2400" b="1" i="1" smtClean="0">
                          <a:solidFill>
                            <a:srgbClr val="050EBB"/>
                          </a:solidFill>
                          <a:latin typeface="Cambria Math"/>
                        </a:rPr>
                        <m:t>=</m:t>
                      </m:r>
                      <m:f>
                        <m:fPr>
                          <m:ctrlPr>
                            <a:rPr lang="en-CA" sz="2400" b="1" i="1">
                              <a:solidFill>
                                <a:srgbClr val="050EBB"/>
                              </a:solidFill>
                              <a:latin typeface="Cambria Math" panose="02040503050406030204" pitchFamily="18" charset="0"/>
                            </a:rPr>
                          </m:ctrlPr>
                        </m:fPr>
                        <m:num>
                          <m:r>
                            <a:rPr lang="en-CA" sz="2400" b="1" i="1" smtClean="0">
                              <a:solidFill>
                                <a:srgbClr val="050EBB"/>
                              </a:solidFill>
                              <a:latin typeface="Cambria Math"/>
                            </a:rPr>
                            <m:t>𝟐</m:t>
                          </m:r>
                        </m:num>
                        <m:den>
                          <m:r>
                            <a:rPr lang="en-CA" sz="2400" b="1" i="1">
                              <a:solidFill>
                                <a:srgbClr val="050EBB"/>
                              </a:solidFill>
                              <a:latin typeface="Cambria Math"/>
                            </a:rPr>
                            <m:t>−</m:t>
                          </m:r>
                          <m:r>
                            <a:rPr lang="en-CA" sz="2400" b="1" i="1" smtClean="0">
                              <a:solidFill>
                                <a:srgbClr val="050EBB"/>
                              </a:solidFill>
                              <a:latin typeface="Cambria Math"/>
                            </a:rPr>
                            <m:t>𝟑</m:t>
                          </m:r>
                        </m:den>
                      </m:f>
                      <m:r>
                        <a:rPr lang="en-CA" sz="2400" b="1" i="1">
                          <a:solidFill>
                            <a:srgbClr val="050EBB"/>
                          </a:solidFill>
                          <a:latin typeface="Cambria Math"/>
                        </a:rPr>
                        <m:t>=</m:t>
                      </m:r>
                      <m:r>
                        <a:rPr lang="en-CA" sz="2400" b="1" i="1" smtClean="0">
                          <a:solidFill>
                            <a:srgbClr val="050EBB"/>
                          </a:solidFill>
                          <a:latin typeface="Cambria Math"/>
                        </a:rPr>
                        <m:t>−</m:t>
                      </m:r>
                      <m:f>
                        <m:fPr>
                          <m:ctrlPr>
                            <a:rPr lang="en-CA" sz="2400" b="1" i="1" smtClean="0">
                              <a:solidFill>
                                <a:srgbClr val="050EBB"/>
                              </a:solidFill>
                              <a:latin typeface="Cambria Math" panose="02040503050406030204" pitchFamily="18" charset="0"/>
                            </a:rPr>
                          </m:ctrlPr>
                        </m:fPr>
                        <m:num>
                          <m:r>
                            <a:rPr lang="en-CA" sz="2400" b="1" i="1" smtClean="0">
                              <a:solidFill>
                                <a:srgbClr val="050EBB"/>
                              </a:solidFill>
                              <a:latin typeface="Cambria Math"/>
                            </a:rPr>
                            <m:t>𝟐</m:t>
                          </m:r>
                        </m:num>
                        <m:den>
                          <m:r>
                            <a:rPr lang="en-CA" sz="2400" b="1" i="1" smtClean="0">
                              <a:solidFill>
                                <a:srgbClr val="050EBB"/>
                              </a:solidFill>
                              <a:latin typeface="Cambria Math"/>
                            </a:rPr>
                            <m:t>𝟑</m:t>
                          </m:r>
                        </m:den>
                      </m:f>
                    </m:oMath>
                  </m:oMathPara>
                </a14:m>
                <a:endParaRPr lang="en-CA" sz="2400" b="1" dirty="0">
                  <a:solidFill>
                    <a:srgbClr val="FF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758643" y="963637"/>
                <a:ext cx="4075603" cy="795795"/>
              </a:xfrm>
              <a:prstGeom prst="rect">
                <a:avLst/>
              </a:prstGeom>
              <a:blipFill rotWithShape="1">
                <a:blip r:embed="rId3"/>
                <a:stretch>
                  <a:fillRect/>
                </a:stretch>
              </a:blipFill>
            </p:spPr>
            <p:txBody>
              <a:bodyPr/>
              <a:lstStyle/>
              <a:p>
                <a:r>
                  <a:rPr lang="en-CA">
                    <a:noFill/>
                  </a:rPr>
                  <a:t> </a:t>
                </a:r>
              </a:p>
            </p:txBody>
          </p:sp>
        </mc:Fallback>
      </mc:AlternateContent>
      <p:cxnSp>
        <p:nvCxnSpPr>
          <p:cNvPr id="10" name="Straight Arrow Connector 9"/>
          <p:cNvCxnSpPr/>
          <p:nvPr/>
        </p:nvCxnSpPr>
        <p:spPr>
          <a:xfrm>
            <a:off x="5593996" y="1862506"/>
            <a:ext cx="3245204" cy="2294788"/>
          </a:xfrm>
          <a:prstGeom prst="straightConnector1">
            <a:avLst/>
          </a:prstGeom>
          <a:ln w="38100">
            <a:solidFill>
              <a:srgbClr val="050EBB"/>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8370341" y="3293078"/>
            <a:ext cx="0" cy="537794"/>
          </a:xfrm>
          <a:prstGeom prst="straightConnector1">
            <a:avLst/>
          </a:prstGeom>
          <a:ln w="38100">
            <a:solidFill>
              <a:srgbClr val="050EBB"/>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735744" y="3321233"/>
            <a:ext cx="616857" cy="22920"/>
          </a:xfrm>
          <a:prstGeom prst="straightConnector1">
            <a:avLst/>
          </a:prstGeom>
          <a:ln w="38100">
            <a:solidFill>
              <a:srgbClr val="050EBB"/>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466283" y="3072586"/>
                <a:ext cx="3813357" cy="7934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sz="2400" b="1" i="1" smtClean="0">
                          <a:solidFill>
                            <a:srgbClr val="FF0000"/>
                          </a:solidFill>
                          <a:latin typeface="Cambria Math"/>
                        </a:rPr>
                        <m:t>𝒎</m:t>
                      </m:r>
                      <m:r>
                        <a:rPr lang="en-CA" sz="2400" b="1" i="1" smtClean="0">
                          <a:solidFill>
                            <a:srgbClr val="FF0000"/>
                          </a:solidFill>
                          <a:latin typeface="Cambria Math"/>
                        </a:rPr>
                        <m:t>=</m:t>
                      </m:r>
                      <m:f>
                        <m:fPr>
                          <m:ctrlPr>
                            <a:rPr lang="en-CA" sz="2400" b="1" i="1" smtClean="0">
                              <a:solidFill>
                                <a:srgbClr val="FF0000"/>
                              </a:solidFill>
                              <a:latin typeface="Cambria Math" panose="02040503050406030204" pitchFamily="18" charset="0"/>
                            </a:rPr>
                          </m:ctrlPr>
                        </m:fPr>
                        <m:num>
                          <m:r>
                            <a:rPr lang="en-CA" sz="2400" b="1" i="1" smtClean="0">
                              <a:solidFill>
                                <a:srgbClr val="FF0000"/>
                              </a:solidFill>
                              <a:latin typeface="Cambria Math"/>
                            </a:rPr>
                            <m:t>−</m:t>
                          </m:r>
                          <m:r>
                            <a:rPr lang="en-CA" sz="2400" b="1" i="1" smtClean="0">
                              <a:solidFill>
                                <a:srgbClr val="FF0000"/>
                              </a:solidFill>
                              <a:latin typeface="Cambria Math"/>
                            </a:rPr>
                            <m:t>𝟑</m:t>
                          </m:r>
                          <m:r>
                            <a:rPr lang="en-CA" sz="2400" b="1" i="1" smtClean="0">
                              <a:solidFill>
                                <a:srgbClr val="FF0000"/>
                              </a:solidFill>
                              <a:latin typeface="Cambria Math"/>
                            </a:rPr>
                            <m:t>−(−</m:t>
                          </m:r>
                          <m:r>
                            <a:rPr lang="en-CA" sz="2400" b="1" i="1" smtClean="0">
                              <a:solidFill>
                                <a:srgbClr val="FF0000"/>
                              </a:solidFill>
                              <a:latin typeface="Cambria Math"/>
                            </a:rPr>
                            <m:t>𝟔</m:t>
                          </m:r>
                          <m:r>
                            <a:rPr lang="en-CA" sz="2400" b="1" i="1" smtClean="0">
                              <a:solidFill>
                                <a:srgbClr val="FF0000"/>
                              </a:solidFill>
                              <a:latin typeface="Cambria Math"/>
                            </a:rPr>
                            <m:t>)</m:t>
                          </m:r>
                        </m:num>
                        <m:den>
                          <m:r>
                            <a:rPr lang="en-CA" sz="2400" b="1" i="1" smtClean="0">
                              <a:solidFill>
                                <a:srgbClr val="FF0000"/>
                              </a:solidFill>
                              <a:latin typeface="Cambria Math"/>
                            </a:rPr>
                            <m:t>𝟒</m:t>
                          </m:r>
                          <m:r>
                            <a:rPr lang="en-CA" sz="2400" b="1" i="1" smtClean="0">
                              <a:solidFill>
                                <a:srgbClr val="FF0000"/>
                              </a:solidFill>
                              <a:latin typeface="Cambria Math"/>
                            </a:rPr>
                            <m:t>−</m:t>
                          </m:r>
                          <m:r>
                            <a:rPr lang="en-CA" sz="2400" b="1" i="1" smtClean="0">
                              <a:solidFill>
                                <a:srgbClr val="FF0000"/>
                              </a:solidFill>
                              <a:latin typeface="Cambria Math"/>
                            </a:rPr>
                            <m:t>𝟐</m:t>
                          </m:r>
                        </m:den>
                      </m:f>
                      <m:r>
                        <a:rPr lang="en-CA" sz="2400" b="1" i="1" smtClean="0">
                          <a:solidFill>
                            <a:srgbClr val="FF0000"/>
                          </a:solidFill>
                          <a:latin typeface="Cambria Math"/>
                        </a:rPr>
                        <m:t>=</m:t>
                      </m:r>
                      <m:f>
                        <m:fPr>
                          <m:ctrlPr>
                            <a:rPr lang="en-CA" sz="2400" b="1" i="1" smtClean="0">
                              <a:solidFill>
                                <a:srgbClr val="FF0000"/>
                              </a:solidFill>
                              <a:latin typeface="Cambria Math" panose="02040503050406030204" pitchFamily="18" charset="0"/>
                            </a:rPr>
                          </m:ctrlPr>
                        </m:fPr>
                        <m:num>
                          <m:r>
                            <a:rPr lang="en-CA" sz="2400" b="1" i="1" smtClean="0">
                              <a:solidFill>
                                <a:srgbClr val="FF0000"/>
                              </a:solidFill>
                              <a:latin typeface="Cambria Math"/>
                            </a:rPr>
                            <m:t>𝟑</m:t>
                          </m:r>
                        </m:num>
                        <m:den>
                          <m:r>
                            <a:rPr lang="en-CA" sz="2400" b="1" i="1" smtClean="0">
                              <a:solidFill>
                                <a:srgbClr val="FF0000"/>
                              </a:solidFill>
                              <a:latin typeface="Cambria Math"/>
                            </a:rPr>
                            <m:t>𝟐</m:t>
                          </m:r>
                        </m:den>
                      </m:f>
                    </m:oMath>
                  </m:oMathPara>
                </a14:m>
                <a:endParaRPr lang="en-CA" sz="2400" b="1" dirty="0">
                  <a:solidFill>
                    <a:srgbClr val="FF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66283" y="3072586"/>
                <a:ext cx="3813357" cy="793422"/>
              </a:xfrm>
              <a:prstGeom prst="rect">
                <a:avLst/>
              </a:prstGeom>
              <a:blipFill rotWithShape="1">
                <a:blip r:embed="rId4"/>
                <a:stretch>
                  <a:fillRect/>
                </a:stretch>
              </a:blipFill>
            </p:spPr>
            <p:txBody>
              <a:bodyPr/>
              <a:lstStyle/>
              <a:p>
                <a:r>
                  <a:rPr lang="en-CA">
                    <a:noFill/>
                  </a:rPr>
                  <a:t> </a:t>
                </a:r>
              </a:p>
            </p:txBody>
          </p:sp>
        </mc:Fallback>
      </mc:AlternateContent>
      <p:cxnSp>
        <p:nvCxnSpPr>
          <p:cNvPr id="14" name="Straight Arrow Connector 13"/>
          <p:cNvCxnSpPr/>
          <p:nvPr/>
        </p:nvCxnSpPr>
        <p:spPr>
          <a:xfrm flipH="1">
            <a:off x="7162800" y="2650884"/>
            <a:ext cx="1676400" cy="2073516"/>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469988" y="3516401"/>
            <a:ext cx="0" cy="675065"/>
          </a:xfrm>
          <a:prstGeom prst="straightConnector1">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454906" y="3594548"/>
            <a:ext cx="530629" cy="0"/>
          </a:xfrm>
          <a:prstGeom prst="straightConnector1">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 Box 49"/>
          <p:cNvSpPr txBox="1">
            <a:spLocks noChangeArrowheads="1"/>
          </p:cNvSpPr>
          <p:nvPr/>
        </p:nvSpPr>
        <p:spPr bwMode="auto">
          <a:xfrm>
            <a:off x="758643" y="5105400"/>
            <a:ext cx="7301461" cy="914400"/>
          </a:xfrm>
          <a:prstGeom prst="rect">
            <a:avLst/>
          </a:prstGeom>
          <a:solidFill>
            <a:srgbClr val="FFFFFF"/>
          </a:solidFill>
          <a:ln w="9525">
            <a:noFill/>
            <a:miter lim="800000"/>
            <a:headEnd/>
            <a:tailEnd/>
          </a:ln>
        </p:spPr>
        <p:txBody>
          <a:bodyPr rot="0" vert="horz" wrap="square" lIns="91440" tIns="45720" rIns="91440" bIns="45720" anchor="t" anchorCtr="0" upright="1">
            <a:noAutofit/>
          </a:bodyPr>
          <a:lstStyle/>
          <a:p>
            <a:pPr algn="just">
              <a:spcAft>
                <a:spcPts val="0"/>
              </a:spcAft>
            </a:pPr>
            <a:r>
              <a:rPr lang="en-US" sz="2400" dirty="0">
                <a:effectLst/>
                <a:latin typeface="Times New Roman"/>
                <a:ea typeface="Times New Roman"/>
              </a:rPr>
              <a:t>If the slopes of 2 lines are</a:t>
            </a:r>
            <a:r>
              <a:rPr lang="en-US" sz="2400" b="1" dirty="0">
                <a:effectLst/>
                <a:latin typeface="Times New Roman"/>
                <a:ea typeface="Times New Roman"/>
              </a:rPr>
              <a:t> negative reciprocals</a:t>
            </a:r>
            <a:endParaRPr lang="en-CA" sz="2400" dirty="0">
              <a:effectLst/>
              <a:latin typeface="Times New Roman"/>
              <a:ea typeface="Times New Roman"/>
            </a:endParaRPr>
          </a:p>
          <a:p>
            <a:pPr algn="just">
              <a:spcAft>
                <a:spcPts val="0"/>
              </a:spcAft>
            </a:pPr>
            <a:r>
              <a:rPr lang="en-US" sz="2400" dirty="0">
                <a:effectLst/>
                <a:latin typeface="Times New Roman"/>
                <a:ea typeface="Times New Roman"/>
              </a:rPr>
              <a:t> (product =  – 1)  they are</a:t>
            </a:r>
            <a:r>
              <a:rPr lang="en-US" sz="2400" b="1" dirty="0">
                <a:effectLst/>
                <a:latin typeface="Times New Roman"/>
                <a:ea typeface="Times New Roman"/>
              </a:rPr>
              <a:t> </a:t>
            </a:r>
            <a:r>
              <a:rPr lang="en-US" sz="2400" b="1" i="1" dirty="0">
                <a:effectLst/>
                <a:latin typeface="Times New Roman"/>
                <a:ea typeface="Times New Roman"/>
              </a:rPr>
              <a:t>perpendicular</a:t>
            </a:r>
            <a:r>
              <a:rPr lang="en-US" sz="2400" b="1" dirty="0">
                <a:effectLst/>
                <a:latin typeface="Times New Roman"/>
                <a:ea typeface="Times New Roman"/>
              </a:rPr>
              <a:t>.</a:t>
            </a:r>
            <a:endParaRPr lang="en-CA" sz="2400" dirty="0">
              <a:effectLst/>
              <a:latin typeface="Times New Roman"/>
              <a:ea typeface="Times New Roman"/>
            </a:endParaRPr>
          </a:p>
          <a:p>
            <a:pPr algn="just">
              <a:spcAft>
                <a:spcPts val="0"/>
              </a:spcAft>
            </a:pPr>
            <a:r>
              <a:rPr lang="en-US" sz="2400" b="1" dirty="0">
                <a:effectLst/>
                <a:latin typeface="Times New Roman"/>
                <a:ea typeface="Times New Roman"/>
              </a:rPr>
              <a:t>                       JK  </a:t>
            </a:r>
            <a:r>
              <a:rPr lang="en-US" sz="4000" b="1" baseline="-25000" dirty="0">
                <a:effectLst/>
                <a:latin typeface="Times New Roman"/>
                <a:ea typeface="Times New Roman"/>
              </a:rPr>
              <a:t>┴</a:t>
            </a:r>
            <a:r>
              <a:rPr lang="en-US" sz="2400" b="1" dirty="0">
                <a:effectLst/>
                <a:latin typeface="Times New Roman"/>
                <a:ea typeface="Times New Roman"/>
              </a:rPr>
              <a:t> LM</a:t>
            </a:r>
            <a:endParaRPr lang="en-CA" sz="2400" dirty="0">
              <a:effectLst/>
              <a:latin typeface="Times New Roman"/>
              <a:ea typeface="Times New Roman"/>
            </a:endParaRPr>
          </a:p>
          <a:p>
            <a:pPr>
              <a:spcAft>
                <a:spcPts val="0"/>
              </a:spcAft>
            </a:pPr>
            <a:r>
              <a:rPr lang="en-US" sz="1200" dirty="0">
                <a:effectLst/>
                <a:latin typeface="Times New Roman"/>
                <a:ea typeface="Times New Roman"/>
              </a:rPr>
              <a:t> </a:t>
            </a:r>
            <a:endParaRPr lang="en-CA" sz="1200" dirty="0">
              <a:effectLst/>
              <a:latin typeface="Times New Roman"/>
              <a:ea typeface="Times New Roman"/>
            </a:endParaRPr>
          </a:p>
        </p:txBody>
      </p:sp>
      <mc:AlternateContent xmlns:mc="http://schemas.openxmlformats.org/markup-compatibility/2006" xmlns:a14="http://schemas.microsoft.com/office/drawing/2010/main">
        <mc:Choice Requires="a14">
          <p:sp>
            <p:nvSpPr>
              <p:cNvPr id="36" name="Rectangle 35"/>
              <p:cNvSpPr/>
              <p:nvPr/>
            </p:nvSpPr>
            <p:spPr>
              <a:xfrm>
                <a:off x="1407850" y="4111668"/>
                <a:ext cx="2081019" cy="7861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400" b="1" i="1" smtClean="0">
                          <a:solidFill>
                            <a:srgbClr val="050EBB"/>
                          </a:solidFill>
                          <a:latin typeface="Cambria Math"/>
                        </a:rPr>
                        <m:t>−</m:t>
                      </m:r>
                      <m:f>
                        <m:fPr>
                          <m:ctrlPr>
                            <a:rPr lang="en-CA" sz="2400" b="1" i="1">
                              <a:solidFill>
                                <a:srgbClr val="050EBB"/>
                              </a:solidFill>
                              <a:latin typeface="Cambria Math" panose="02040503050406030204" pitchFamily="18" charset="0"/>
                            </a:rPr>
                          </m:ctrlPr>
                        </m:fPr>
                        <m:num>
                          <m:r>
                            <a:rPr lang="en-CA" sz="2400" b="1" i="1">
                              <a:solidFill>
                                <a:srgbClr val="050EBB"/>
                              </a:solidFill>
                              <a:latin typeface="Cambria Math"/>
                            </a:rPr>
                            <m:t>𝟐</m:t>
                          </m:r>
                        </m:num>
                        <m:den>
                          <m:r>
                            <a:rPr lang="en-CA" sz="2400" b="1" i="1">
                              <a:solidFill>
                                <a:srgbClr val="050EBB"/>
                              </a:solidFill>
                              <a:latin typeface="Cambria Math"/>
                            </a:rPr>
                            <m:t>𝟑</m:t>
                          </m:r>
                        </m:den>
                      </m:f>
                      <m:r>
                        <a:rPr lang="en-CA" sz="2400" b="1" i="1" smtClean="0">
                          <a:solidFill>
                            <a:srgbClr val="050EBB"/>
                          </a:solidFill>
                          <a:latin typeface="Cambria Math"/>
                          <a:ea typeface="Cambria Math"/>
                        </a:rPr>
                        <m:t>×</m:t>
                      </m:r>
                      <m:f>
                        <m:fPr>
                          <m:ctrlPr>
                            <a:rPr lang="en-CA" sz="2400" b="1" i="1">
                              <a:solidFill>
                                <a:srgbClr val="FF0000"/>
                              </a:solidFill>
                              <a:latin typeface="Cambria Math" panose="02040503050406030204" pitchFamily="18" charset="0"/>
                            </a:rPr>
                          </m:ctrlPr>
                        </m:fPr>
                        <m:num>
                          <m:r>
                            <a:rPr lang="en-CA" sz="2400" b="1" i="1">
                              <a:solidFill>
                                <a:srgbClr val="FF0000"/>
                              </a:solidFill>
                              <a:latin typeface="Cambria Math"/>
                            </a:rPr>
                            <m:t>𝟑</m:t>
                          </m:r>
                        </m:num>
                        <m:den>
                          <m:r>
                            <a:rPr lang="en-CA" sz="2400" b="1" i="1">
                              <a:solidFill>
                                <a:srgbClr val="FF0000"/>
                              </a:solidFill>
                              <a:latin typeface="Cambria Math"/>
                            </a:rPr>
                            <m:t>𝟐</m:t>
                          </m:r>
                        </m:den>
                      </m:f>
                      <m:r>
                        <a:rPr lang="en-CA" sz="2400" b="1" i="1" smtClean="0">
                          <a:solidFill>
                            <a:schemeClr val="tx1"/>
                          </a:solidFill>
                          <a:latin typeface="Cambria Math"/>
                        </a:rPr>
                        <m:t>=−</m:t>
                      </m:r>
                      <m:r>
                        <a:rPr lang="en-CA" sz="2400" b="1" i="1" smtClean="0">
                          <a:solidFill>
                            <a:schemeClr val="tx1"/>
                          </a:solidFill>
                          <a:latin typeface="Cambria Math"/>
                        </a:rPr>
                        <m:t>𝟏</m:t>
                      </m:r>
                    </m:oMath>
                  </m:oMathPara>
                </a14:m>
                <a:endParaRPr lang="en-CA" sz="2400" dirty="0">
                  <a:solidFill>
                    <a:schemeClr val="tx1"/>
                  </a:solidFill>
                </a:endParaRPr>
              </a:p>
            </p:txBody>
          </p:sp>
        </mc:Choice>
        <mc:Fallback xmlns="">
          <p:sp>
            <p:nvSpPr>
              <p:cNvPr id="36" name="Rectangle 35"/>
              <p:cNvSpPr>
                <a:spLocks noRot="1" noChangeAspect="1" noMove="1" noResize="1" noEditPoints="1" noAdjustHandles="1" noChangeArrowheads="1" noChangeShapeType="1" noTextEdit="1"/>
              </p:cNvSpPr>
              <p:nvPr/>
            </p:nvSpPr>
            <p:spPr>
              <a:xfrm>
                <a:off x="1407850" y="4111668"/>
                <a:ext cx="2081019" cy="786177"/>
              </a:xfrm>
              <a:prstGeom prst="rect">
                <a:avLst/>
              </a:prstGeom>
              <a:blipFill rotWithShape="1">
                <a:blip r:embed="rId5"/>
                <a:stretch>
                  <a:fillRect/>
                </a:stretch>
              </a:blipFill>
            </p:spPr>
            <p:txBody>
              <a:bodyPr/>
              <a:lstStyle/>
              <a:p>
                <a:r>
                  <a:rPr lang="en-CA">
                    <a:noFill/>
                  </a:rPr>
                  <a:t> </a:t>
                </a:r>
              </a:p>
            </p:txBody>
          </p:sp>
        </mc:Fallback>
      </mc:AlternateContent>
      <p:sp>
        <p:nvSpPr>
          <p:cNvPr id="17" name="Oval 16"/>
          <p:cNvSpPr>
            <a:spLocks noChangeAspect="1"/>
          </p:cNvSpPr>
          <p:nvPr/>
        </p:nvSpPr>
        <p:spPr>
          <a:xfrm>
            <a:off x="7660785" y="3284116"/>
            <a:ext cx="118872" cy="118872"/>
          </a:xfrm>
          <a:prstGeom prst="ellipse">
            <a:avLst/>
          </a:prstGeom>
          <a:solidFill>
            <a:srgbClr val="050EBB"/>
          </a:solidFill>
          <a:ln>
            <a:solidFill>
              <a:srgbClr val="050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8325419" y="3771053"/>
            <a:ext cx="118872" cy="118872"/>
          </a:xfrm>
          <a:prstGeom prst="ellipse">
            <a:avLst/>
          </a:prstGeom>
          <a:solidFill>
            <a:srgbClr val="050EBB"/>
          </a:solidFill>
          <a:ln>
            <a:solidFill>
              <a:srgbClr val="050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390582" y="3402988"/>
            <a:ext cx="832279" cy="307777"/>
          </a:xfrm>
          <a:prstGeom prst="rect">
            <a:avLst/>
          </a:prstGeom>
          <a:solidFill>
            <a:schemeClr val="bg1"/>
          </a:solidFill>
        </p:spPr>
        <p:txBody>
          <a:bodyPr wrap="none" rtlCol="0">
            <a:spAutoFit/>
          </a:bodyPr>
          <a:lstStyle/>
          <a:p>
            <a:r>
              <a:rPr lang="en-US" sz="1400" b="1" i="1" dirty="0">
                <a:solidFill>
                  <a:srgbClr val="050EBB"/>
                </a:solidFill>
              </a:rPr>
              <a:t>Rise =  2</a:t>
            </a:r>
          </a:p>
        </p:txBody>
      </p:sp>
      <p:sp>
        <p:nvSpPr>
          <p:cNvPr id="20" name="TextBox 19"/>
          <p:cNvSpPr txBox="1"/>
          <p:nvPr/>
        </p:nvSpPr>
        <p:spPr>
          <a:xfrm>
            <a:off x="7593346" y="2825234"/>
            <a:ext cx="1024639" cy="338554"/>
          </a:xfrm>
          <a:prstGeom prst="rect">
            <a:avLst/>
          </a:prstGeom>
          <a:solidFill>
            <a:schemeClr val="bg1"/>
          </a:solidFill>
        </p:spPr>
        <p:txBody>
          <a:bodyPr wrap="none" rtlCol="0">
            <a:spAutoFit/>
          </a:bodyPr>
          <a:lstStyle/>
          <a:p>
            <a:r>
              <a:rPr lang="en-US" sz="1600" b="1" i="1" dirty="0">
                <a:solidFill>
                  <a:srgbClr val="050EBB"/>
                </a:solidFill>
              </a:rPr>
              <a:t>Run = –3 </a:t>
            </a:r>
          </a:p>
        </p:txBody>
      </p:sp>
      <p:sp>
        <p:nvSpPr>
          <p:cNvPr id="21" name="Oval 20"/>
          <p:cNvSpPr>
            <a:spLocks noChangeAspect="1"/>
          </p:cNvSpPr>
          <p:nvPr/>
        </p:nvSpPr>
        <p:spPr>
          <a:xfrm>
            <a:off x="7998750" y="3535112"/>
            <a:ext cx="118872" cy="11887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562290" y="3798308"/>
            <a:ext cx="872355" cy="338554"/>
          </a:xfrm>
          <a:prstGeom prst="rect">
            <a:avLst/>
          </a:prstGeom>
          <a:solidFill>
            <a:schemeClr val="bg1"/>
          </a:solidFill>
        </p:spPr>
        <p:txBody>
          <a:bodyPr wrap="none" rtlCol="0">
            <a:spAutoFit/>
          </a:bodyPr>
          <a:lstStyle/>
          <a:p>
            <a:r>
              <a:rPr lang="en-US" sz="1600" b="1" i="1" dirty="0">
                <a:solidFill>
                  <a:srgbClr val="FF0000"/>
                </a:solidFill>
              </a:rPr>
              <a:t>Rise = 3</a:t>
            </a:r>
          </a:p>
        </p:txBody>
      </p:sp>
      <p:sp>
        <p:nvSpPr>
          <p:cNvPr id="23" name="TextBox 22"/>
          <p:cNvSpPr txBox="1"/>
          <p:nvPr/>
        </p:nvSpPr>
        <p:spPr>
          <a:xfrm>
            <a:off x="6205176" y="3227996"/>
            <a:ext cx="922047" cy="338554"/>
          </a:xfrm>
          <a:prstGeom prst="rect">
            <a:avLst/>
          </a:prstGeom>
          <a:solidFill>
            <a:schemeClr val="bg1"/>
          </a:solidFill>
        </p:spPr>
        <p:txBody>
          <a:bodyPr wrap="none" rtlCol="0">
            <a:spAutoFit/>
          </a:bodyPr>
          <a:lstStyle/>
          <a:p>
            <a:r>
              <a:rPr lang="en-US" sz="1600" b="1" i="1" dirty="0">
                <a:solidFill>
                  <a:srgbClr val="FF0000"/>
                </a:solidFill>
              </a:rPr>
              <a:t>Run =  2</a:t>
            </a:r>
          </a:p>
        </p:txBody>
      </p:sp>
      <p:sp>
        <p:nvSpPr>
          <p:cNvPr id="24" name="Oval 23"/>
          <p:cNvSpPr>
            <a:spLocks noChangeAspect="1"/>
          </p:cNvSpPr>
          <p:nvPr/>
        </p:nvSpPr>
        <p:spPr>
          <a:xfrm>
            <a:off x="7434942" y="4239185"/>
            <a:ext cx="118872" cy="11887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848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2"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right)">
                                      <p:cBhvr>
                                        <p:cTn id="23" dur="500"/>
                                        <p:tgtEl>
                                          <p:spTgt spid="12"/>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1000"/>
                                        <p:tgtEl>
                                          <p:spTgt spid="14"/>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par>
                                <p:cTn id="48" presetID="22" presetClass="entr" presetSubtype="8"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ppt_x"/>
                                          </p:val>
                                        </p:tav>
                                        <p:tav tm="100000">
                                          <p:val>
                                            <p:strVal val="#ppt_x"/>
                                          </p:val>
                                        </p:tav>
                                      </p:tavLst>
                                    </p:anim>
                                    <p:anim calcmode="lin" valueType="num">
                                      <p:cBhvr additive="base">
                                        <p:cTn id="6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35" grpId="0" animBg="1"/>
      <p:bldP spid="36" grpId="0"/>
      <p:bldP spid="17" grpId="0" animBg="1"/>
      <p:bldP spid="18" grpId="0" animBg="1"/>
      <p:bldP spid="19" grpId="0" animBg="1"/>
      <p:bldP spid="20" grpId="0" animBg="1"/>
      <p:bldP spid="21" grpId="0" animBg="1"/>
      <p:bldP spid="22" grpId="0" animBg="1"/>
      <p:bldP spid="23" grpId="0" animBg="1"/>
      <p:bldP spid="2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9C2FB87-D9D0-4394-B32B-E21A1735E82C}" type="slidenum">
              <a:rPr lang="en-US" smtClean="0"/>
              <a:pPr/>
              <a:t>45</a:t>
            </a:fld>
            <a:endParaRPr lang="en-US"/>
          </a:p>
        </p:txBody>
      </p:sp>
      <p:sp>
        <p:nvSpPr>
          <p:cNvPr id="3" name="Rectangle 2"/>
          <p:cNvSpPr/>
          <p:nvPr/>
        </p:nvSpPr>
        <p:spPr>
          <a:xfrm>
            <a:off x="762000" y="514192"/>
            <a:ext cx="2834430" cy="461665"/>
          </a:xfrm>
          <a:prstGeom prst="rect">
            <a:avLst/>
          </a:prstGeom>
        </p:spPr>
        <p:txBody>
          <a:bodyPr wrap="none">
            <a:spAutoFit/>
          </a:bodyPr>
          <a:lstStyle/>
          <a:p>
            <a:pPr lvl="0">
              <a:spcAft>
                <a:spcPts val="0"/>
              </a:spcAft>
            </a:pPr>
            <a:r>
              <a:rPr lang="en-US" sz="2400" b="1" dirty="0">
                <a:latin typeface="Times New Roman"/>
                <a:ea typeface="Times New Roman"/>
              </a:rPr>
              <a:t>J(– 5 , –2), K(4 , – 5)</a:t>
            </a:r>
            <a:endParaRPr lang="en-CA" sz="2400" b="1" dirty="0">
              <a:latin typeface="Times New Roman"/>
              <a:ea typeface="Times New Roman"/>
            </a:endParaRPr>
          </a:p>
        </p:txBody>
      </p:sp>
      <p:sp>
        <p:nvSpPr>
          <p:cNvPr id="4" name="Rectangle 3"/>
          <p:cNvSpPr/>
          <p:nvPr/>
        </p:nvSpPr>
        <p:spPr>
          <a:xfrm>
            <a:off x="762000" y="2189219"/>
            <a:ext cx="2860078" cy="461665"/>
          </a:xfrm>
          <a:prstGeom prst="rect">
            <a:avLst/>
          </a:prstGeom>
        </p:spPr>
        <p:txBody>
          <a:bodyPr wrap="none">
            <a:spAutoFit/>
          </a:bodyPr>
          <a:lstStyle/>
          <a:p>
            <a:pPr lvl="0">
              <a:spcAft>
                <a:spcPts val="0"/>
              </a:spcAft>
            </a:pPr>
            <a:r>
              <a:rPr lang="en-US" sz="2400" b="1" dirty="0">
                <a:latin typeface="Times New Roman"/>
                <a:ea typeface="Times New Roman"/>
              </a:rPr>
              <a:t>L(– 4, – 4), M(– 2, 5)</a:t>
            </a:r>
            <a:endParaRPr lang="en-CA" sz="2400" b="1" dirty="0">
              <a:latin typeface="Times New Roman"/>
              <a:ea typeface="Times New Roman"/>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7343" y="1514475"/>
            <a:ext cx="2762250"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9" name="TextBox 8"/>
              <p:cNvSpPr txBox="1"/>
              <p:nvPr/>
            </p:nvSpPr>
            <p:spPr>
              <a:xfrm>
                <a:off x="758643" y="963637"/>
                <a:ext cx="4165371" cy="8180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2400" b="1" i="1" smtClean="0">
                          <a:solidFill>
                            <a:srgbClr val="050EBB"/>
                          </a:solidFill>
                          <a:latin typeface="Cambria Math"/>
                        </a:rPr>
                        <m:t>𝒎</m:t>
                      </m:r>
                      <m:r>
                        <a:rPr lang="en-CA" sz="2400" b="1" i="1" smtClean="0">
                          <a:solidFill>
                            <a:srgbClr val="050EBB"/>
                          </a:solidFill>
                          <a:latin typeface="Cambria Math"/>
                        </a:rPr>
                        <m:t>=</m:t>
                      </m:r>
                      <m:f>
                        <m:fPr>
                          <m:ctrlPr>
                            <a:rPr lang="en-CA" sz="2400" b="1" i="1" smtClean="0">
                              <a:solidFill>
                                <a:srgbClr val="050EBB"/>
                              </a:solidFill>
                              <a:latin typeface="Cambria Math" panose="02040503050406030204" pitchFamily="18" charset="0"/>
                            </a:rPr>
                          </m:ctrlPr>
                        </m:fPr>
                        <m:num>
                          <m:r>
                            <a:rPr lang="en-CA" sz="2400" b="1" i="1" smtClean="0">
                              <a:solidFill>
                                <a:srgbClr val="050EBB"/>
                              </a:solidFill>
                              <a:latin typeface="Cambria Math"/>
                            </a:rPr>
                            <m:t>−</m:t>
                          </m:r>
                          <m:r>
                            <a:rPr lang="en-CA" sz="2400" b="1" i="1" smtClean="0">
                              <a:solidFill>
                                <a:srgbClr val="050EBB"/>
                              </a:solidFill>
                              <a:latin typeface="Cambria Math"/>
                            </a:rPr>
                            <m:t>𝟐</m:t>
                          </m:r>
                          <m:r>
                            <a:rPr lang="en-CA" sz="2400" b="1" i="1" smtClean="0">
                              <a:solidFill>
                                <a:srgbClr val="050EBB"/>
                              </a:solidFill>
                              <a:latin typeface="Cambria Math"/>
                            </a:rPr>
                            <m:t>−(−</m:t>
                          </m:r>
                          <m:r>
                            <a:rPr lang="en-CA" sz="2400" b="1" i="1" smtClean="0">
                              <a:solidFill>
                                <a:srgbClr val="050EBB"/>
                              </a:solidFill>
                              <a:latin typeface="Cambria Math" panose="02040503050406030204" pitchFamily="18" charset="0"/>
                            </a:rPr>
                            <m:t>𝟓</m:t>
                          </m:r>
                          <m:r>
                            <a:rPr lang="en-CA" sz="2400" b="1" i="1" smtClean="0">
                              <a:solidFill>
                                <a:srgbClr val="050EBB"/>
                              </a:solidFill>
                              <a:latin typeface="Cambria Math"/>
                            </a:rPr>
                            <m:t>)</m:t>
                          </m:r>
                        </m:num>
                        <m:den>
                          <m:r>
                            <a:rPr lang="en-CA" sz="2400" b="1" i="1" smtClean="0">
                              <a:solidFill>
                                <a:srgbClr val="050EBB"/>
                              </a:solidFill>
                              <a:latin typeface="Cambria Math" panose="02040503050406030204" pitchFamily="18" charset="0"/>
                            </a:rPr>
                            <m:t>−</m:t>
                          </m:r>
                          <m:r>
                            <a:rPr lang="en-CA" sz="2400" b="1" i="1" smtClean="0">
                              <a:solidFill>
                                <a:srgbClr val="050EBB"/>
                              </a:solidFill>
                              <a:latin typeface="Cambria Math" panose="02040503050406030204" pitchFamily="18" charset="0"/>
                            </a:rPr>
                            <m:t>𝟓</m:t>
                          </m:r>
                          <m:r>
                            <a:rPr lang="en-CA" sz="2400" b="1" i="1" smtClean="0">
                              <a:solidFill>
                                <a:srgbClr val="050EBB"/>
                              </a:solidFill>
                              <a:latin typeface="Cambria Math"/>
                            </a:rPr>
                            <m:t>−</m:t>
                          </m:r>
                          <m:r>
                            <a:rPr lang="en-CA" sz="2400" b="1" i="1" smtClean="0">
                              <a:solidFill>
                                <a:srgbClr val="050EBB"/>
                              </a:solidFill>
                              <a:latin typeface="Cambria Math" panose="02040503050406030204" pitchFamily="18" charset="0"/>
                            </a:rPr>
                            <m:t>𝟒</m:t>
                          </m:r>
                        </m:den>
                      </m:f>
                      <m:r>
                        <a:rPr lang="en-CA" sz="2400" b="1" i="1" smtClean="0">
                          <a:solidFill>
                            <a:srgbClr val="050EBB"/>
                          </a:solidFill>
                          <a:latin typeface="Cambria Math"/>
                        </a:rPr>
                        <m:t>=</m:t>
                      </m:r>
                      <m:f>
                        <m:fPr>
                          <m:ctrlPr>
                            <a:rPr lang="en-CA" sz="2400" b="1" i="1">
                              <a:solidFill>
                                <a:srgbClr val="050EBB"/>
                              </a:solidFill>
                              <a:latin typeface="Cambria Math" panose="02040503050406030204" pitchFamily="18" charset="0"/>
                            </a:rPr>
                          </m:ctrlPr>
                        </m:fPr>
                        <m:num>
                          <m:r>
                            <a:rPr lang="en-CA" sz="2400" b="1" i="1" smtClean="0">
                              <a:solidFill>
                                <a:srgbClr val="050EBB"/>
                              </a:solidFill>
                              <a:latin typeface="Cambria Math" panose="02040503050406030204" pitchFamily="18" charset="0"/>
                            </a:rPr>
                            <m:t>𝟑</m:t>
                          </m:r>
                        </m:num>
                        <m:den>
                          <m:r>
                            <a:rPr lang="en-CA" sz="2400" b="1" i="1">
                              <a:solidFill>
                                <a:srgbClr val="050EBB"/>
                              </a:solidFill>
                              <a:latin typeface="Cambria Math"/>
                            </a:rPr>
                            <m:t>−</m:t>
                          </m:r>
                          <m:r>
                            <a:rPr lang="en-CA" sz="2400" b="1" i="1" smtClean="0">
                              <a:solidFill>
                                <a:srgbClr val="050EBB"/>
                              </a:solidFill>
                              <a:latin typeface="Cambria Math" panose="02040503050406030204" pitchFamily="18" charset="0"/>
                            </a:rPr>
                            <m:t>𝟗</m:t>
                          </m:r>
                        </m:den>
                      </m:f>
                      <m:r>
                        <a:rPr lang="en-CA" sz="2400" b="1" i="1">
                          <a:solidFill>
                            <a:srgbClr val="050EBB"/>
                          </a:solidFill>
                          <a:latin typeface="Cambria Math"/>
                        </a:rPr>
                        <m:t>=</m:t>
                      </m:r>
                      <m:r>
                        <a:rPr lang="en-CA" sz="2400" b="1" i="1" smtClean="0">
                          <a:solidFill>
                            <a:srgbClr val="050EBB"/>
                          </a:solidFill>
                          <a:latin typeface="Cambria Math"/>
                        </a:rPr>
                        <m:t>−</m:t>
                      </m:r>
                      <m:f>
                        <m:fPr>
                          <m:ctrlPr>
                            <a:rPr lang="en-CA" sz="2400" b="1" i="1" smtClean="0">
                              <a:solidFill>
                                <a:srgbClr val="050EBB"/>
                              </a:solidFill>
                              <a:latin typeface="Cambria Math" panose="02040503050406030204" pitchFamily="18" charset="0"/>
                            </a:rPr>
                          </m:ctrlPr>
                        </m:fPr>
                        <m:num>
                          <m:r>
                            <a:rPr lang="en-CA" sz="2400" b="1" i="1" smtClean="0">
                              <a:solidFill>
                                <a:srgbClr val="050EBB"/>
                              </a:solidFill>
                              <a:latin typeface="Cambria Math" panose="02040503050406030204" pitchFamily="18" charset="0"/>
                            </a:rPr>
                            <m:t>𝟏</m:t>
                          </m:r>
                        </m:num>
                        <m:den>
                          <m:r>
                            <a:rPr lang="en-CA" sz="2400" b="1" i="1" smtClean="0">
                              <a:solidFill>
                                <a:srgbClr val="050EBB"/>
                              </a:solidFill>
                              <a:latin typeface="Cambria Math"/>
                            </a:rPr>
                            <m:t>𝟑</m:t>
                          </m:r>
                        </m:den>
                      </m:f>
                    </m:oMath>
                  </m:oMathPara>
                </a14:m>
                <a:endParaRPr lang="en-CA" sz="2400" b="1" dirty="0">
                  <a:solidFill>
                    <a:srgbClr val="FF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758643" y="963637"/>
                <a:ext cx="4165371" cy="818044"/>
              </a:xfrm>
              <a:prstGeom prst="rect">
                <a:avLst/>
              </a:prstGeom>
              <a:blipFill>
                <a:blip r:embed="rId3"/>
                <a:stretch>
                  <a:fillRect/>
                </a:stretch>
              </a:blipFill>
            </p:spPr>
            <p:txBody>
              <a:bodyPr/>
              <a:lstStyle/>
              <a:p>
                <a:r>
                  <a:rPr lang="en-CA">
                    <a:noFill/>
                  </a:rPr>
                  <a:t> </a:t>
                </a:r>
              </a:p>
            </p:txBody>
          </p:sp>
        </mc:Fallback>
      </mc:AlternateContent>
      <p:cxnSp>
        <p:nvCxnSpPr>
          <p:cNvPr id="10" name="Straight Arrow Connector 9"/>
          <p:cNvCxnSpPr>
            <a:cxnSpLocks/>
          </p:cNvCxnSpPr>
          <p:nvPr/>
        </p:nvCxnSpPr>
        <p:spPr>
          <a:xfrm>
            <a:off x="5175477" y="3145898"/>
            <a:ext cx="3502240" cy="1167065"/>
          </a:xfrm>
          <a:prstGeom prst="straightConnector1">
            <a:avLst/>
          </a:prstGeom>
          <a:ln w="38100">
            <a:solidFill>
              <a:srgbClr val="050EBB"/>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V="1">
            <a:off x="7950869" y="3352514"/>
            <a:ext cx="0" cy="645813"/>
          </a:xfrm>
          <a:prstGeom prst="straightConnector1">
            <a:avLst/>
          </a:prstGeom>
          <a:ln w="38100">
            <a:solidFill>
              <a:srgbClr val="050EBB"/>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a:endCxn id="17" idx="6"/>
          </p:cNvCxnSpPr>
          <p:nvPr/>
        </p:nvCxnSpPr>
        <p:spPr>
          <a:xfrm flipH="1">
            <a:off x="5871158" y="3352514"/>
            <a:ext cx="2058158" cy="0"/>
          </a:xfrm>
          <a:prstGeom prst="straightConnector1">
            <a:avLst/>
          </a:prstGeom>
          <a:ln w="38100">
            <a:solidFill>
              <a:srgbClr val="050EBB"/>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466283" y="3072586"/>
                <a:ext cx="4375700" cy="8592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sz="2400" b="1" i="1" smtClean="0">
                          <a:solidFill>
                            <a:srgbClr val="FF0000"/>
                          </a:solidFill>
                          <a:latin typeface="Cambria Math"/>
                        </a:rPr>
                        <m:t>𝒎</m:t>
                      </m:r>
                      <m:r>
                        <a:rPr lang="en-CA" sz="2400" b="1" i="1" smtClean="0">
                          <a:solidFill>
                            <a:srgbClr val="FF0000"/>
                          </a:solidFill>
                          <a:latin typeface="Cambria Math"/>
                        </a:rPr>
                        <m:t>=</m:t>
                      </m:r>
                      <m:f>
                        <m:fPr>
                          <m:ctrlPr>
                            <a:rPr lang="en-CA" sz="2400" b="1" i="1" smtClean="0">
                              <a:solidFill>
                                <a:srgbClr val="FF0000"/>
                              </a:solidFill>
                              <a:latin typeface="Cambria Math" panose="02040503050406030204" pitchFamily="18" charset="0"/>
                            </a:rPr>
                          </m:ctrlPr>
                        </m:fPr>
                        <m:num>
                          <m:r>
                            <a:rPr lang="en-CA" sz="2400" b="1" i="1" smtClean="0">
                              <a:solidFill>
                                <a:srgbClr val="FF0000"/>
                              </a:solidFill>
                              <a:latin typeface="Cambria Math"/>
                            </a:rPr>
                            <m:t>−</m:t>
                          </m:r>
                          <m:r>
                            <a:rPr lang="en-CA" sz="2400" b="1" i="1" smtClean="0">
                              <a:solidFill>
                                <a:srgbClr val="FF0000"/>
                              </a:solidFill>
                              <a:latin typeface="Cambria Math" panose="02040503050406030204" pitchFamily="18" charset="0"/>
                            </a:rPr>
                            <m:t>𝟒</m:t>
                          </m:r>
                          <m:r>
                            <a:rPr lang="en-CA" sz="2400" b="1" i="1" smtClean="0">
                              <a:solidFill>
                                <a:srgbClr val="FF0000"/>
                              </a:solidFill>
                              <a:latin typeface="Cambria Math"/>
                            </a:rPr>
                            <m:t>−</m:t>
                          </m:r>
                          <m:r>
                            <a:rPr lang="en-CA" sz="2400" b="1" i="1" smtClean="0">
                              <a:solidFill>
                                <a:srgbClr val="FF0000"/>
                              </a:solidFill>
                              <a:latin typeface="Cambria Math" panose="02040503050406030204" pitchFamily="18" charset="0"/>
                            </a:rPr>
                            <m:t>𝟓</m:t>
                          </m:r>
                        </m:num>
                        <m:den>
                          <m:r>
                            <a:rPr lang="en-CA" sz="2400" b="1" i="1" smtClean="0">
                              <a:solidFill>
                                <a:srgbClr val="FF0000"/>
                              </a:solidFill>
                              <a:latin typeface="Cambria Math" panose="02040503050406030204" pitchFamily="18" charset="0"/>
                            </a:rPr>
                            <m:t>−</m:t>
                          </m:r>
                          <m:r>
                            <a:rPr lang="en-CA" sz="2400" b="1" i="1" smtClean="0">
                              <a:solidFill>
                                <a:srgbClr val="FF0000"/>
                              </a:solidFill>
                              <a:latin typeface="Cambria Math"/>
                            </a:rPr>
                            <m:t>𝟒</m:t>
                          </m:r>
                          <m:r>
                            <a:rPr lang="en-CA" sz="2400" b="1" i="1" smtClean="0">
                              <a:solidFill>
                                <a:srgbClr val="FF0000"/>
                              </a:solidFill>
                              <a:latin typeface="Cambria Math"/>
                            </a:rPr>
                            <m:t>−(−</m:t>
                          </m:r>
                          <m:r>
                            <a:rPr lang="en-CA" sz="2400" b="1" i="1" smtClean="0">
                              <a:solidFill>
                                <a:srgbClr val="FF0000"/>
                              </a:solidFill>
                              <a:latin typeface="Cambria Math"/>
                            </a:rPr>
                            <m:t>𝟐</m:t>
                          </m:r>
                          <m:r>
                            <a:rPr lang="en-CA" sz="2400" b="1" i="1" smtClean="0">
                              <a:solidFill>
                                <a:srgbClr val="FF0000"/>
                              </a:solidFill>
                              <a:latin typeface="Cambria Math" panose="02040503050406030204" pitchFamily="18" charset="0"/>
                            </a:rPr>
                            <m:t>)</m:t>
                          </m:r>
                        </m:den>
                      </m:f>
                      <m:r>
                        <a:rPr lang="en-CA" sz="2400" b="1" i="1" smtClean="0">
                          <a:solidFill>
                            <a:srgbClr val="FF0000"/>
                          </a:solidFill>
                          <a:latin typeface="Cambria Math"/>
                        </a:rPr>
                        <m:t>=</m:t>
                      </m:r>
                      <m:f>
                        <m:fPr>
                          <m:ctrlPr>
                            <a:rPr lang="en-CA" sz="2400" b="1" i="1" smtClean="0">
                              <a:solidFill>
                                <a:srgbClr val="FF0000"/>
                              </a:solidFill>
                              <a:latin typeface="Cambria Math" panose="02040503050406030204" pitchFamily="18" charset="0"/>
                            </a:rPr>
                          </m:ctrlPr>
                        </m:fPr>
                        <m:num>
                          <m:r>
                            <a:rPr lang="en-CA" sz="2400" b="1" i="1" smtClean="0">
                              <a:solidFill>
                                <a:srgbClr val="FF0000"/>
                              </a:solidFill>
                              <a:latin typeface="Cambria Math" panose="02040503050406030204" pitchFamily="18" charset="0"/>
                            </a:rPr>
                            <m:t>−</m:t>
                          </m:r>
                          <m:r>
                            <a:rPr lang="en-CA" sz="2400" b="1" i="1" smtClean="0">
                              <a:solidFill>
                                <a:srgbClr val="FF0000"/>
                              </a:solidFill>
                              <a:latin typeface="Cambria Math" panose="02040503050406030204" pitchFamily="18" charset="0"/>
                            </a:rPr>
                            <m:t>𝟗</m:t>
                          </m:r>
                        </m:num>
                        <m:den>
                          <m:r>
                            <a:rPr lang="en-CA" sz="2400" b="1" i="1" smtClean="0">
                              <a:solidFill>
                                <a:srgbClr val="FF0000"/>
                              </a:solidFill>
                              <a:latin typeface="Cambria Math" panose="02040503050406030204" pitchFamily="18" charset="0"/>
                            </a:rPr>
                            <m:t>−</m:t>
                          </m:r>
                          <m:r>
                            <a:rPr lang="en-CA" sz="2400" b="1" i="1" smtClean="0">
                              <a:solidFill>
                                <a:srgbClr val="FF0000"/>
                              </a:solidFill>
                              <a:latin typeface="Cambria Math"/>
                            </a:rPr>
                            <m:t>𝟐</m:t>
                          </m:r>
                        </m:den>
                      </m:f>
                      <m:r>
                        <a:rPr lang="en-CA" sz="2400" b="1" i="1" smtClean="0">
                          <a:solidFill>
                            <a:srgbClr val="FF0000"/>
                          </a:solidFill>
                          <a:latin typeface="Cambria Math" panose="02040503050406030204" pitchFamily="18" charset="0"/>
                        </a:rPr>
                        <m:t>=</m:t>
                      </m:r>
                      <m:f>
                        <m:fPr>
                          <m:ctrlPr>
                            <a:rPr lang="en-CA" sz="2400" b="1" i="1" smtClean="0">
                              <a:solidFill>
                                <a:srgbClr val="FF0000"/>
                              </a:solidFill>
                              <a:latin typeface="Cambria Math" panose="02040503050406030204" pitchFamily="18" charset="0"/>
                            </a:rPr>
                          </m:ctrlPr>
                        </m:fPr>
                        <m:num>
                          <m:r>
                            <a:rPr lang="en-CA" sz="2400" b="1" i="1" smtClean="0">
                              <a:solidFill>
                                <a:srgbClr val="FF0000"/>
                              </a:solidFill>
                              <a:latin typeface="Cambria Math" panose="02040503050406030204" pitchFamily="18" charset="0"/>
                            </a:rPr>
                            <m:t>𝟑</m:t>
                          </m:r>
                        </m:num>
                        <m:den>
                          <m:r>
                            <a:rPr lang="en-CA" sz="2400" b="1" i="1" smtClean="0">
                              <a:solidFill>
                                <a:srgbClr val="FF0000"/>
                              </a:solidFill>
                              <a:latin typeface="Cambria Math" panose="02040503050406030204" pitchFamily="18" charset="0"/>
                            </a:rPr>
                            <m:t>𝟏</m:t>
                          </m:r>
                        </m:den>
                      </m:f>
                      <m:r>
                        <a:rPr lang="en-CA" sz="2400" b="1" i="1" smtClean="0">
                          <a:solidFill>
                            <a:srgbClr val="FF0000"/>
                          </a:solidFill>
                          <a:latin typeface="Cambria Math" panose="02040503050406030204" pitchFamily="18" charset="0"/>
                        </a:rPr>
                        <m:t>=</m:t>
                      </m:r>
                      <m:r>
                        <a:rPr lang="en-CA" sz="2400" b="1" i="1" smtClean="0">
                          <a:solidFill>
                            <a:srgbClr val="FF0000"/>
                          </a:solidFill>
                          <a:latin typeface="Cambria Math" panose="02040503050406030204" pitchFamily="18" charset="0"/>
                        </a:rPr>
                        <m:t>𝟑</m:t>
                      </m:r>
                    </m:oMath>
                  </m:oMathPara>
                </a14:m>
                <a:endParaRPr lang="en-CA" sz="2400" b="1" dirty="0">
                  <a:solidFill>
                    <a:srgbClr val="FF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66283" y="3072586"/>
                <a:ext cx="4375700" cy="859210"/>
              </a:xfrm>
              <a:prstGeom prst="rect">
                <a:avLst/>
              </a:prstGeom>
              <a:blipFill>
                <a:blip r:embed="rId4"/>
                <a:stretch>
                  <a:fillRect/>
                </a:stretch>
              </a:blipFill>
            </p:spPr>
            <p:txBody>
              <a:bodyPr/>
              <a:lstStyle/>
              <a:p>
                <a:r>
                  <a:rPr lang="en-CA">
                    <a:noFill/>
                  </a:rPr>
                  <a:t> </a:t>
                </a:r>
              </a:p>
            </p:txBody>
          </p:sp>
        </mc:Fallback>
      </mc:AlternateContent>
      <p:cxnSp>
        <p:nvCxnSpPr>
          <p:cNvPr id="14" name="Straight Arrow Connector 13"/>
          <p:cNvCxnSpPr>
            <a:cxnSpLocks/>
          </p:cNvCxnSpPr>
          <p:nvPr/>
        </p:nvCxnSpPr>
        <p:spPr>
          <a:xfrm flipH="1">
            <a:off x="5932184" y="1361534"/>
            <a:ext cx="906931" cy="2982883"/>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V="1">
            <a:off x="6026036" y="1684706"/>
            <a:ext cx="0" cy="2113603"/>
          </a:xfrm>
          <a:prstGeom prst="straightConnector1">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a:endCxn id="21" idx="5"/>
          </p:cNvCxnSpPr>
          <p:nvPr/>
        </p:nvCxnSpPr>
        <p:spPr>
          <a:xfrm flipV="1">
            <a:off x="6040695" y="1708838"/>
            <a:ext cx="736090" cy="1007"/>
          </a:xfrm>
          <a:prstGeom prst="straightConnector1">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 Box 49"/>
          <p:cNvSpPr txBox="1">
            <a:spLocks noChangeArrowheads="1"/>
          </p:cNvSpPr>
          <p:nvPr/>
        </p:nvSpPr>
        <p:spPr bwMode="auto">
          <a:xfrm>
            <a:off x="758643" y="5105400"/>
            <a:ext cx="7301461" cy="914400"/>
          </a:xfrm>
          <a:prstGeom prst="rect">
            <a:avLst/>
          </a:prstGeom>
          <a:solidFill>
            <a:srgbClr val="FFFFFF"/>
          </a:solidFill>
          <a:ln w="9525">
            <a:noFill/>
            <a:miter lim="800000"/>
            <a:headEnd/>
            <a:tailEnd/>
          </a:ln>
        </p:spPr>
        <p:txBody>
          <a:bodyPr rot="0" vert="horz" wrap="square" lIns="91440" tIns="45720" rIns="91440" bIns="45720" anchor="t" anchorCtr="0" upright="1">
            <a:noAutofit/>
          </a:bodyPr>
          <a:lstStyle/>
          <a:p>
            <a:pPr algn="just">
              <a:spcAft>
                <a:spcPts val="0"/>
              </a:spcAft>
            </a:pPr>
            <a:r>
              <a:rPr lang="en-US" sz="2400" dirty="0">
                <a:effectLst/>
                <a:latin typeface="Times New Roman"/>
                <a:ea typeface="Times New Roman"/>
              </a:rPr>
              <a:t>If the slopes of 2 lines are</a:t>
            </a:r>
            <a:r>
              <a:rPr lang="en-US" sz="2400" b="1" dirty="0">
                <a:effectLst/>
                <a:latin typeface="Times New Roman"/>
                <a:ea typeface="Times New Roman"/>
              </a:rPr>
              <a:t> negative reciprocals</a:t>
            </a:r>
            <a:endParaRPr lang="en-CA" sz="2400" dirty="0">
              <a:effectLst/>
              <a:latin typeface="Times New Roman"/>
              <a:ea typeface="Times New Roman"/>
            </a:endParaRPr>
          </a:p>
          <a:p>
            <a:pPr algn="just">
              <a:spcAft>
                <a:spcPts val="0"/>
              </a:spcAft>
            </a:pPr>
            <a:r>
              <a:rPr lang="en-US" sz="2400" dirty="0">
                <a:effectLst/>
                <a:latin typeface="Times New Roman"/>
                <a:ea typeface="Times New Roman"/>
              </a:rPr>
              <a:t> (product =  – 1)  they are</a:t>
            </a:r>
            <a:r>
              <a:rPr lang="en-US" sz="2400" b="1" dirty="0">
                <a:effectLst/>
                <a:latin typeface="Times New Roman"/>
                <a:ea typeface="Times New Roman"/>
              </a:rPr>
              <a:t> </a:t>
            </a:r>
            <a:r>
              <a:rPr lang="en-US" sz="2400" b="1" i="1" dirty="0">
                <a:effectLst/>
                <a:latin typeface="Times New Roman"/>
                <a:ea typeface="Times New Roman"/>
              </a:rPr>
              <a:t>perpendicular</a:t>
            </a:r>
            <a:r>
              <a:rPr lang="en-US" sz="2400" b="1" dirty="0">
                <a:effectLst/>
                <a:latin typeface="Times New Roman"/>
                <a:ea typeface="Times New Roman"/>
              </a:rPr>
              <a:t>.</a:t>
            </a:r>
            <a:endParaRPr lang="en-CA" sz="2400" dirty="0">
              <a:effectLst/>
              <a:latin typeface="Times New Roman"/>
              <a:ea typeface="Times New Roman"/>
            </a:endParaRPr>
          </a:p>
          <a:p>
            <a:pPr algn="just">
              <a:spcAft>
                <a:spcPts val="0"/>
              </a:spcAft>
            </a:pPr>
            <a:r>
              <a:rPr lang="en-US" sz="2400" b="1" dirty="0">
                <a:effectLst/>
                <a:latin typeface="Times New Roman"/>
                <a:ea typeface="Times New Roman"/>
              </a:rPr>
              <a:t>                       JK  </a:t>
            </a:r>
            <a:r>
              <a:rPr lang="en-US" sz="4000" b="1" baseline="-25000" dirty="0">
                <a:effectLst/>
                <a:latin typeface="Times New Roman"/>
                <a:ea typeface="Times New Roman"/>
              </a:rPr>
              <a:t>┴</a:t>
            </a:r>
            <a:r>
              <a:rPr lang="en-US" sz="2400" b="1" dirty="0">
                <a:effectLst/>
                <a:latin typeface="Times New Roman"/>
                <a:ea typeface="Times New Roman"/>
              </a:rPr>
              <a:t> LM</a:t>
            </a:r>
            <a:endParaRPr lang="en-CA" sz="2400" dirty="0">
              <a:effectLst/>
              <a:latin typeface="Times New Roman"/>
              <a:ea typeface="Times New Roman"/>
            </a:endParaRPr>
          </a:p>
          <a:p>
            <a:pPr>
              <a:spcAft>
                <a:spcPts val="0"/>
              </a:spcAft>
            </a:pPr>
            <a:r>
              <a:rPr lang="en-US" sz="1200" dirty="0">
                <a:effectLst/>
                <a:latin typeface="Times New Roman"/>
                <a:ea typeface="Times New Roman"/>
              </a:rPr>
              <a:t> </a:t>
            </a:r>
            <a:endParaRPr lang="en-CA" sz="1200" dirty="0">
              <a:effectLst/>
              <a:latin typeface="Times New Roman"/>
              <a:ea typeface="Times New Roman"/>
            </a:endParaRPr>
          </a:p>
        </p:txBody>
      </p:sp>
      <mc:AlternateContent xmlns:mc="http://schemas.openxmlformats.org/markup-compatibility/2006" xmlns:a14="http://schemas.microsoft.com/office/drawing/2010/main">
        <mc:Choice Requires="a14">
          <p:sp>
            <p:nvSpPr>
              <p:cNvPr id="36" name="Rectangle 35"/>
              <p:cNvSpPr/>
              <p:nvPr/>
            </p:nvSpPr>
            <p:spPr>
              <a:xfrm>
                <a:off x="1407850" y="4111668"/>
                <a:ext cx="2073003" cy="7861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400" b="1" i="1" smtClean="0">
                          <a:solidFill>
                            <a:srgbClr val="050EBB"/>
                          </a:solidFill>
                          <a:latin typeface="Cambria Math"/>
                        </a:rPr>
                        <m:t>−</m:t>
                      </m:r>
                      <m:f>
                        <m:fPr>
                          <m:ctrlPr>
                            <a:rPr lang="en-CA" sz="2400" b="1" i="1">
                              <a:solidFill>
                                <a:srgbClr val="050EBB"/>
                              </a:solidFill>
                              <a:latin typeface="Cambria Math" panose="02040503050406030204" pitchFamily="18" charset="0"/>
                            </a:rPr>
                          </m:ctrlPr>
                        </m:fPr>
                        <m:num>
                          <m:r>
                            <a:rPr lang="en-CA" sz="2400" b="1" i="1" smtClean="0">
                              <a:solidFill>
                                <a:srgbClr val="050EBB"/>
                              </a:solidFill>
                              <a:latin typeface="Cambria Math" panose="02040503050406030204" pitchFamily="18" charset="0"/>
                            </a:rPr>
                            <m:t>𝟏</m:t>
                          </m:r>
                        </m:num>
                        <m:den>
                          <m:r>
                            <a:rPr lang="en-CA" sz="2400" b="1" i="1">
                              <a:solidFill>
                                <a:srgbClr val="050EBB"/>
                              </a:solidFill>
                              <a:latin typeface="Cambria Math"/>
                            </a:rPr>
                            <m:t>𝟑</m:t>
                          </m:r>
                        </m:den>
                      </m:f>
                      <m:r>
                        <a:rPr lang="en-CA" sz="2400" b="1" i="1" smtClean="0">
                          <a:solidFill>
                            <a:srgbClr val="050EBB"/>
                          </a:solidFill>
                          <a:latin typeface="Cambria Math"/>
                          <a:ea typeface="Cambria Math"/>
                        </a:rPr>
                        <m:t>×</m:t>
                      </m:r>
                      <m:f>
                        <m:fPr>
                          <m:ctrlPr>
                            <a:rPr lang="en-CA" sz="2400" b="1" i="1">
                              <a:solidFill>
                                <a:srgbClr val="FF0000"/>
                              </a:solidFill>
                              <a:latin typeface="Cambria Math" panose="02040503050406030204" pitchFamily="18" charset="0"/>
                            </a:rPr>
                          </m:ctrlPr>
                        </m:fPr>
                        <m:num>
                          <m:r>
                            <a:rPr lang="en-CA" sz="2400" b="1" i="1">
                              <a:solidFill>
                                <a:srgbClr val="FF0000"/>
                              </a:solidFill>
                              <a:latin typeface="Cambria Math"/>
                            </a:rPr>
                            <m:t>𝟑</m:t>
                          </m:r>
                        </m:num>
                        <m:den>
                          <m:r>
                            <a:rPr lang="en-CA" sz="2400" b="1" i="1" smtClean="0">
                              <a:solidFill>
                                <a:srgbClr val="FF0000"/>
                              </a:solidFill>
                              <a:latin typeface="Cambria Math" panose="02040503050406030204" pitchFamily="18" charset="0"/>
                            </a:rPr>
                            <m:t>𝟏</m:t>
                          </m:r>
                        </m:den>
                      </m:f>
                      <m:r>
                        <a:rPr lang="en-CA" sz="2400" b="1" i="1" smtClean="0">
                          <a:solidFill>
                            <a:schemeClr val="tx1"/>
                          </a:solidFill>
                          <a:latin typeface="Cambria Math"/>
                        </a:rPr>
                        <m:t>=−</m:t>
                      </m:r>
                      <m:r>
                        <a:rPr lang="en-CA" sz="2400" b="1" i="1" smtClean="0">
                          <a:solidFill>
                            <a:schemeClr val="tx1"/>
                          </a:solidFill>
                          <a:latin typeface="Cambria Math"/>
                        </a:rPr>
                        <m:t>𝟏</m:t>
                      </m:r>
                    </m:oMath>
                  </m:oMathPara>
                </a14:m>
                <a:endParaRPr lang="en-CA" sz="2400" dirty="0">
                  <a:solidFill>
                    <a:schemeClr val="tx1"/>
                  </a:solidFill>
                </a:endParaRPr>
              </a:p>
            </p:txBody>
          </p:sp>
        </mc:Choice>
        <mc:Fallback xmlns="">
          <p:sp>
            <p:nvSpPr>
              <p:cNvPr id="36" name="Rectangle 35"/>
              <p:cNvSpPr>
                <a:spLocks noRot="1" noChangeAspect="1" noMove="1" noResize="1" noEditPoints="1" noAdjustHandles="1" noChangeArrowheads="1" noChangeShapeType="1" noTextEdit="1"/>
              </p:cNvSpPr>
              <p:nvPr/>
            </p:nvSpPr>
            <p:spPr>
              <a:xfrm>
                <a:off x="1407850" y="4111668"/>
                <a:ext cx="2073003" cy="786177"/>
              </a:xfrm>
              <a:prstGeom prst="rect">
                <a:avLst/>
              </a:prstGeom>
              <a:blipFill>
                <a:blip r:embed="rId5"/>
                <a:stretch>
                  <a:fillRect/>
                </a:stretch>
              </a:blipFill>
            </p:spPr>
            <p:txBody>
              <a:bodyPr/>
              <a:lstStyle/>
              <a:p>
                <a:r>
                  <a:rPr lang="en-CA">
                    <a:noFill/>
                  </a:rPr>
                  <a:t> </a:t>
                </a:r>
              </a:p>
            </p:txBody>
          </p:sp>
        </mc:Fallback>
      </mc:AlternateContent>
      <p:sp>
        <p:nvSpPr>
          <p:cNvPr id="17" name="Oval 16"/>
          <p:cNvSpPr>
            <a:spLocks noChangeAspect="1"/>
          </p:cNvSpPr>
          <p:nvPr/>
        </p:nvSpPr>
        <p:spPr>
          <a:xfrm>
            <a:off x="5752286" y="3293078"/>
            <a:ext cx="118872" cy="118872"/>
          </a:xfrm>
          <a:prstGeom prst="ellipse">
            <a:avLst/>
          </a:prstGeom>
          <a:solidFill>
            <a:srgbClr val="050EBB"/>
          </a:solidFill>
          <a:ln>
            <a:solidFill>
              <a:srgbClr val="050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7891433" y="4005361"/>
            <a:ext cx="118872" cy="118872"/>
          </a:xfrm>
          <a:prstGeom prst="ellipse">
            <a:avLst/>
          </a:prstGeom>
          <a:solidFill>
            <a:srgbClr val="050EBB"/>
          </a:solidFill>
          <a:ln>
            <a:solidFill>
              <a:srgbClr val="050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023703" y="3540324"/>
            <a:ext cx="790601" cy="307777"/>
          </a:xfrm>
          <a:prstGeom prst="rect">
            <a:avLst/>
          </a:prstGeom>
          <a:solidFill>
            <a:schemeClr val="bg1"/>
          </a:solidFill>
        </p:spPr>
        <p:txBody>
          <a:bodyPr wrap="none" rtlCol="0">
            <a:spAutoFit/>
          </a:bodyPr>
          <a:lstStyle/>
          <a:p>
            <a:r>
              <a:rPr lang="en-US" sz="1400" b="1" i="1" dirty="0">
                <a:solidFill>
                  <a:srgbClr val="050EBB"/>
                </a:solidFill>
              </a:rPr>
              <a:t>Rise =  3</a:t>
            </a:r>
          </a:p>
        </p:txBody>
      </p:sp>
      <p:sp>
        <p:nvSpPr>
          <p:cNvPr id="20" name="TextBox 19"/>
          <p:cNvSpPr txBox="1"/>
          <p:nvPr/>
        </p:nvSpPr>
        <p:spPr>
          <a:xfrm>
            <a:off x="6558952" y="2993022"/>
            <a:ext cx="966931" cy="338554"/>
          </a:xfrm>
          <a:prstGeom prst="rect">
            <a:avLst/>
          </a:prstGeom>
          <a:solidFill>
            <a:schemeClr val="bg1"/>
          </a:solidFill>
        </p:spPr>
        <p:txBody>
          <a:bodyPr wrap="none" rtlCol="0">
            <a:spAutoFit/>
          </a:bodyPr>
          <a:lstStyle/>
          <a:p>
            <a:r>
              <a:rPr lang="en-US" sz="1600" b="1" i="1" dirty="0">
                <a:solidFill>
                  <a:srgbClr val="050EBB"/>
                </a:solidFill>
              </a:rPr>
              <a:t>Run = –9 </a:t>
            </a:r>
          </a:p>
        </p:txBody>
      </p:sp>
      <p:sp>
        <p:nvSpPr>
          <p:cNvPr id="21" name="Oval 20"/>
          <p:cNvSpPr>
            <a:spLocks noChangeAspect="1"/>
          </p:cNvSpPr>
          <p:nvPr/>
        </p:nvSpPr>
        <p:spPr>
          <a:xfrm>
            <a:off x="6675321" y="1607374"/>
            <a:ext cx="118872" cy="11887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760139" y="2735017"/>
            <a:ext cx="830677" cy="338554"/>
          </a:xfrm>
          <a:prstGeom prst="rect">
            <a:avLst/>
          </a:prstGeom>
          <a:solidFill>
            <a:schemeClr val="bg1"/>
          </a:solidFill>
        </p:spPr>
        <p:txBody>
          <a:bodyPr wrap="none" rtlCol="0">
            <a:spAutoFit/>
          </a:bodyPr>
          <a:lstStyle/>
          <a:p>
            <a:r>
              <a:rPr lang="en-US" sz="1600" b="1" i="1" dirty="0">
                <a:solidFill>
                  <a:srgbClr val="FF0000"/>
                </a:solidFill>
              </a:rPr>
              <a:t>Rise = 9</a:t>
            </a:r>
          </a:p>
        </p:txBody>
      </p:sp>
      <p:sp>
        <p:nvSpPr>
          <p:cNvPr id="23" name="TextBox 22"/>
          <p:cNvSpPr txBox="1"/>
          <p:nvPr/>
        </p:nvSpPr>
        <p:spPr>
          <a:xfrm>
            <a:off x="5531410" y="1218350"/>
            <a:ext cx="864339" cy="338554"/>
          </a:xfrm>
          <a:prstGeom prst="rect">
            <a:avLst/>
          </a:prstGeom>
          <a:solidFill>
            <a:schemeClr val="bg1"/>
          </a:solidFill>
        </p:spPr>
        <p:txBody>
          <a:bodyPr wrap="none" rtlCol="0">
            <a:spAutoFit/>
          </a:bodyPr>
          <a:lstStyle/>
          <a:p>
            <a:r>
              <a:rPr lang="en-US" sz="1600" b="1" i="1" dirty="0">
                <a:solidFill>
                  <a:srgbClr val="FF0000"/>
                </a:solidFill>
              </a:rPr>
              <a:t>Run =  3</a:t>
            </a:r>
          </a:p>
        </p:txBody>
      </p:sp>
      <p:sp>
        <p:nvSpPr>
          <p:cNvPr id="24" name="Oval 23"/>
          <p:cNvSpPr>
            <a:spLocks noChangeAspect="1"/>
          </p:cNvSpPr>
          <p:nvPr/>
        </p:nvSpPr>
        <p:spPr>
          <a:xfrm>
            <a:off x="5992434" y="3757639"/>
            <a:ext cx="118872" cy="11887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926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2"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right)">
                                      <p:cBhvr>
                                        <p:cTn id="23" dur="500"/>
                                        <p:tgtEl>
                                          <p:spTgt spid="12"/>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1000"/>
                                        <p:tgtEl>
                                          <p:spTgt spid="14"/>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par>
                                <p:cTn id="48" presetID="22" presetClass="entr" presetSubtype="8"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ppt_x"/>
                                          </p:val>
                                        </p:tav>
                                        <p:tav tm="100000">
                                          <p:val>
                                            <p:strVal val="#ppt_x"/>
                                          </p:val>
                                        </p:tav>
                                      </p:tavLst>
                                    </p:anim>
                                    <p:anim calcmode="lin" valueType="num">
                                      <p:cBhvr additive="base">
                                        <p:cTn id="6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35" grpId="0" animBg="1"/>
      <p:bldP spid="36" grpId="0"/>
      <p:bldP spid="17" grpId="0" animBg="1"/>
      <p:bldP spid="18" grpId="0" animBg="1"/>
      <p:bldP spid="19" grpId="0" animBg="1"/>
      <p:bldP spid="20" grpId="0" animBg="1"/>
      <p:bldP spid="21" grpId="0" animBg="1"/>
      <p:bldP spid="22" grpId="0" animBg="1"/>
      <p:bldP spid="23" grpId="0" animBg="1"/>
      <p:bldP spid="2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9C2FB87-D9D0-4394-B32B-E21A1735E82C}" type="slidenum">
              <a:rPr lang="en-US" smtClean="0"/>
              <a:pPr/>
              <a:t>46</a:t>
            </a:fld>
            <a:endParaRPr lang="en-US"/>
          </a:p>
        </p:txBody>
      </p:sp>
      <p:sp>
        <p:nvSpPr>
          <p:cNvPr id="3" name="Rectangle 2"/>
          <p:cNvSpPr/>
          <p:nvPr/>
        </p:nvSpPr>
        <p:spPr>
          <a:xfrm>
            <a:off x="762000" y="514192"/>
            <a:ext cx="2451312" cy="461665"/>
          </a:xfrm>
          <a:prstGeom prst="rect">
            <a:avLst/>
          </a:prstGeom>
        </p:spPr>
        <p:txBody>
          <a:bodyPr wrap="none">
            <a:spAutoFit/>
          </a:bodyPr>
          <a:lstStyle/>
          <a:p>
            <a:pPr lvl="0">
              <a:spcAft>
                <a:spcPts val="0"/>
              </a:spcAft>
            </a:pPr>
            <a:r>
              <a:rPr lang="en-US" sz="2400" b="1" dirty="0">
                <a:latin typeface="Times New Roman"/>
                <a:ea typeface="Times New Roman"/>
              </a:rPr>
              <a:t>R(– 2 , 4), S(5 , 4)</a:t>
            </a:r>
            <a:endParaRPr lang="en-CA" sz="2400" b="1" dirty="0">
              <a:latin typeface="Times New Roman"/>
              <a:ea typeface="Times New Roman"/>
            </a:endParaRPr>
          </a:p>
        </p:txBody>
      </p:sp>
      <p:sp>
        <p:nvSpPr>
          <p:cNvPr id="4" name="Rectangle 3"/>
          <p:cNvSpPr/>
          <p:nvPr/>
        </p:nvSpPr>
        <p:spPr>
          <a:xfrm>
            <a:off x="762000" y="2189219"/>
            <a:ext cx="2868093" cy="461665"/>
          </a:xfrm>
          <a:prstGeom prst="rect">
            <a:avLst/>
          </a:prstGeom>
        </p:spPr>
        <p:txBody>
          <a:bodyPr wrap="none">
            <a:spAutoFit/>
          </a:bodyPr>
          <a:lstStyle/>
          <a:p>
            <a:pPr lvl="0">
              <a:spcAft>
                <a:spcPts val="0"/>
              </a:spcAft>
            </a:pPr>
            <a:r>
              <a:rPr lang="en-US" sz="2400" b="1" dirty="0">
                <a:latin typeface="Times New Roman"/>
                <a:ea typeface="Times New Roman"/>
              </a:rPr>
              <a:t>P(– 3, – 2 ), Q(– 3, 3)</a:t>
            </a:r>
            <a:endParaRPr lang="en-CA" sz="2400" b="1" dirty="0">
              <a:latin typeface="Times New Roman"/>
              <a:ea typeface="Times New Roman"/>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0196" y="1622588"/>
            <a:ext cx="2762250"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9" name="TextBox 8"/>
              <p:cNvSpPr txBox="1"/>
              <p:nvPr/>
            </p:nvSpPr>
            <p:spPr>
              <a:xfrm>
                <a:off x="758643" y="963637"/>
                <a:ext cx="3309367" cy="7861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2400" b="1" i="1" smtClean="0">
                          <a:solidFill>
                            <a:srgbClr val="050EBB"/>
                          </a:solidFill>
                          <a:latin typeface="Cambria Math"/>
                        </a:rPr>
                        <m:t>𝒎</m:t>
                      </m:r>
                      <m:r>
                        <a:rPr lang="en-CA" sz="2400" b="1" i="1" smtClean="0">
                          <a:solidFill>
                            <a:srgbClr val="050EBB"/>
                          </a:solidFill>
                          <a:latin typeface="Cambria Math"/>
                        </a:rPr>
                        <m:t>=</m:t>
                      </m:r>
                      <m:f>
                        <m:fPr>
                          <m:ctrlPr>
                            <a:rPr lang="en-CA" sz="2400" b="1" i="1" smtClean="0">
                              <a:solidFill>
                                <a:srgbClr val="050EBB"/>
                              </a:solidFill>
                              <a:latin typeface="Cambria Math" panose="02040503050406030204" pitchFamily="18" charset="0"/>
                            </a:rPr>
                          </m:ctrlPr>
                        </m:fPr>
                        <m:num>
                          <m:r>
                            <a:rPr lang="en-CA" sz="2400" b="1" i="1" smtClean="0">
                              <a:solidFill>
                                <a:srgbClr val="050EBB"/>
                              </a:solidFill>
                              <a:latin typeface="Cambria Math"/>
                            </a:rPr>
                            <m:t>𝟒</m:t>
                          </m:r>
                          <m:r>
                            <a:rPr lang="en-CA" sz="2400" b="1" i="1" smtClean="0">
                              <a:solidFill>
                                <a:srgbClr val="050EBB"/>
                              </a:solidFill>
                              <a:latin typeface="Cambria Math"/>
                            </a:rPr>
                            <m:t>−</m:t>
                          </m:r>
                          <m:r>
                            <a:rPr lang="en-CA" sz="2400" b="1" i="1" smtClean="0">
                              <a:solidFill>
                                <a:srgbClr val="050EBB"/>
                              </a:solidFill>
                              <a:latin typeface="Cambria Math"/>
                            </a:rPr>
                            <m:t>𝟒</m:t>
                          </m:r>
                        </m:num>
                        <m:den>
                          <m:r>
                            <a:rPr lang="en-CA" sz="2400" b="1" i="1" smtClean="0">
                              <a:solidFill>
                                <a:srgbClr val="050EBB"/>
                              </a:solidFill>
                              <a:latin typeface="Cambria Math"/>
                            </a:rPr>
                            <m:t>−</m:t>
                          </m:r>
                          <m:r>
                            <a:rPr lang="en-CA" sz="2400" b="1" i="1" smtClean="0">
                              <a:solidFill>
                                <a:srgbClr val="050EBB"/>
                              </a:solidFill>
                              <a:latin typeface="Cambria Math"/>
                            </a:rPr>
                            <m:t>𝟐</m:t>
                          </m:r>
                          <m:r>
                            <a:rPr lang="en-CA" sz="2400" b="1" i="1" smtClean="0">
                              <a:solidFill>
                                <a:srgbClr val="050EBB"/>
                              </a:solidFill>
                              <a:latin typeface="Cambria Math"/>
                            </a:rPr>
                            <m:t>−</m:t>
                          </m:r>
                          <m:r>
                            <a:rPr lang="en-CA" sz="2400" b="1" i="1" smtClean="0">
                              <a:solidFill>
                                <a:srgbClr val="050EBB"/>
                              </a:solidFill>
                              <a:latin typeface="Cambria Math"/>
                            </a:rPr>
                            <m:t>𝟓</m:t>
                          </m:r>
                        </m:den>
                      </m:f>
                      <m:r>
                        <a:rPr lang="en-CA" sz="2400" b="1" i="1" smtClean="0">
                          <a:solidFill>
                            <a:srgbClr val="050EBB"/>
                          </a:solidFill>
                          <a:latin typeface="Cambria Math"/>
                        </a:rPr>
                        <m:t>=</m:t>
                      </m:r>
                      <m:f>
                        <m:fPr>
                          <m:ctrlPr>
                            <a:rPr lang="en-CA" sz="2400" b="1" i="1">
                              <a:solidFill>
                                <a:srgbClr val="050EBB"/>
                              </a:solidFill>
                              <a:latin typeface="Cambria Math" panose="02040503050406030204" pitchFamily="18" charset="0"/>
                            </a:rPr>
                          </m:ctrlPr>
                        </m:fPr>
                        <m:num>
                          <m:r>
                            <a:rPr lang="en-CA" sz="2400" b="1" i="1" smtClean="0">
                              <a:solidFill>
                                <a:srgbClr val="050EBB"/>
                              </a:solidFill>
                              <a:latin typeface="Cambria Math"/>
                            </a:rPr>
                            <m:t>𝟎</m:t>
                          </m:r>
                        </m:num>
                        <m:den>
                          <m:r>
                            <a:rPr lang="en-CA" sz="2400" b="1" i="1">
                              <a:solidFill>
                                <a:srgbClr val="050EBB"/>
                              </a:solidFill>
                              <a:latin typeface="Cambria Math"/>
                            </a:rPr>
                            <m:t>−</m:t>
                          </m:r>
                          <m:r>
                            <a:rPr lang="en-CA" sz="2400" b="1" i="1" smtClean="0">
                              <a:solidFill>
                                <a:srgbClr val="050EBB"/>
                              </a:solidFill>
                              <a:latin typeface="Cambria Math"/>
                            </a:rPr>
                            <m:t>𝟕</m:t>
                          </m:r>
                        </m:den>
                      </m:f>
                      <m:r>
                        <a:rPr lang="en-CA" sz="2400" b="1" i="1">
                          <a:solidFill>
                            <a:srgbClr val="050EBB"/>
                          </a:solidFill>
                          <a:latin typeface="Cambria Math"/>
                        </a:rPr>
                        <m:t>=</m:t>
                      </m:r>
                      <m:r>
                        <a:rPr lang="en-CA" sz="2400" b="1" i="1" smtClean="0">
                          <a:solidFill>
                            <a:srgbClr val="050EBB"/>
                          </a:solidFill>
                          <a:latin typeface="Cambria Math"/>
                        </a:rPr>
                        <m:t>𝟎</m:t>
                      </m:r>
                    </m:oMath>
                  </m:oMathPara>
                </a14:m>
                <a:endParaRPr lang="en-CA" sz="2400" b="1" dirty="0">
                  <a:solidFill>
                    <a:srgbClr val="FF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758643" y="963637"/>
                <a:ext cx="3309367" cy="786177"/>
              </a:xfrm>
              <a:prstGeom prst="rect">
                <a:avLst/>
              </a:prstGeom>
              <a:blipFill rotWithShape="1">
                <a:blip r:embed="rId3"/>
                <a:stretch>
                  <a:fillRect/>
                </a:stretch>
              </a:blipFill>
            </p:spPr>
            <p:txBody>
              <a:bodyPr/>
              <a:lstStyle/>
              <a:p>
                <a:r>
                  <a:rPr lang="en-CA">
                    <a:noFill/>
                  </a:rPr>
                  <a:t> </a:t>
                </a:r>
              </a:p>
            </p:txBody>
          </p:sp>
        </mc:Fallback>
      </mc:AlternateContent>
      <p:cxnSp>
        <p:nvCxnSpPr>
          <p:cNvPr id="10" name="Straight Arrow Connector 9"/>
          <p:cNvCxnSpPr/>
          <p:nvPr/>
        </p:nvCxnSpPr>
        <p:spPr>
          <a:xfrm flipH="1">
            <a:off x="5410200" y="2046514"/>
            <a:ext cx="3276600" cy="0"/>
          </a:xfrm>
          <a:prstGeom prst="straightConnector1">
            <a:avLst/>
          </a:prstGeom>
          <a:ln w="38100">
            <a:solidFill>
              <a:srgbClr val="050EBB"/>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466282" y="2818480"/>
                <a:ext cx="3813357" cy="159037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sz="2400" b="1" i="1" smtClean="0">
                          <a:solidFill>
                            <a:srgbClr val="FF0000"/>
                          </a:solidFill>
                          <a:latin typeface="Cambria Math"/>
                        </a:rPr>
                        <m:t>𝒎</m:t>
                      </m:r>
                      <m:r>
                        <a:rPr lang="en-CA" sz="2400" b="1" i="1" smtClean="0">
                          <a:solidFill>
                            <a:srgbClr val="FF0000"/>
                          </a:solidFill>
                          <a:latin typeface="Cambria Math"/>
                        </a:rPr>
                        <m:t>=</m:t>
                      </m:r>
                      <m:f>
                        <m:fPr>
                          <m:ctrlPr>
                            <a:rPr lang="en-CA" sz="2400" b="1" i="1" smtClean="0">
                              <a:solidFill>
                                <a:srgbClr val="FF0000"/>
                              </a:solidFill>
                              <a:latin typeface="Cambria Math" panose="02040503050406030204" pitchFamily="18" charset="0"/>
                            </a:rPr>
                          </m:ctrlPr>
                        </m:fPr>
                        <m:num>
                          <m:r>
                            <a:rPr lang="en-CA" sz="2400" b="1" i="1" smtClean="0">
                              <a:solidFill>
                                <a:srgbClr val="FF0000"/>
                              </a:solidFill>
                              <a:latin typeface="Cambria Math"/>
                            </a:rPr>
                            <m:t>−</m:t>
                          </m:r>
                          <m:r>
                            <a:rPr lang="en-CA" sz="2400" b="1" i="1" smtClean="0">
                              <a:solidFill>
                                <a:srgbClr val="FF0000"/>
                              </a:solidFill>
                              <a:latin typeface="Cambria Math"/>
                            </a:rPr>
                            <m:t>𝟐</m:t>
                          </m:r>
                          <m:r>
                            <a:rPr lang="en-CA" sz="2400" b="1" i="1" smtClean="0">
                              <a:solidFill>
                                <a:srgbClr val="FF0000"/>
                              </a:solidFill>
                              <a:latin typeface="Cambria Math"/>
                            </a:rPr>
                            <m:t>−</m:t>
                          </m:r>
                          <m:r>
                            <a:rPr lang="en-CA" sz="2400" b="1" i="1" smtClean="0">
                              <a:solidFill>
                                <a:srgbClr val="FF0000"/>
                              </a:solidFill>
                              <a:latin typeface="Cambria Math"/>
                            </a:rPr>
                            <m:t>𝟑</m:t>
                          </m:r>
                        </m:num>
                        <m:den>
                          <m:r>
                            <a:rPr lang="en-CA" sz="2400" b="1" i="1" smtClean="0">
                              <a:solidFill>
                                <a:srgbClr val="FF0000"/>
                              </a:solidFill>
                              <a:latin typeface="Cambria Math"/>
                            </a:rPr>
                            <m:t>−</m:t>
                          </m:r>
                          <m:r>
                            <a:rPr lang="en-CA" sz="2400" b="1" i="1" smtClean="0">
                              <a:solidFill>
                                <a:srgbClr val="FF0000"/>
                              </a:solidFill>
                              <a:latin typeface="Cambria Math"/>
                            </a:rPr>
                            <m:t>𝟑</m:t>
                          </m:r>
                          <m:r>
                            <a:rPr lang="en-CA" sz="2400" b="1" i="1" smtClean="0">
                              <a:solidFill>
                                <a:srgbClr val="FF0000"/>
                              </a:solidFill>
                              <a:latin typeface="Cambria Math"/>
                            </a:rPr>
                            <m:t>−(−</m:t>
                          </m:r>
                          <m:r>
                            <a:rPr lang="en-CA" sz="2400" b="1" i="1" smtClean="0">
                              <a:solidFill>
                                <a:srgbClr val="FF0000"/>
                              </a:solidFill>
                              <a:latin typeface="Cambria Math"/>
                            </a:rPr>
                            <m:t>𝟑</m:t>
                          </m:r>
                          <m:r>
                            <a:rPr lang="en-CA" sz="2400" b="1" i="1" smtClean="0">
                              <a:solidFill>
                                <a:srgbClr val="FF0000"/>
                              </a:solidFill>
                              <a:latin typeface="Cambria Math"/>
                            </a:rPr>
                            <m:t>)</m:t>
                          </m:r>
                        </m:den>
                      </m:f>
                      <m:r>
                        <a:rPr lang="en-CA" sz="2400" b="1" i="1" smtClean="0">
                          <a:solidFill>
                            <a:srgbClr val="FF0000"/>
                          </a:solidFill>
                          <a:latin typeface="Cambria Math"/>
                        </a:rPr>
                        <m:t>=</m:t>
                      </m:r>
                      <m:f>
                        <m:fPr>
                          <m:ctrlPr>
                            <a:rPr lang="en-CA" sz="2400" b="1" i="1" smtClean="0">
                              <a:solidFill>
                                <a:srgbClr val="FF0000"/>
                              </a:solidFill>
                              <a:latin typeface="Cambria Math" panose="02040503050406030204" pitchFamily="18" charset="0"/>
                            </a:rPr>
                          </m:ctrlPr>
                        </m:fPr>
                        <m:num>
                          <m:r>
                            <a:rPr lang="en-CA" sz="2400" b="1" i="1" smtClean="0">
                              <a:solidFill>
                                <a:srgbClr val="FF0000"/>
                              </a:solidFill>
                              <a:latin typeface="Cambria Math"/>
                            </a:rPr>
                            <m:t>−</m:t>
                          </m:r>
                          <m:r>
                            <a:rPr lang="en-CA" sz="2400" b="1" i="1" smtClean="0">
                              <a:solidFill>
                                <a:srgbClr val="FF0000"/>
                              </a:solidFill>
                              <a:latin typeface="Cambria Math"/>
                            </a:rPr>
                            <m:t>𝟔</m:t>
                          </m:r>
                        </m:num>
                        <m:den>
                          <m:r>
                            <a:rPr lang="en-CA" sz="2400" b="1" i="1" smtClean="0">
                              <a:solidFill>
                                <a:srgbClr val="FF0000"/>
                              </a:solidFill>
                              <a:latin typeface="Cambria Math"/>
                            </a:rPr>
                            <m:t>𝟎</m:t>
                          </m:r>
                        </m:den>
                      </m:f>
                    </m:oMath>
                  </m:oMathPara>
                </a14:m>
                <a:endParaRPr lang="en-CA" sz="2400" b="1" dirty="0">
                  <a:solidFill>
                    <a:srgbClr val="FF0000"/>
                  </a:solidFill>
                </a:endParaRPr>
              </a:p>
              <a:p>
                <a:endParaRPr lang="en-CA" sz="2400" b="1" dirty="0">
                  <a:solidFill>
                    <a:srgbClr val="FF0000"/>
                  </a:solidFill>
                </a:endParaRPr>
              </a:p>
              <a:p>
                <a:pPr algn="ctr"/>
                <a:r>
                  <a:rPr lang="en-CA" sz="2400" b="1" dirty="0">
                    <a:solidFill>
                      <a:srgbClr val="FF0000"/>
                    </a:solidFill>
                  </a:rPr>
                  <a:t>÷ by 0 is undefined</a:t>
                </a:r>
              </a:p>
            </p:txBody>
          </p:sp>
        </mc:Choice>
        <mc:Fallback xmlns="">
          <p:sp>
            <p:nvSpPr>
              <p:cNvPr id="13" name="TextBox 12"/>
              <p:cNvSpPr txBox="1">
                <a:spLocks noRot="1" noChangeAspect="1" noMove="1" noResize="1" noEditPoints="1" noAdjustHandles="1" noChangeArrowheads="1" noChangeShapeType="1" noTextEdit="1"/>
              </p:cNvSpPr>
              <p:nvPr/>
            </p:nvSpPr>
            <p:spPr>
              <a:xfrm>
                <a:off x="466282" y="2818480"/>
                <a:ext cx="3813357" cy="1590372"/>
              </a:xfrm>
              <a:prstGeom prst="rect">
                <a:avLst/>
              </a:prstGeom>
              <a:blipFill rotWithShape="1">
                <a:blip r:embed="rId4"/>
                <a:stretch>
                  <a:fillRect b="-8046"/>
                </a:stretch>
              </a:blipFill>
            </p:spPr>
            <p:txBody>
              <a:bodyPr/>
              <a:lstStyle/>
              <a:p>
                <a:r>
                  <a:rPr lang="en-CA">
                    <a:noFill/>
                  </a:rPr>
                  <a:t> </a:t>
                </a:r>
              </a:p>
            </p:txBody>
          </p:sp>
        </mc:Fallback>
      </mc:AlternateContent>
      <p:cxnSp>
        <p:nvCxnSpPr>
          <p:cNvPr id="14" name="Straight Arrow Connector 13"/>
          <p:cNvCxnSpPr/>
          <p:nvPr/>
        </p:nvCxnSpPr>
        <p:spPr>
          <a:xfrm flipV="1">
            <a:off x="6324600" y="1622589"/>
            <a:ext cx="1" cy="2873211"/>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 Box 42"/>
          <p:cNvSpPr txBox="1">
            <a:spLocks noChangeArrowheads="1"/>
          </p:cNvSpPr>
          <p:nvPr/>
        </p:nvSpPr>
        <p:spPr bwMode="auto">
          <a:xfrm>
            <a:off x="1301950" y="5029200"/>
            <a:ext cx="7384850" cy="13716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en-US" sz="2000" b="1" dirty="0">
                <a:effectLst/>
                <a:latin typeface="Times New Roman"/>
                <a:ea typeface="Times New Roman"/>
              </a:rPr>
              <a:t>Horizontal lines </a:t>
            </a:r>
            <a:r>
              <a:rPr lang="en-US" sz="2000" dirty="0">
                <a:effectLst/>
                <a:latin typeface="Times New Roman"/>
                <a:ea typeface="Times New Roman"/>
              </a:rPr>
              <a:t>will always have</a:t>
            </a:r>
            <a:r>
              <a:rPr lang="en-US" sz="2000" b="1" dirty="0">
                <a:effectLst/>
                <a:latin typeface="Times New Roman"/>
                <a:ea typeface="Times New Roman"/>
              </a:rPr>
              <a:t> </a:t>
            </a:r>
            <a:r>
              <a:rPr lang="en-US" sz="2000" dirty="0">
                <a:effectLst/>
                <a:latin typeface="Times New Roman"/>
                <a:ea typeface="Times New Roman"/>
              </a:rPr>
              <a:t>a </a:t>
            </a:r>
            <a:r>
              <a:rPr lang="en-US" sz="2000" b="1" dirty="0">
                <a:effectLst/>
                <a:latin typeface="Times New Roman"/>
                <a:ea typeface="Times New Roman"/>
              </a:rPr>
              <a:t>slope </a:t>
            </a:r>
            <a:r>
              <a:rPr lang="en-US" sz="2000" dirty="0">
                <a:effectLst/>
                <a:latin typeface="Times New Roman"/>
                <a:ea typeface="Times New Roman"/>
              </a:rPr>
              <a:t>of</a:t>
            </a:r>
            <a:r>
              <a:rPr lang="en-US" sz="2000" b="1" dirty="0">
                <a:effectLst/>
                <a:latin typeface="Times New Roman"/>
                <a:ea typeface="Times New Roman"/>
              </a:rPr>
              <a:t> </a:t>
            </a:r>
            <a:r>
              <a:rPr lang="en-US" sz="2000" b="1" i="1" dirty="0">
                <a:effectLst/>
                <a:latin typeface="Times New Roman"/>
                <a:ea typeface="Times New Roman"/>
              </a:rPr>
              <a:t>zero </a:t>
            </a:r>
            <a:endParaRPr lang="en-CA" sz="2000" dirty="0">
              <a:effectLst/>
              <a:latin typeface="Times New Roman"/>
              <a:ea typeface="Times New Roman"/>
            </a:endParaRPr>
          </a:p>
          <a:p>
            <a:pPr>
              <a:spcAft>
                <a:spcPts val="0"/>
              </a:spcAft>
            </a:pPr>
            <a:r>
              <a:rPr lang="en-US" sz="2000" b="1" dirty="0">
                <a:effectLst/>
                <a:latin typeface="Times New Roman"/>
                <a:ea typeface="Times New Roman"/>
              </a:rPr>
              <a:t>Vertical lines </a:t>
            </a:r>
            <a:r>
              <a:rPr lang="en-US" sz="2000" dirty="0">
                <a:effectLst/>
                <a:latin typeface="Times New Roman"/>
                <a:ea typeface="Times New Roman"/>
              </a:rPr>
              <a:t>will always have a slope</a:t>
            </a:r>
            <a:r>
              <a:rPr lang="en-US" sz="2000" b="1" dirty="0">
                <a:effectLst/>
                <a:latin typeface="Times New Roman"/>
                <a:ea typeface="Times New Roman"/>
              </a:rPr>
              <a:t> </a:t>
            </a:r>
            <a:r>
              <a:rPr lang="en-US" sz="2000" dirty="0">
                <a:effectLst/>
                <a:latin typeface="Times New Roman"/>
                <a:ea typeface="Times New Roman"/>
              </a:rPr>
              <a:t>which is</a:t>
            </a:r>
            <a:r>
              <a:rPr lang="en-US" sz="2000" b="1" dirty="0">
                <a:effectLst/>
                <a:latin typeface="Times New Roman"/>
                <a:ea typeface="Times New Roman"/>
              </a:rPr>
              <a:t> undefined.  </a:t>
            </a:r>
            <a:endParaRPr lang="en-CA" sz="2000" dirty="0">
              <a:effectLst/>
              <a:latin typeface="Times New Roman"/>
              <a:ea typeface="Times New Roman"/>
            </a:endParaRPr>
          </a:p>
          <a:p>
            <a:pPr>
              <a:spcAft>
                <a:spcPts val="0"/>
              </a:spcAft>
            </a:pPr>
            <a:r>
              <a:rPr lang="en-US" sz="2000" b="1" dirty="0">
                <a:effectLst/>
                <a:latin typeface="Times New Roman"/>
                <a:ea typeface="Times New Roman"/>
              </a:rPr>
              <a:t> </a:t>
            </a:r>
            <a:endParaRPr lang="en-CA" sz="2000" dirty="0">
              <a:effectLst/>
              <a:latin typeface="Times New Roman"/>
              <a:ea typeface="Times New Roman"/>
            </a:endParaRPr>
          </a:p>
          <a:p>
            <a:pPr algn="ctr">
              <a:spcAft>
                <a:spcPts val="0"/>
              </a:spcAft>
            </a:pPr>
            <a:r>
              <a:rPr lang="en-US" sz="2000" b="1" dirty="0">
                <a:effectLst/>
                <a:latin typeface="Times New Roman"/>
                <a:ea typeface="Times New Roman"/>
              </a:rPr>
              <a:t>They are also perpendicular</a:t>
            </a:r>
            <a:endParaRPr lang="en-CA" sz="2000" dirty="0">
              <a:effectLst/>
              <a:latin typeface="Times New Roman"/>
              <a:ea typeface="Times New Roman"/>
            </a:endParaRPr>
          </a:p>
        </p:txBody>
      </p:sp>
      <p:sp>
        <p:nvSpPr>
          <p:cNvPr id="11" name="Oval 10"/>
          <p:cNvSpPr>
            <a:spLocks noChangeAspect="1"/>
          </p:cNvSpPr>
          <p:nvPr/>
        </p:nvSpPr>
        <p:spPr>
          <a:xfrm>
            <a:off x="6529089" y="2001440"/>
            <a:ext cx="118872" cy="118872"/>
          </a:xfrm>
          <a:prstGeom prst="ellipse">
            <a:avLst/>
          </a:prstGeom>
          <a:solidFill>
            <a:srgbClr val="050EBB"/>
          </a:solidFill>
          <a:ln>
            <a:solidFill>
              <a:srgbClr val="050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8182428" y="1979518"/>
            <a:ext cx="118872" cy="118872"/>
          </a:xfrm>
          <a:prstGeom prst="ellipse">
            <a:avLst/>
          </a:prstGeom>
          <a:solidFill>
            <a:srgbClr val="050EBB"/>
          </a:solidFill>
          <a:ln>
            <a:solidFill>
              <a:srgbClr val="050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6277428" y="2189219"/>
            <a:ext cx="118872" cy="11887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6265164" y="3381828"/>
            <a:ext cx="118872" cy="11887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586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1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par>
                                <p:cTn id="24" presetID="22" presetClass="entr" presetSubtype="1"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9" grpId="0" animBg="1"/>
      <p:bldP spid="11" grpId="0" animBg="1"/>
      <p:bldP spid="12" grpId="0" animBg="1"/>
      <p:bldP spid="15" grpId="0" animBg="1"/>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7752B8-B362-4364-AFDF-F0A7FA748D40}"/>
              </a:ext>
            </a:extLst>
          </p:cNvPr>
          <p:cNvSpPr/>
          <p:nvPr/>
        </p:nvSpPr>
        <p:spPr>
          <a:xfrm>
            <a:off x="304799" y="205937"/>
            <a:ext cx="8246533" cy="790281"/>
          </a:xfrm>
          <a:prstGeom prst="rect">
            <a:avLst/>
          </a:prstGeom>
        </p:spPr>
        <p:txBody>
          <a:bodyPr wrap="square">
            <a:spAutoFit/>
          </a:bodyPr>
          <a:lstStyle/>
          <a:p>
            <a:pPr>
              <a:lnSpc>
                <a:spcPct val="115000"/>
              </a:lnSpc>
              <a:spcAft>
                <a:spcPts val="100"/>
              </a:spcAft>
            </a:pPr>
            <a:r>
              <a:rPr lang="en-CA" sz="2000" dirty="0">
                <a:solidFill>
                  <a:srgbClr val="000000"/>
                </a:solidFill>
                <a:latin typeface="Cambria" panose="02040503050406030204" pitchFamily="18" charset="0"/>
                <a:ea typeface="Times New Roman" panose="02020603050405020304" pitchFamily="18" charset="0"/>
                <a:cs typeface="Calibri" panose="020F0502020204030204" pitchFamily="34" charset="0"/>
              </a:rPr>
              <a:t>Example #1: For each given line, state the slope of a line that is parallel     </a:t>
            </a:r>
          </a:p>
          <a:p>
            <a:pPr>
              <a:lnSpc>
                <a:spcPct val="115000"/>
              </a:lnSpc>
              <a:spcAft>
                <a:spcPts val="100"/>
              </a:spcAft>
            </a:pPr>
            <a:r>
              <a:rPr lang="en-CA" sz="2000" dirty="0">
                <a:solidFill>
                  <a:srgbClr val="000000"/>
                </a:solidFill>
                <a:latin typeface="Cambria" panose="02040503050406030204" pitchFamily="18" charset="0"/>
                <a:ea typeface="Times New Roman" panose="02020603050405020304" pitchFamily="18" charset="0"/>
                <a:cs typeface="Calibri" panose="020F0502020204030204" pitchFamily="34" charset="0"/>
              </a:rPr>
              <a:t>                          and the slope of a line that is perpendicular.</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B8416BE-3F88-48A6-A6E1-CAEE774987DB}"/>
                  </a:ext>
                </a:extLst>
              </p:cNvPr>
              <p:cNvSpPr txBox="1"/>
              <p:nvPr/>
            </p:nvSpPr>
            <p:spPr>
              <a:xfrm>
                <a:off x="1943538" y="996218"/>
                <a:ext cx="5031057" cy="830997"/>
              </a:xfrm>
              <a:prstGeom prst="rect">
                <a:avLst/>
              </a:prstGeom>
              <a:noFill/>
            </p:spPr>
            <p:txBody>
              <a:bodyPr wrap="none" rtlCol="0">
                <a:spAutoFit/>
              </a:bodyPr>
              <a:lstStyle/>
              <a:p>
                <a14:m>
                  <m:oMath xmlns:m="http://schemas.openxmlformats.org/officeDocument/2006/math">
                    <m:r>
                      <a:rPr lang="en-CA" sz="2400" b="1" i="0" smtClean="0">
                        <a:latin typeface="Cambria Math" panose="02040503050406030204" pitchFamily="18" charset="0"/>
                      </a:rPr>
                      <m:t>𝐑𝐞𝐦𝐞𝐦𝐛𝐞𝐫</m:t>
                    </m:r>
                    <m:r>
                      <a:rPr lang="en-CA" sz="2400" b="1" i="0" smtClean="0">
                        <a:latin typeface="Cambria Math" panose="02040503050406030204" pitchFamily="18" charset="0"/>
                      </a:rPr>
                      <m:t>:</m:t>
                    </m:r>
                  </m:oMath>
                </a14:m>
                <a:r>
                  <a:rPr lang="en-CA" sz="2400" b="1" i="0" dirty="0">
                    <a:latin typeface="Cambria Math" panose="02040503050406030204" pitchFamily="18" charset="0"/>
                  </a:rPr>
                  <a:t> </a:t>
                </a:r>
                <a14:m>
                  <m:oMath xmlns:m="http://schemas.openxmlformats.org/officeDocument/2006/math">
                    <m:r>
                      <a:rPr lang="en-CA" sz="2400" b="1" i="1" dirty="0" smtClean="0">
                        <a:latin typeface="Cambria Math" panose="02040503050406030204" pitchFamily="18" charset="0"/>
                      </a:rPr>
                      <m:t>𝒚</m:t>
                    </m:r>
                    <m:r>
                      <a:rPr lang="en-CA" sz="2400" b="1" i="1" dirty="0" smtClean="0">
                        <a:latin typeface="Cambria Math" panose="02040503050406030204" pitchFamily="18" charset="0"/>
                      </a:rPr>
                      <m:t>=</m:t>
                    </m:r>
                    <m:r>
                      <a:rPr lang="en-CA" sz="2400" b="1" i="1" dirty="0" smtClean="0">
                        <a:latin typeface="Cambria Math" panose="02040503050406030204" pitchFamily="18" charset="0"/>
                      </a:rPr>
                      <m:t>𝒎𝒙</m:t>
                    </m:r>
                    <m:r>
                      <a:rPr lang="en-CA" sz="2400" b="1" i="1" dirty="0" smtClean="0">
                        <a:latin typeface="Cambria Math" panose="02040503050406030204" pitchFamily="18" charset="0"/>
                      </a:rPr>
                      <m:t>+</m:t>
                    </m:r>
                    <m:r>
                      <a:rPr lang="en-CA" sz="2400" b="1" i="1" dirty="0" smtClean="0">
                        <a:latin typeface="Cambria Math" panose="02040503050406030204" pitchFamily="18" charset="0"/>
                      </a:rPr>
                      <m:t>𝒃</m:t>
                    </m:r>
                  </m:oMath>
                </a14:m>
                <a:endParaRPr lang="en-CA" sz="2400" b="1" i="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CA" sz="2400" b="1" i="0" smtClean="0">
                          <a:latin typeface="Cambria Math" panose="02040503050406030204" pitchFamily="18" charset="0"/>
                        </a:rPr>
                        <m:t>𝐬𝐥𝐨𝐩𝐞</m:t>
                      </m:r>
                      <m:r>
                        <a:rPr lang="en-CA" sz="2400" b="1" i="0" smtClean="0">
                          <a:latin typeface="Cambria Math" panose="02040503050406030204" pitchFamily="18" charset="0"/>
                        </a:rPr>
                        <m:t>=</m:t>
                      </m:r>
                      <m:r>
                        <a:rPr lang="en-CA" sz="2400" b="1" i="1" smtClean="0">
                          <a:latin typeface="Cambria Math" panose="02040503050406030204" pitchFamily="18" charset="0"/>
                        </a:rPr>
                        <m:t>𝒎</m:t>
                      </m:r>
                      <m:r>
                        <a:rPr lang="en-CA" sz="2400" b="1" i="0" smtClean="0">
                          <a:latin typeface="Cambria Math" panose="02040503050406030204" pitchFamily="18" charset="0"/>
                        </a:rPr>
                        <m:t> </m:t>
                      </m:r>
                      <m:r>
                        <a:rPr lang="en-CA" sz="2400" b="1" i="0" smtClean="0">
                          <a:latin typeface="Cambria Math" panose="02040503050406030204" pitchFamily="18" charset="0"/>
                        </a:rPr>
                        <m:t>𝐚𝐧𝐝</m:t>
                      </m:r>
                      <m:r>
                        <a:rPr lang="en-CA" sz="2400" b="1" i="0" smtClean="0">
                          <a:latin typeface="Cambria Math" panose="02040503050406030204" pitchFamily="18" charset="0"/>
                        </a:rPr>
                        <m:t> </m:t>
                      </m:r>
                      <m:r>
                        <a:rPr lang="en-CA" sz="2400" b="1" i="1" smtClean="0">
                          <a:latin typeface="Cambria Math" panose="02040503050406030204" pitchFamily="18" charset="0"/>
                        </a:rPr>
                        <m:t>𝒚</m:t>
                      </m:r>
                      <m:r>
                        <a:rPr lang="en-CA" sz="2400" b="1" i="1" smtClean="0">
                          <a:latin typeface="Cambria Math" panose="02040503050406030204" pitchFamily="18" charset="0"/>
                        </a:rPr>
                        <m:t>−</m:t>
                      </m:r>
                      <m:r>
                        <a:rPr lang="en-CA" sz="2400" b="1" i="1" smtClean="0">
                          <a:latin typeface="Cambria Math" panose="02040503050406030204" pitchFamily="18" charset="0"/>
                        </a:rPr>
                        <m:t>𝒊𝒏𝒕𝒆𝒓𝒄𝒆𝒑𝒕</m:t>
                      </m:r>
                      <m:r>
                        <a:rPr lang="en-CA" sz="2400" b="1" i="1" smtClean="0">
                          <a:latin typeface="Cambria Math" panose="02040503050406030204" pitchFamily="18" charset="0"/>
                        </a:rPr>
                        <m:t>=</m:t>
                      </m:r>
                      <m:r>
                        <a:rPr lang="en-CA" sz="2400" b="1" i="1" smtClean="0">
                          <a:latin typeface="Cambria Math" panose="02040503050406030204" pitchFamily="18" charset="0"/>
                        </a:rPr>
                        <m:t>𝒃</m:t>
                      </m:r>
                    </m:oMath>
                  </m:oMathPara>
                </a14:m>
                <a:endParaRPr lang="en-CA" sz="2400" b="1" i="1" dirty="0">
                  <a:latin typeface="Times New Roman" panose="02020603050405020304" pitchFamily="18"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2B8416BE-3F88-48A6-A6E1-CAEE774987DB}"/>
                  </a:ext>
                </a:extLst>
              </p:cNvPr>
              <p:cNvSpPr txBox="1">
                <a:spLocks noRot="1" noChangeAspect="1" noMove="1" noResize="1" noEditPoints="1" noAdjustHandles="1" noChangeArrowheads="1" noChangeShapeType="1" noTextEdit="1"/>
              </p:cNvSpPr>
              <p:nvPr/>
            </p:nvSpPr>
            <p:spPr>
              <a:xfrm>
                <a:off x="1943538" y="996218"/>
                <a:ext cx="5031057" cy="830997"/>
              </a:xfrm>
              <a:prstGeom prst="rect">
                <a:avLst/>
              </a:prstGeom>
              <a:blipFill>
                <a:blip r:embed="rId2"/>
                <a:stretch>
                  <a:fillRect l="-485" b="-1021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CFDF322-BFAA-44A4-8C88-B770729B3B2E}"/>
                  </a:ext>
                </a:extLst>
              </p:cNvPr>
              <p:cNvSpPr/>
              <p:nvPr/>
            </p:nvSpPr>
            <p:spPr>
              <a:xfrm>
                <a:off x="480769" y="2274916"/>
                <a:ext cx="146155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i="1">
                          <a:latin typeface="Cambria Math" panose="02040503050406030204" pitchFamily="18" charset="0"/>
                        </a:rPr>
                        <m:t>𝑦</m:t>
                      </m:r>
                      <m:r>
                        <a:rPr lang="en-CA" sz="2000" i="0">
                          <a:latin typeface="Cambria Math" panose="02040503050406030204" pitchFamily="18" charset="0"/>
                        </a:rPr>
                        <m:t>=4</m:t>
                      </m:r>
                      <m:r>
                        <a:rPr lang="en-CA" sz="2000" i="1">
                          <a:latin typeface="Cambria Math" panose="02040503050406030204" pitchFamily="18" charset="0"/>
                        </a:rPr>
                        <m:t>𝑥</m:t>
                      </m:r>
                      <m:r>
                        <a:rPr lang="en-CA" sz="2000" i="0">
                          <a:latin typeface="Cambria Math" panose="02040503050406030204" pitchFamily="18" charset="0"/>
                        </a:rPr>
                        <m:t>−3</m:t>
                      </m:r>
                    </m:oMath>
                  </m:oMathPara>
                </a14:m>
                <a:endParaRPr lang="en-CA" sz="2000" dirty="0"/>
              </a:p>
            </p:txBody>
          </p:sp>
        </mc:Choice>
        <mc:Fallback xmlns="">
          <p:sp>
            <p:nvSpPr>
              <p:cNvPr id="4" name="Rectangle 3">
                <a:extLst>
                  <a:ext uri="{FF2B5EF4-FFF2-40B4-BE49-F238E27FC236}">
                    <a16:creationId xmlns:a16="http://schemas.microsoft.com/office/drawing/2014/main" id="{9CFDF322-BFAA-44A4-8C88-B770729B3B2E}"/>
                  </a:ext>
                </a:extLst>
              </p:cNvPr>
              <p:cNvSpPr>
                <a:spLocks noRot="1" noChangeAspect="1" noMove="1" noResize="1" noEditPoints="1" noAdjustHandles="1" noChangeArrowheads="1" noChangeShapeType="1" noTextEdit="1"/>
              </p:cNvSpPr>
              <p:nvPr/>
            </p:nvSpPr>
            <p:spPr>
              <a:xfrm>
                <a:off x="480769" y="2274916"/>
                <a:ext cx="1461554" cy="400110"/>
              </a:xfrm>
              <a:prstGeom prst="rect">
                <a:avLst/>
              </a:prstGeom>
              <a:blipFill>
                <a:blip r:embed="rId3"/>
                <a:stretch>
                  <a:fillRect b="-757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DC646D2-138C-492E-A9DA-325F30093FE8}"/>
                  </a:ext>
                </a:extLst>
              </p:cNvPr>
              <p:cNvSpPr/>
              <p:nvPr/>
            </p:nvSpPr>
            <p:spPr>
              <a:xfrm>
                <a:off x="5331551" y="2248164"/>
                <a:ext cx="205325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a:latin typeface="Cambria Math" panose="02040503050406030204" pitchFamily="18" charset="0"/>
                        </a:rPr>
                        <m:t>3</m:t>
                      </m:r>
                      <m:r>
                        <a:rPr lang="en-CA" sz="2000" i="1">
                          <a:latin typeface="Cambria Math" panose="02040503050406030204" pitchFamily="18" charset="0"/>
                        </a:rPr>
                        <m:t>𝑥</m:t>
                      </m:r>
                      <m:r>
                        <a:rPr lang="en-CA" sz="2000" i="0">
                          <a:latin typeface="Cambria Math" panose="02040503050406030204" pitchFamily="18" charset="0"/>
                        </a:rPr>
                        <m:t>+6</m:t>
                      </m:r>
                      <m:r>
                        <a:rPr lang="en-CA" sz="2000" i="1">
                          <a:latin typeface="Cambria Math" panose="02040503050406030204" pitchFamily="18" charset="0"/>
                        </a:rPr>
                        <m:t>𝑦</m:t>
                      </m:r>
                      <m:r>
                        <a:rPr lang="en-CA" sz="2000" i="0">
                          <a:latin typeface="Cambria Math" panose="02040503050406030204" pitchFamily="18" charset="0"/>
                        </a:rPr>
                        <m:t>−7=0</m:t>
                      </m:r>
                    </m:oMath>
                  </m:oMathPara>
                </a14:m>
                <a:endParaRPr lang="en-CA" sz="2000" dirty="0"/>
              </a:p>
            </p:txBody>
          </p:sp>
        </mc:Choice>
        <mc:Fallback xmlns="">
          <p:sp>
            <p:nvSpPr>
              <p:cNvPr id="5" name="Rectangle 4">
                <a:extLst>
                  <a:ext uri="{FF2B5EF4-FFF2-40B4-BE49-F238E27FC236}">
                    <a16:creationId xmlns:a16="http://schemas.microsoft.com/office/drawing/2014/main" id="{3DC646D2-138C-492E-A9DA-325F30093FE8}"/>
                  </a:ext>
                </a:extLst>
              </p:cNvPr>
              <p:cNvSpPr>
                <a:spLocks noRot="1" noChangeAspect="1" noMove="1" noResize="1" noEditPoints="1" noAdjustHandles="1" noChangeArrowheads="1" noChangeShapeType="1" noTextEdit="1"/>
              </p:cNvSpPr>
              <p:nvPr/>
            </p:nvSpPr>
            <p:spPr>
              <a:xfrm>
                <a:off x="5331551" y="2248164"/>
                <a:ext cx="2053254" cy="400110"/>
              </a:xfrm>
              <a:prstGeom prst="rect">
                <a:avLst/>
              </a:prstGeom>
              <a:blipFill>
                <a:blip r:embed="rId4"/>
                <a:stretch>
                  <a:fillRect b="-769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0068AD8-7F5E-4CD9-BBCF-B9FE10D7E9FE}"/>
                  </a:ext>
                </a:extLst>
              </p:cNvPr>
              <p:cNvSpPr txBox="1"/>
              <p:nvPr/>
            </p:nvSpPr>
            <p:spPr>
              <a:xfrm>
                <a:off x="2128285" y="2309719"/>
                <a:ext cx="114678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𝑠𝑙𝑜𝑝𝑒</m:t>
                      </m:r>
                      <m:r>
                        <a:rPr lang="en-CA" sz="2000" b="0" i="1" smtClean="0">
                          <a:latin typeface="Cambria Math" panose="02040503050406030204" pitchFamily="18" charset="0"/>
                        </a:rPr>
                        <m:t>=4</m:t>
                      </m:r>
                    </m:oMath>
                  </m:oMathPara>
                </a14:m>
                <a:endParaRPr lang="en-CA" sz="2000" dirty="0"/>
              </a:p>
            </p:txBody>
          </p:sp>
        </mc:Choice>
        <mc:Fallback xmlns="">
          <p:sp>
            <p:nvSpPr>
              <p:cNvPr id="6" name="TextBox 5">
                <a:extLst>
                  <a:ext uri="{FF2B5EF4-FFF2-40B4-BE49-F238E27FC236}">
                    <a16:creationId xmlns:a16="http://schemas.microsoft.com/office/drawing/2014/main" id="{D0068AD8-7F5E-4CD9-BBCF-B9FE10D7E9FE}"/>
                  </a:ext>
                </a:extLst>
              </p:cNvPr>
              <p:cNvSpPr txBox="1">
                <a:spLocks noRot="1" noChangeAspect="1" noMove="1" noResize="1" noEditPoints="1" noAdjustHandles="1" noChangeArrowheads="1" noChangeShapeType="1" noTextEdit="1"/>
              </p:cNvSpPr>
              <p:nvPr/>
            </p:nvSpPr>
            <p:spPr>
              <a:xfrm>
                <a:off x="2128285" y="2309719"/>
                <a:ext cx="1146789" cy="307777"/>
              </a:xfrm>
              <a:prstGeom prst="rect">
                <a:avLst/>
              </a:prstGeom>
              <a:blipFill>
                <a:blip r:embed="rId5"/>
                <a:stretch>
                  <a:fillRect l="-6915" r="-4787" b="-34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0D89F95-2FDD-4145-B429-F978FDC8C90F}"/>
                  </a:ext>
                </a:extLst>
              </p:cNvPr>
              <p:cNvSpPr txBox="1"/>
              <p:nvPr/>
            </p:nvSpPr>
            <p:spPr>
              <a:xfrm>
                <a:off x="617368" y="3019030"/>
                <a:ext cx="334662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𝑆𝑙𝑜𝑝𝑒</m:t>
                      </m:r>
                      <m:r>
                        <a:rPr lang="en-CA" b="0" i="1" smtClean="0">
                          <a:latin typeface="Cambria Math" panose="02040503050406030204" pitchFamily="18" charset="0"/>
                        </a:rPr>
                        <m:t> </m:t>
                      </m:r>
                      <m:r>
                        <a:rPr lang="en-CA" b="0" i="1" smtClean="0">
                          <a:latin typeface="Cambria Math" panose="02040503050406030204" pitchFamily="18" charset="0"/>
                        </a:rPr>
                        <m:t>𝑜𝑓</m:t>
                      </m:r>
                      <m:r>
                        <a:rPr lang="en-CA" b="0" i="1" smtClean="0">
                          <a:latin typeface="Cambria Math" panose="02040503050406030204" pitchFamily="18" charset="0"/>
                        </a:rPr>
                        <m:t> </m:t>
                      </m:r>
                      <m:r>
                        <a:rPr lang="en-CA" b="0" i="1" smtClean="0">
                          <a:latin typeface="Cambria Math" panose="02040503050406030204" pitchFamily="18" charset="0"/>
                        </a:rPr>
                        <m:t>𝑎</m:t>
                      </m:r>
                      <m:r>
                        <a:rPr lang="en-CA" b="0" i="1" smtClean="0">
                          <a:latin typeface="Cambria Math" panose="02040503050406030204" pitchFamily="18" charset="0"/>
                        </a:rPr>
                        <m:t> </m:t>
                      </m:r>
                      <m:r>
                        <a:rPr lang="en-CA" b="0" i="1" smtClean="0">
                          <a:latin typeface="Cambria Math" panose="02040503050406030204" pitchFamily="18" charset="0"/>
                        </a:rPr>
                        <m:t>𝑝𝑎𝑟𝑎𝑙𝑙𝑒𝑙</m:t>
                      </m:r>
                      <m:r>
                        <a:rPr lang="en-CA" b="0" i="1" smtClean="0">
                          <a:latin typeface="Cambria Math" panose="02040503050406030204" pitchFamily="18" charset="0"/>
                        </a:rPr>
                        <m:t> </m:t>
                      </m:r>
                      <m:r>
                        <a:rPr lang="en-CA" b="0" i="1" smtClean="0">
                          <a:latin typeface="Cambria Math" panose="02040503050406030204" pitchFamily="18" charset="0"/>
                        </a:rPr>
                        <m:t>𝑙𝑖𝑛𝑒</m:t>
                      </m:r>
                      <m:r>
                        <a:rPr lang="en-CA" b="0" i="1" smtClean="0">
                          <a:latin typeface="Cambria Math" panose="02040503050406030204" pitchFamily="18" charset="0"/>
                        </a:rPr>
                        <m:t> </m:t>
                      </m:r>
                      <m:r>
                        <a:rPr lang="en-CA" b="0" i="1" smtClean="0">
                          <a:latin typeface="Cambria Math" panose="02040503050406030204" pitchFamily="18" charset="0"/>
                        </a:rPr>
                        <m:t>𝑖𝑠</m:t>
                      </m:r>
                      <m:r>
                        <a:rPr lang="en-CA" b="0" i="1" smtClean="0">
                          <a:latin typeface="Cambria Math" panose="02040503050406030204" pitchFamily="18" charset="0"/>
                        </a:rPr>
                        <m:t> </m:t>
                      </m:r>
                      <m:r>
                        <a:rPr lang="en-CA" b="0" i="1" smtClean="0">
                          <a:latin typeface="Cambria Math" panose="02040503050406030204" pitchFamily="18" charset="0"/>
                        </a:rPr>
                        <m:t>𝑎𝑙𝑠𝑜</m:t>
                      </m:r>
                      <m:r>
                        <a:rPr lang="en-CA" b="0" i="1" smtClean="0">
                          <a:latin typeface="Cambria Math" panose="02040503050406030204" pitchFamily="18" charset="0"/>
                        </a:rPr>
                        <m:t> 4</m:t>
                      </m:r>
                    </m:oMath>
                  </m:oMathPara>
                </a14:m>
                <a:endParaRPr lang="en-CA" dirty="0"/>
              </a:p>
            </p:txBody>
          </p:sp>
        </mc:Choice>
        <mc:Fallback xmlns="">
          <p:sp>
            <p:nvSpPr>
              <p:cNvPr id="7" name="TextBox 6">
                <a:extLst>
                  <a:ext uri="{FF2B5EF4-FFF2-40B4-BE49-F238E27FC236}">
                    <a16:creationId xmlns:a16="http://schemas.microsoft.com/office/drawing/2014/main" id="{E0D89F95-2FDD-4145-B429-F978FDC8C90F}"/>
                  </a:ext>
                </a:extLst>
              </p:cNvPr>
              <p:cNvSpPr txBox="1">
                <a:spLocks noRot="1" noChangeAspect="1" noMove="1" noResize="1" noEditPoints="1" noAdjustHandles="1" noChangeArrowheads="1" noChangeShapeType="1" noTextEdit="1"/>
              </p:cNvSpPr>
              <p:nvPr/>
            </p:nvSpPr>
            <p:spPr>
              <a:xfrm>
                <a:off x="617368" y="3019030"/>
                <a:ext cx="3346622" cy="276999"/>
              </a:xfrm>
              <a:prstGeom prst="rect">
                <a:avLst/>
              </a:prstGeom>
              <a:blipFill>
                <a:blip r:embed="rId6"/>
                <a:stretch>
                  <a:fillRect l="-2004" t="-2174" r="-1275" b="-3260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2F7E069-C7DC-4F14-B0ED-FA78206FB7B1}"/>
                  </a:ext>
                </a:extLst>
              </p:cNvPr>
              <p:cNvSpPr txBox="1"/>
              <p:nvPr/>
            </p:nvSpPr>
            <p:spPr>
              <a:xfrm>
                <a:off x="617368" y="3489979"/>
                <a:ext cx="3789755"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𝑆𝑙𝑜𝑝𝑒</m:t>
                      </m:r>
                      <m:r>
                        <a:rPr lang="en-CA" b="0" i="1" smtClean="0">
                          <a:latin typeface="Cambria Math" panose="02040503050406030204" pitchFamily="18" charset="0"/>
                        </a:rPr>
                        <m:t> </m:t>
                      </m:r>
                      <m:r>
                        <a:rPr lang="en-CA" b="0" i="1" smtClean="0">
                          <a:latin typeface="Cambria Math" panose="02040503050406030204" pitchFamily="18" charset="0"/>
                        </a:rPr>
                        <m:t>𝑜𝑓</m:t>
                      </m:r>
                      <m:r>
                        <a:rPr lang="en-CA" b="0" i="1" smtClean="0">
                          <a:latin typeface="Cambria Math" panose="02040503050406030204" pitchFamily="18" charset="0"/>
                        </a:rPr>
                        <m:t> </m:t>
                      </m:r>
                      <m:r>
                        <a:rPr lang="en-CA" b="0" i="1" smtClean="0">
                          <a:latin typeface="Cambria Math" panose="02040503050406030204" pitchFamily="18" charset="0"/>
                        </a:rPr>
                        <m:t>𝑎</m:t>
                      </m:r>
                      <m:r>
                        <a:rPr lang="en-CA" b="0" i="1" smtClean="0">
                          <a:latin typeface="Cambria Math" panose="02040503050406030204" pitchFamily="18" charset="0"/>
                        </a:rPr>
                        <m:t> </m:t>
                      </m:r>
                      <m:r>
                        <a:rPr lang="en-CA" b="0" i="1" smtClean="0">
                          <a:latin typeface="Cambria Math" panose="02040503050406030204" pitchFamily="18" charset="0"/>
                        </a:rPr>
                        <m:t>𝑝𝑒𝑟𝑝𝑒𝑛𝑑𝑖𝑐𝑢𝑙𝑎𝑟</m:t>
                      </m:r>
                      <m:r>
                        <a:rPr lang="en-CA" b="0" i="1" smtClean="0">
                          <a:latin typeface="Cambria Math" panose="02040503050406030204" pitchFamily="18" charset="0"/>
                        </a:rPr>
                        <m:t> </m:t>
                      </m:r>
                      <m:r>
                        <a:rPr lang="en-CA" b="0" i="1" smtClean="0">
                          <a:latin typeface="Cambria Math" panose="02040503050406030204" pitchFamily="18" charset="0"/>
                        </a:rPr>
                        <m:t>𝑙𝑖𝑛𝑒</m:t>
                      </m:r>
                      <m:r>
                        <a:rPr lang="en-CA" b="0" i="1" smtClean="0">
                          <a:latin typeface="Cambria Math" panose="02040503050406030204" pitchFamily="18" charset="0"/>
                        </a:rPr>
                        <m:t> </m:t>
                      </m:r>
                      <m:r>
                        <a:rPr lang="en-CA" b="0" i="1" smtClean="0">
                          <a:latin typeface="Cambria Math" panose="02040503050406030204" pitchFamily="18" charset="0"/>
                        </a:rPr>
                        <m:t>𝑖𝑠</m:t>
                      </m:r>
                      <m:r>
                        <a:rPr lang="en-CA" b="0" i="1" smtClean="0">
                          <a:latin typeface="Cambria Math" panose="02040503050406030204" pitchFamily="18" charset="0"/>
                        </a:rPr>
                        <m:t> −</m:t>
                      </m:r>
                      <m:f>
                        <m:fPr>
                          <m:ctrlPr>
                            <a:rPr lang="en-CA" b="0" i="1" smtClean="0">
                              <a:latin typeface="Cambria Math" panose="02040503050406030204" pitchFamily="18" charset="0"/>
                            </a:rPr>
                          </m:ctrlPr>
                        </m:fPr>
                        <m:num>
                          <m:r>
                            <a:rPr lang="en-CA" b="0" i="1" smtClean="0">
                              <a:latin typeface="Cambria Math" panose="02040503050406030204" pitchFamily="18" charset="0"/>
                            </a:rPr>
                            <m:t>1</m:t>
                          </m:r>
                        </m:num>
                        <m:den>
                          <m:r>
                            <a:rPr lang="en-CA" b="0" i="1" smtClean="0">
                              <a:latin typeface="Cambria Math" panose="02040503050406030204" pitchFamily="18" charset="0"/>
                            </a:rPr>
                            <m:t>4</m:t>
                          </m:r>
                        </m:den>
                      </m:f>
                    </m:oMath>
                  </m:oMathPara>
                </a14:m>
                <a:endParaRPr lang="en-CA" dirty="0"/>
              </a:p>
            </p:txBody>
          </p:sp>
        </mc:Choice>
        <mc:Fallback xmlns="">
          <p:sp>
            <p:nvSpPr>
              <p:cNvPr id="8" name="TextBox 7">
                <a:extLst>
                  <a:ext uri="{FF2B5EF4-FFF2-40B4-BE49-F238E27FC236}">
                    <a16:creationId xmlns:a16="http://schemas.microsoft.com/office/drawing/2014/main" id="{B2F7E069-C7DC-4F14-B0ED-FA78206FB7B1}"/>
                  </a:ext>
                </a:extLst>
              </p:cNvPr>
              <p:cNvSpPr txBox="1">
                <a:spLocks noRot="1" noChangeAspect="1" noMove="1" noResize="1" noEditPoints="1" noAdjustHandles="1" noChangeArrowheads="1" noChangeShapeType="1" noTextEdit="1"/>
              </p:cNvSpPr>
              <p:nvPr/>
            </p:nvSpPr>
            <p:spPr>
              <a:xfrm>
                <a:off x="617368" y="3489979"/>
                <a:ext cx="3789755" cy="518604"/>
              </a:xfrm>
              <a:prstGeom prst="rect">
                <a:avLst/>
              </a:prstGeom>
              <a:blipFill>
                <a:blip r:embed="rId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264B6D20-0C10-44DC-BB30-8FF1BD44EF86}"/>
                  </a:ext>
                </a:extLst>
              </p:cNvPr>
              <p:cNvSpPr/>
              <p:nvPr/>
            </p:nvSpPr>
            <p:spPr>
              <a:xfrm>
                <a:off x="5331551" y="2895919"/>
                <a:ext cx="179658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i="0" smtClean="0">
                          <a:latin typeface="Cambria Math" panose="02040503050406030204" pitchFamily="18" charset="0"/>
                        </a:rPr>
                        <m:t>6</m:t>
                      </m:r>
                      <m:r>
                        <a:rPr lang="en-CA" sz="2000" i="1">
                          <a:latin typeface="Cambria Math" panose="02040503050406030204" pitchFamily="18" charset="0"/>
                        </a:rPr>
                        <m:t>𝑦</m:t>
                      </m:r>
                      <m:r>
                        <a:rPr lang="en-CA" sz="2000" i="0">
                          <a:latin typeface="Cambria Math" panose="02040503050406030204" pitchFamily="18" charset="0"/>
                        </a:rPr>
                        <m:t>=</m:t>
                      </m:r>
                      <m:r>
                        <a:rPr lang="en-CA" sz="2000" b="0" i="0" smtClean="0">
                          <a:latin typeface="Cambria Math" panose="02040503050406030204" pitchFamily="18" charset="0"/>
                        </a:rPr>
                        <m:t>−3</m:t>
                      </m:r>
                      <m:r>
                        <a:rPr lang="en-CA" sz="2000" b="0" i="1" smtClean="0">
                          <a:latin typeface="Cambria Math" panose="02040503050406030204" pitchFamily="18" charset="0"/>
                        </a:rPr>
                        <m:t>𝑥</m:t>
                      </m:r>
                      <m:r>
                        <a:rPr lang="en-CA" sz="2000" b="0" i="0" smtClean="0">
                          <a:latin typeface="Cambria Math" panose="02040503050406030204" pitchFamily="18" charset="0"/>
                        </a:rPr>
                        <m:t>+7</m:t>
                      </m:r>
                    </m:oMath>
                  </m:oMathPara>
                </a14:m>
                <a:endParaRPr lang="en-CA" sz="2000" dirty="0"/>
              </a:p>
            </p:txBody>
          </p:sp>
        </mc:Choice>
        <mc:Fallback xmlns="">
          <p:sp>
            <p:nvSpPr>
              <p:cNvPr id="9" name="Rectangle 8">
                <a:extLst>
                  <a:ext uri="{FF2B5EF4-FFF2-40B4-BE49-F238E27FC236}">
                    <a16:creationId xmlns:a16="http://schemas.microsoft.com/office/drawing/2014/main" id="{264B6D20-0C10-44DC-BB30-8FF1BD44EF86}"/>
                  </a:ext>
                </a:extLst>
              </p:cNvPr>
              <p:cNvSpPr>
                <a:spLocks noRot="1" noChangeAspect="1" noMove="1" noResize="1" noEditPoints="1" noAdjustHandles="1" noChangeArrowheads="1" noChangeShapeType="1" noTextEdit="1"/>
              </p:cNvSpPr>
              <p:nvPr/>
            </p:nvSpPr>
            <p:spPr>
              <a:xfrm>
                <a:off x="5331551" y="2895919"/>
                <a:ext cx="1796582" cy="400110"/>
              </a:xfrm>
              <a:prstGeom prst="rect">
                <a:avLst/>
              </a:prstGeom>
              <a:blipFill>
                <a:blip r:embed="rId8"/>
                <a:stretch>
                  <a:fillRect b="-757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AA1F4C0E-B2E5-47B4-8AEA-F3A92433CE30}"/>
                  </a:ext>
                </a:extLst>
              </p:cNvPr>
              <p:cNvSpPr/>
              <p:nvPr/>
            </p:nvSpPr>
            <p:spPr>
              <a:xfrm>
                <a:off x="5387368" y="3474710"/>
                <a:ext cx="1739451"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i="1" smtClean="0">
                          <a:latin typeface="Cambria Math" panose="02040503050406030204" pitchFamily="18" charset="0"/>
                        </a:rPr>
                        <m:t>𝑦</m:t>
                      </m:r>
                      <m:r>
                        <a:rPr lang="en-CA" sz="2000" i="0">
                          <a:latin typeface="Cambria Math" panose="02040503050406030204" pitchFamily="18" charset="0"/>
                        </a:rPr>
                        <m:t>=</m:t>
                      </m:r>
                      <m:r>
                        <a:rPr lang="en-CA" sz="2000" b="0" i="0" smtClean="0">
                          <a:latin typeface="Cambria Math" panose="02040503050406030204" pitchFamily="18" charset="0"/>
                        </a:rPr>
                        <m:t>−</m:t>
                      </m:r>
                      <m:f>
                        <m:fPr>
                          <m:ctrlPr>
                            <a:rPr lang="en-CA" sz="2000" b="0" i="1" smtClean="0">
                              <a:latin typeface="Cambria Math" panose="02040503050406030204" pitchFamily="18" charset="0"/>
                            </a:rPr>
                          </m:ctrlPr>
                        </m:fPr>
                        <m:num>
                          <m:r>
                            <a:rPr lang="en-CA" sz="2000" b="0" i="1" smtClean="0">
                              <a:latin typeface="Cambria Math" panose="02040503050406030204" pitchFamily="18" charset="0"/>
                            </a:rPr>
                            <m:t>3</m:t>
                          </m:r>
                        </m:num>
                        <m:den>
                          <m:r>
                            <a:rPr lang="en-CA" sz="2000" b="0" i="1" smtClean="0">
                              <a:latin typeface="Cambria Math" panose="02040503050406030204" pitchFamily="18" charset="0"/>
                            </a:rPr>
                            <m:t>6</m:t>
                          </m:r>
                        </m:den>
                      </m:f>
                      <m:r>
                        <a:rPr lang="en-CA" sz="2000" b="0" i="1" smtClean="0">
                          <a:latin typeface="Cambria Math" panose="02040503050406030204" pitchFamily="18" charset="0"/>
                        </a:rPr>
                        <m:t>𝑥</m:t>
                      </m:r>
                      <m:r>
                        <a:rPr lang="en-CA" sz="2000" b="0" i="0" smtClean="0">
                          <a:latin typeface="Cambria Math" panose="02040503050406030204" pitchFamily="18" charset="0"/>
                        </a:rPr>
                        <m:t>+</m:t>
                      </m:r>
                      <m:f>
                        <m:fPr>
                          <m:ctrlPr>
                            <a:rPr lang="en-CA" sz="2000" b="0" i="1" smtClean="0">
                              <a:latin typeface="Cambria Math" panose="02040503050406030204" pitchFamily="18" charset="0"/>
                            </a:rPr>
                          </m:ctrlPr>
                        </m:fPr>
                        <m:num>
                          <m:r>
                            <a:rPr lang="en-CA" sz="2000" b="0" i="1" smtClean="0">
                              <a:latin typeface="Cambria Math" panose="02040503050406030204" pitchFamily="18" charset="0"/>
                            </a:rPr>
                            <m:t>7</m:t>
                          </m:r>
                        </m:num>
                        <m:den>
                          <m:r>
                            <a:rPr lang="en-CA" sz="2000" b="0" i="1" smtClean="0">
                              <a:latin typeface="Cambria Math" panose="02040503050406030204" pitchFamily="18" charset="0"/>
                            </a:rPr>
                            <m:t>6</m:t>
                          </m:r>
                        </m:den>
                      </m:f>
                    </m:oMath>
                  </m:oMathPara>
                </a14:m>
                <a:endParaRPr lang="en-CA" sz="2000" dirty="0"/>
              </a:p>
            </p:txBody>
          </p:sp>
        </mc:Choice>
        <mc:Fallback xmlns="">
          <p:sp>
            <p:nvSpPr>
              <p:cNvPr id="10" name="Rectangle 9">
                <a:extLst>
                  <a:ext uri="{FF2B5EF4-FFF2-40B4-BE49-F238E27FC236}">
                    <a16:creationId xmlns:a16="http://schemas.microsoft.com/office/drawing/2014/main" id="{AA1F4C0E-B2E5-47B4-8AEA-F3A92433CE30}"/>
                  </a:ext>
                </a:extLst>
              </p:cNvPr>
              <p:cNvSpPr>
                <a:spLocks noRot="1" noChangeAspect="1" noMove="1" noResize="1" noEditPoints="1" noAdjustHandles="1" noChangeArrowheads="1" noChangeShapeType="1" noTextEdit="1"/>
              </p:cNvSpPr>
              <p:nvPr/>
            </p:nvSpPr>
            <p:spPr>
              <a:xfrm>
                <a:off x="5387368" y="3474710"/>
                <a:ext cx="1739451" cy="670568"/>
              </a:xfrm>
              <a:prstGeom prst="rect">
                <a:avLst/>
              </a:prstGeom>
              <a:blipFill>
                <a:blip r:embed="rId9"/>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54CB1C58-9B78-432D-978B-1169D5A9A0B6}"/>
                  </a:ext>
                </a:extLst>
              </p:cNvPr>
              <p:cNvSpPr/>
              <p:nvPr/>
            </p:nvSpPr>
            <p:spPr>
              <a:xfrm>
                <a:off x="5477051" y="4363785"/>
                <a:ext cx="1739451"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i="1" smtClean="0">
                          <a:latin typeface="Cambria Math" panose="02040503050406030204" pitchFamily="18" charset="0"/>
                        </a:rPr>
                        <m:t>𝑦</m:t>
                      </m:r>
                      <m:r>
                        <a:rPr lang="en-CA" sz="2000" i="0">
                          <a:latin typeface="Cambria Math" panose="02040503050406030204" pitchFamily="18" charset="0"/>
                        </a:rPr>
                        <m:t>=</m:t>
                      </m:r>
                      <m:r>
                        <a:rPr lang="en-CA" sz="2000" b="0" i="0" smtClean="0">
                          <a:latin typeface="Cambria Math" panose="02040503050406030204" pitchFamily="18" charset="0"/>
                        </a:rPr>
                        <m:t>−</m:t>
                      </m:r>
                      <m:f>
                        <m:fPr>
                          <m:ctrlPr>
                            <a:rPr lang="en-CA" sz="2000" b="0" i="1" smtClean="0">
                              <a:latin typeface="Cambria Math" panose="02040503050406030204" pitchFamily="18" charset="0"/>
                            </a:rPr>
                          </m:ctrlPr>
                        </m:fPr>
                        <m:num>
                          <m:r>
                            <a:rPr lang="en-CA" sz="2000" b="0" i="0" smtClean="0">
                              <a:latin typeface="Cambria Math" panose="02040503050406030204" pitchFamily="18" charset="0"/>
                            </a:rPr>
                            <m:t>1</m:t>
                          </m:r>
                        </m:num>
                        <m:den>
                          <m:r>
                            <a:rPr lang="en-CA" sz="2000" b="0" i="0" smtClean="0">
                              <a:latin typeface="Cambria Math" panose="02040503050406030204" pitchFamily="18" charset="0"/>
                            </a:rPr>
                            <m:t>2</m:t>
                          </m:r>
                        </m:den>
                      </m:f>
                      <m:r>
                        <a:rPr lang="en-CA" sz="2000" b="0" i="1" smtClean="0">
                          <a:latin typeface="Cambria Math" panose="02040503050406030204" pitchFamily="18" charset="0"/>
                        </a:rPr>
                        <m:t>𝑥</m:t>
                      </m:r>
                      <m:r>
                        <a:rPr lang="en-CA" sz="2000" b="0" i="0" smtClean="0">
                          <a:latin typeface="Cambria Math" panose="02040503050406030204" pitchFamily="18" charset="0"/>
                        </a:rPr>
                        <m:t>+</m:t>
                      </m:r>
                      <m:f>
                        <m:fPr>
                          <m:ctrlPr>
                            <a:rPr lang="en-CA" sz="2000" b="0" i="1" smtClean="0">
                              <a:latin typeface="Cambria Math" panose="02040503050406030204" pitchFamily="18" charset="0"/>
                            </a:rPr>
                          </m:ctrlPr>
                        </m:fPr>
                        <m:num>
                          <m:r>
                            <a:rPr lang="en-CA" sz="2000" b="0" i="1" smtClean="0">
                              <a:latin typeface="Cambria Math" panose="02040503050406030204" pitchFamily="18" charset="0"/>
                            </a:rPr>
                            <m:t>7</m:t>
                          </m:r>
                        </m:num>
                        <m:den>
                          <m:r>
                            <a:rPr lang="en-CA" sz="2000" b="0" i="1" smtClean="0">
                              <a:latin typeface="Cambria Math" panose="02040503050406030204" pitchFamily="18" charset="0"/>
                            </a:rPr>
                            <m:t>6</m:t>
                          </m:r>
                        </m:den>
                      </m:f>
                    </m:oMath>
                  </m:oMathPara>
                </a14:m>
                <a:endParaRPr lang="en-CA" sz="2000" dirty="0"/>
              </a:p>
            </p:txBody>
          </p:sp>
        </mc:Choice>
        <mc:Fallback xmlns="">
          <p:sp>
            <p:nvSpPr>
              <p:cNvPr id="11" name="Rectangle 10">
                <a:extLst>
                  <a:ext uri="{FF2B5EF4-FFF2-40B4-BE49-F238E27FC236}">
                    <a16:creationId xmlns:a16="http://schemas.microsoft.com/office/drawing/2014/main" id="{54CB1C58-9B78-432D-978B-1169D5A9A0B6}"/>
                  </a:ext>
                </a:extLst>
              </p:cNvPr>
              <p:cNvSpPr>
                <a:spLocks noRot="1" noChangeAspect="1" noMove="1" noResize="1" noEditPoints="1" noAdjustHandles="1" noChangeArrowheads="1" noChangeShapeType="1" noTextEdit="1"/>
              </p:cNvSpPr>
              <p:nvPr/>
            </p:nvSpPr>
            <p:spPr>
              <a:xfrm>
                <a:off x="5477051" y="4363785"/>
                <a:ext cx="1739451" cy="670568"/>
              </a:xfrm>
              <a:prstGeom prst="rect">
                <a:avLst/>
              </a:prstGeom>
              <a:blipFill>
                <a:blip r:embed="rId10"/>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67756E8-13F1-4DB5-B0B9-9CD6B2CBA365}"/>
                  </a:ext>
                </a:extLst>
              </p:cNvPr>
              <p:cNvSpPr txBox="1"/>
              <p:nvPr/>
            </p:nvSpPr>
            <p:spPr>
              <a:xfrm>
                <a:off x="5392594" y="5342185"/>
                <a:ext cx="3622338"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𝑆𝑙𝑜𝑝𝑒</m:t>
                      </m:r>
                      <m:r>
                        <a:rPr lang="en-CA" b="0" i="1" smtClean="0">
                          <a:latin typeface="Cambria Math" panose="02040503050406030204" pitchFamily="18" charset="0"/>
                        </a:rPr>
                        <m:t> </m:t>
                      </m:r>
                      <m:r>
                        <a:rPr lang="en-CA" b="0" i="1" smtClean="0">
                          <a:latin typeface="Cambria Math" panose="02040503050406030204" pitchFamily="18" charset="0"/>
                        </a:rPr>
                        <m:t>𝑜𝑓</m:t>
                      </m:r>
                      <m:r>
                        <a:rPr lang="en-CA" b="0" i="1" smtClean="0">
                          <a:latin typeface="Cambria Math" panose="02040503050406030204" pitchFamily="18" charset="0"/>
                        </a:rPr>
                        <m:t> </m:t>
                      </m:r>
                      <m:r>
                        <a:rPr lang="en-CA" b="0" i="1" smtClean="0">
                          <a:latin typeface="Cambria Math" panose="02040503050406030204" pitchFamily="18" charset="0"/>
                        </a:rPr>
                        <m:t>𝑎</m:t>
                      </m:r>
                      <m:r>
                        <a:rPr lang="en-CA" b="0" i="1" smtClean="0">
                          <a:latin typeface="Cambria Math" panose="02040503050406030204" pitchFamily="18" charset="0"/>
                        </a:rPr>
                        <m:t> </m:t>
                      </m:r>
                      <m:r>
                        <a:rPr lang="en-CA" b="0" i="1" smtClean="0">
                          <a:latin typeface="Cambria Math" panose="02040503050406030204" pitchFamily="18" charset="0"/>
                        </a:rPr>
                        <m:t>𝑝𝑎𝑟𝑎𝑙𝑙𝑒𝑙</m:t>
                      </m:r>
                      <m:r>
                        <a:rPr lang="en-CA" b="0" i="1" smtClean="0">
                          <a:latin typeface="Cambria Math" panose="02040503050406030204" pitchFamily="18" charset="0"/>
                        </a:rPr>
                        <m:t> </m:t>
                      </m:r>
                      <m:r>
                        <a:rPr lang="en-CA" b="0" i="1" smtClean="0">
                          <a:latin typeface="Cambria Math" panose="02040503050406030204" pitchFamily="18" charset="0"/>
                        </a:rPr>
                        <m:t>𝑙𝑖𝑛𝑒</m:t>
                      </m:r>
                      <m:r>
                        <a:rPr lang="en-CA" b="0" i="1" smtClean="0">
                          <a:latin typeface="Cambria Math" panose="02040503050406030204" pitchFamily="18" charset="0"/>
                        </a:rPr>
                        <m:t> </m:t>
                      </m:r>
                      <m:r>
                        <a:rPr lang="en-CA" b="0" i="1" smtClean="0">
                          <a:latin typeface="Cambria Math" panose="02040503050406030204" pitchFamily="18" charset="0"/>
                        </a:rPr>
                        <m:t>𝑖𝑠</m:t>
                      </m:r>
                      <m:r>
                        <a:rPr lang="en-CA" b="0" i="1" smtClean="0">
                          <a:latin typeface="Cambria Math" panose="02040503050406030204" pitchFamily="18" charset="0"/>
                        </a:rPr>
                        <m:t> </m:t>
                      </m:r>
                      <m:r>
                        <a:rPr lang="en-CA" b="0" i="1" smtClean="0">
                          <a:latin typeface="Cambria Math" panose="02040503050406030204" pitchFamily="18" charset="0"/>
                        </a:rPr>
                        <m:t>𝑎𝑙𝑠𝑜</m:t>
                      </m:r>
                      <m:r>
                        <a:rPr lang="en-CA" b="0" i="1" smtClean="0">
                          <a:latin typeface="Cambria Math" panose="02040503050406030204" pitchFamily="18" charset="0"/>
                        </a:rPr>
                        <m:t>− </m:t>
                      </m:r>
                      <m:f>
                        <m:fPr>
                          <m:ctrlPr>
                            <a:rPr lang="en-CA" b="0" i="1" smtClean="0">
                              <a:latin typeface="Cambria Math" panose="02040503050406030204" pitchFamily="18" charset="0"/>
                            </a:rPr>
                          </m:ctrlPr>
                        </m:fPr>
                        <m:num>
                          <m:r>
                            <a:rPr lang="en-CA" b="0" i="1" smtClean="0">
                              <a:latin typeface="Cambria Math" panose="02040503050406030204" pitchFamily="18" charset="0"/>
                            </a:rPr>
                            <m:t>1</m:t>
                          </m:r>
                        </m:num>
                        <m:den>
                          <m:r>
                            <a:rPr lang="en-CA" b="0" i="1" smtClean="0">
                              <a:latin typeface="Cambria Math" panose="02040503050406030204" pitchFamily="18" charset="0"/>
                            </a:rPr>
                            <m:t>2</m:t>
                          </m:r>
                        </m:den>
                      </m:f>
                    </m:oMath>
                  </m:oMathPara>
                </a14:m>
                <a:endParaRPr lang="en-CA" dirty="0"/>
              </a:p>
            </p:txBody>
          </p:sp>
        </mc:Choice>
        <mc:Fallback xmlns="">
          <p:sp>
            <p:nvSpPr>
              <p:cNvPr id="12" name="TextBox 11">
                <a:extLst>
                  <a:ext uri="{FF2B5EF4-FFF2-40B4-BE49-F238E27FC236}">
                    <a16:creationId xmlns:a16="http://schemas.microsoft.com/office/drawing/2014/main" id="{267756E8-13F1-4DB5-B0B9-9CD6B2CBA365}"/>
                  </a:ext>
                </a:extLst>
              </p:cNvPr>
              <p:cNvSpPr txBox="1">
                <a:spLocks noRot="1" noChangeAspect="1" noMove="1" noResize="1" noEditPoints="1" noAdjustHandles="1" noChangeArrowheads="1" noChangeShapeType="1" noTextEdit="1"/>
              </p:cNvSpPr>
              <p:nvPr/>
            </p:nvSpPr>
            <p:spPr>
              <a:xfrm>
                <a:off x="5392594" y="5342185"/>
                <a:ext cx="3622338" cy="518604"/>
              </a:xfrm>
              <a:prstGeom prst="rect">
                <a:avLst/>
              </a:prstGeom>
              <a:blipFill>
                <a:blip r:embed="rId11"/>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90294E6-35FF-4B66-9529-09051322475E}"/>
                  </a:ext>
                </a:extLst>
              </p:cNvPr>
              <p:cNvSpPr txBox="1"/>
              <p:nvPr/>
            </p:nvSpPr>
            <p:spPr>
              <a:xfrm>
                <a:off x="7404544" y="4379040"/>
                <a:ext cx="1381917"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𝑠𝑙𝑜𝑝𝑒</m:t>
                      </m:r>
                      <m:r>
                        <a:rPr lang="en-CA" sz="2000" b="0" i="1" smtClean="0">
                          <a:latin typeface="Cambria Math" panose="02040503050406030204" pitchFamily="18" charset="0"/>
                        </a:rPr>
                        <m:t>=−</m:t>
                      </m:r>
                      <m:f>
                        <m:fPr>
                          <m:ctrlPr>
                            <a:rPr lang="en-CA" sz="2000" b="0" i="1" smtClean="0">
                              <a:latin typeface="Cambria Math" panose="02040503050406030204" pitchFamily="18" charset="0"/>
                            </a:rPr>
                          </m:ctrlPr>
                        </m:fPr>
                        <m:num>
                          <m:r>
                            <a:rPr lang="en-CA" sz="2000" b="0" i="1" smtClean="0">
                              <a:latin typeface="Cambria Math" panose="02040503050406030204" pitchFamily="18" charset="0"/>
                            </a:rPr>
                            <m:t>1</m:t>
                          </m:r>
                        </m:num>
                        <m:den>
                          <m:r>
                            <a:rPr lang="en-CA" sz="2000" b="0" i="1" smtClean="0">
                              <a:latin typeface="Cambria Math" panose="02040503050406030204" pitchFamily="18" charset="0"/>
                            </a:rPr>
                            <m:t>2</m:t>
                          </m:r>
                        </m:den>
                      </m:f>
                    </m:oMath>
                  </m:oMathPara>
                </a14:m>
                <a:endParaRPr lang="en-CA" sz="2000" dirty="0"/>
              </a:p>
            </p:txBody>
          </p:sp>
        </mc:Choice>
        <mc:Fallback xmlns="">
          <p:sp>
            <p:nvSpPr>
              <p:cNvPr id="13" name="TextBox 12">
                <a:extLst>
                  <a:ext uri="{FF2B5EF4-FFF2-40B4-BE49-F238E27FC236}">
                    <a16:creationId xmlns:a16="http://schemas.microsoft.com/office/drawing/2014/main" id="{990294E6-35FF-4B66-9529-09051322475E}"/>
                  </a:ext>
                </a:extLst>
              </p:cNvPr>
              <p:cNvSpPr txBox="1">
                <a:spLocks noRot="1" noChangeAspect="1" noMove="1" noResize="1" noEditPoints="1" noAdjustHandles="1" noChangeArrowheads="1" noChangeShapeType="1" noTextEdit="1"/>
              </p:cNvSpPr>
              <p:nvPr/>
            </p:nvSpPr>
            <p:spPr>
              <a:xfrm>
                <a:off x="7404544" y="4379040"/>
                <a:ext cx="1381917" cy="576183"/>
              </a:xfrm>
              <a:prstGeom prst="rect">
                <a:avLst/>
              </a:prstGeom>
              <a:blipFill>
                <a:blip r:embed="rId1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1BB5387-12E2-441F-B5CC-200883E76FA1}"/>
                  </a:ext>
                </a:extLst>
              </p:cNvPr>
              <p:cNvSpPr txBox="1"/>
              <p:nvPr/>
            </p:nvSpPr>
            <p:spPr>
              <a:xfrm>
                <a:off x="4463300" y="5909319"/>
                <a:ext cx="3982116"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𝑆𝑙𝑜𝑝𝑒</m:t>
                      </m:r>
                      <m:r>
                        <a:rPr lang="en-CA" b="0" i="1" smtClean="0">
                          <a:latin typeface="Cambria Math" panose="02040503050406030204" pitchFamily="18" charset="0"/>
                        </a:rPr>
                        <m:t> </m:t>
                      </m:r>
                      <m:r>
                        <a:rPr lang="en-CA" b="0" i="1" smtClean="0">
                          <a:latin typeface="Cambria Math" panose="02040503050406030204" pitchFamily="18" charset="0"/>
                        </a:rPr>
                        <m:t>𝑜𝑓</m:t>
                      </m:r>
                      <m:r>
                        <a:rPr lang="en-CA" b="0" i="1" smtClean="0">
                          <a:latin typeface="Cambria Math" panose="02040503050406030204" pitchFamily="18" charset="0"/>
                        </a:rPr>
                        <m:t> </m:t>
                      </m:r>
                      <m:r>
                        <a:rPr lang="en-CA" b="0" i="1" smtClean="0">
                          <a:latin typeface="Cambria Math" panose="02040503050406030204" pitchFamily="18" charset="0"/>
                        </a:rPr>
                        <m:t>𝑎</m:t>
                      </m:r>
                      <m:r>
                        <a:rPr lang="en-CA" b="0" i="1" smtClean="0">
                          <a:latin typeface="Cambria Math" panose="02040503050406030204" pitchFamily="18" charset="0"/>
                        </a:rPr>
                        <m:t> </m:t>
                      </m:r>
                      <m:r>
                        <a:rPr lang="en-CA" b="0" i="1" smtClean="0">
                          <a:latin typeface="Cambria Math" panose="02040503050406030204" pitchFamily="18" charset="0"/>
                        </a:rPr>
                        <m:t>𝑝𝑒𝑟𝑝𝑒𝑛𝑑𝑖𝑐𝑢𝑙𝑎𝑟</m:t>
                      </m:r>
                      <m:r>
                        <a:rPr lang="en-CA" b="0" i="1" smtClean="0">
                          <a:latin typeface="Cambria Math" panose="02040503050406030204" pitchFamily="18" charset="0"/>
                        </a:rPr>
                        <m:t> </m:t>
                      </m:r>
                      <m:r>
                        <a:rPr lang="en-CA" b="0" i="1" smtClean="0">
                          <a:latin typeface="Cambria Math" panose="02040503050406030204" pitchFamily="18" charset="0"/>
                        </a:rPr>
                        <m:t>𝑙𝑖𝑛𝑒</m:t>
                      </m:r>
                      <m:r>
                        <a:rPr lang="en-CA" b="0" i="1" smtClean="0">
                          <a:latin typeface="Cambria Math" panose="02040503050406030204" pitchFamily="18" charset="0"/>
                        </a:rPr>
                        <m:t> </m:t>
                      </m:r>
                      <m:r>
                        <a:rPr lang="en-CA" b="0" i="1" smtClean="0">
                          <a:latin typeface="Cambria Math" panose="02040503050406030204" pitchFamily="18" charset="0"/>
                        </a:rPr>
                        <m:t>𝑖𝑠</m:t>
                      </m:r>
                      <m:r>
                        <a:rPr lang="en-CA" b="0" i="1" smtClean="0">
                          <a:latin typeface="Cambria Math" panose="02040503050406030204" pitchFamily="18" charset="0"/>
                        </a:rPr>
                        <m:t> </m:t>
                      </m:r>
                      <m:f>
                        <m:fPr>
                          <m:ctrlPr>
                            <a:rPr lang="en-CA" b="0" i="1" smtClean="0">
                              <a:latin typeface="Cambria Math" panose="02040503050406030204" pitchFamily="18" charset="0"/>
                            </a:rPr>
                          </m:ctrlPr>
                        </m:fPr>
                        <m:num>
                          <m:r>
                            <a:rPr lang="en-CA" b="0" i="1" smtClean="0">
                              <a:latin typeface="Cambria Math" panose="02040503050406030204" pitchFamily="18" charset="0"/>
                            </a:rPr>
                            <m:t>2</m:t>
                          </m:r>
                        </m:num>
                        <m:den>
                          <m:r>
                            <a:rPr lang="en-CA" b="0" i="1" smtClean="0">
                              <a:latin typeface="Cambria Math" panose="02040503050406030204" pitchFamily="18" charset="0"/>
                            </a:rPr>
                            <m:t>1</m:t>
                          </m:r>
                        </m:den>
                      </m:f>
                      <m:r>
                        <a:rPr lang="en-CA" b="0" i="1" smtClean="0">
                          <a:latin typeface="Cambria Math" panose="02040503050406030204" pitchFamily="18" charset="0"/>
                        </a:rPr>
                        <m:t>=2</m:t>
                      </m:r>
                    </m:oMath>
                  </m:oMathPara>
                </a14:m>
                <a:endParaRPr lang="en-CA" dirty="0"/>
              </a:p>
            </p:txBody>
          </p:sp>
        </mc:Choice>
        <mc:Fallback xmlns="">
          <p:sp>
            <p:nvSpPr>
              <p:cNvPr id="14" name="TextBox 13">
                <a:extLst>
                  <a:ext uri="{FF2B5EF4-FFF2-40B4-BE49-F238E27FC236}">
                    <a16:creationId xmlns:a16="http://schemas.microsoft.com/office/drawing/2014/main" id="{41BB5387-12E2-441F-B5CC-200883E76FA1}"/>
                  </a:ext>
                </a:extLst>
              </p:cNvPr>
              <p:cNvSpPr txBox="1">
                <a:spLocks noRot="1" noChangeAspect="1" noMove="1" noResize="1" noEditPoints="1" noAdjustHandles="1" noChangeArrowheads="1" noChangeShapeType="1" noTextEdit="1"/>
              </p:cNvSpPr>
              <p:nvPr/>
            </p:nvSpPr>
            <p:spPr>
              <a:xfrm>
                <a:off x="4463300" y="5909319"/>
                <a:ext cx="3982116" cy="518604"/>
              </a:xfrm>
              <a:prstGeom prst="rect">
                <a:avLst/>
              </a:prstGeom>
              <a:blipFill>
                <a:blip r:embed="rId13"/>
                <a:stretch>
                  <a:fillRect/>
                </a:stretch>
              </a:blipFill>
            </p:spPr>
            <p:txBody>
              <a:bodyPr/>
              <a:lstStyle/>
              <a:p>
                <a:r>
                  <a:rPr lang="en-CA">
                    <a:noFill/>
                  </a:rPr>
                  <a:t> </a:t>
                </a:r>
              </a:p>
            </p:txBody>
          </p:sp>
        </mc:Fallback>
      </mc:AlternateContent>
      <p:sp>
        <p:nvSpPr>
          <p:cNvPr id="15" name="Slide Number Placeholder 14">
            <a:extLst>
              <a:ext uri="{FF2B5EF4-FFF2-40B4-BE49-F238E27FC236}">
                <a16:creationId xmlns:a16="http://schemas.microsoft.com/office/drawing/2014/main" id="{0667B211-449F-4086-BEA2-38ADF599F21A}"/>
              </a:ext>
            </a:extLst>
          </p:cNvPr>
          <p:cNvSpPr>
            <a:spLocks noGrp="1"/>
          </p:cNvSpPr>
          <p:nvPr>
            <p:ph type="sldNum" sz="quarter" idx="12"/>
          </p:nvPr>
        </p:nvSpPr>
        <p:spPr/>
        <p:txBody>
          <a:bodyPr/>
          <a:lstStyle/>
          <a:p>
            <a:fld id="{914CA522-1688-4E7E-A401-39BA881FF08A}" type="slidenum">
              <a:rPr lang="en-CA" smtClean="0"/>
              <a:t>47</a:t>
            </a:fld>
            <a:endParaRPr lang="en-CA"/>
          </a:p>
        </p:txBody>
      </p:sp>
    </p:spTree>
    <p:extLst>
      <p:ext uri="{BB962C8B-B14F-4D97-AF65-F5344CB8AC3E}">
        <p14:creationId xmlns:p14="http://schemas.microsoft.com/office/powerpoint/2010/main" val="26834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32D1EB-C3F4-48FF-9BA8-F46CB6D82F9B}"/>
              </a:ext>
            </a:extLst>
          </p:cNvPr>
          <p:cNvSpPr>
            <a:spLocks noGrp="1"/>
          </p:cNvSpPr>
          <p:nvPr>
            <p:ph type="sldNum" sz="quarter" idx="12"/>
          </p:nvPr>
        </p:nvSpPr>
        <p:spPr/>
        <p:txBody>
          <a:bodyPr/>
          <a:lstStyle/>
          <a:p>
            <a:fld id="{914CA522-1688-4E7E-A401-39BA881FF08A}" type="slidenum">
              <a:rPr lang="en-CA" smtClean="0"/>
              <a:t>48</a:t>
            </a:fld>
            <a:endParaRPr lang="en-CA"/>
          </a:p>
        </p:txBody>
      </p:sp>
      <p:sp>
        <p:nvSpPr>
          <p:cNvPr id="3" name="Rectangle 2">
            <a:extLst>
              <a:ext uri="{FF2B5EF4-FFF2-40B4-BE49-F238E27FC236}">
                <a16:creationId xmlns:a16="http://schemas.microsoft.com/office/drawing/2014/main" id="{364AD645-5CEE-42E0-A3AC-9A87218E24AA}"/>
              </a:ext>
            </a:extLst>
          </p:cNvPr>
          <p:cNvSpPr/>
          <p:nvPr/>
        </p:nvSpPr>
        <p:spPr>
          <a:xfrm>
            <a:off x="600074" y="210170"/>
            <a:ext cx="8239125" cy="708912"/>
          </a:xfrm>
          <a:prstGeom prst="rect">
            <a:avLst/>
          </a:prstGeom>
        </p:spPr>
        <p:txBody>
          <a:bodyPr wrap="square">
            <a:spAutoFit/>
          </a:bodyPr>
          <a:lstStyle/>
          <a:p>
            <a:pPr>
              <a:lnSpc>
                <a:spcPct val="115000"/>
              </a:lnSpc>
              <a:spcAft>
                <a:spcPts val="0"/>
              </a:spcAft>
            </a:pPr>
            <a:r>
              <a:rPr lang="en-CA" dirty="0">
                <a:latin typeface="Cambria" panose="02040503050406030204" pitchFamily="18" charset="0"/>
                <a:ea typeface="Times New Roman" panose="02020603050405020304" pitchFamily="18" charset="0"/>
                <a:cs typeface="Times New Roman" panose="02020603050405020304" pitchFamily="18" charset="0"/>
              </a:rPr>
              <a:t>Example #2:  Determine if the lines passing though the 2 sets of points are parallel, </a:t>
            </a:r>
          </a:p>
          <a:p>
            <a:pPr>
              <a:lnSpc>
                <a:spcPct val="115000"/>
              </a:lnSpc>
              <a:spcAft>
                <a:spcPts val="0"/>
              </a:spcAft>
            </a:pPr>
            <a:r>
              <a:rPr lang="en-CA" dirty="0">
                <a:latin typeface="Cambria" panose="02040503050406030204" pitchFamily="18" charset="0"/>
                <a:ea typeface="Times New Roman" panose="02020603050405020304" pitchFamily="18" charset="0"/>
                <a:cs typeface="Times New Roman" panose="02020603050405020304" pitchFamily="18" charset="0"/>
              </a:rPr>
              <a:t>                          perpendicular or neither.</a:t>
            </a:r>
            <a:endParaRPr lang="en-C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E24A2C40-0B23-4C62-91FD-AD2CB7BADD27}"/>
                  </a:ext>
                </a:extLst>
              </p:cNvPr>
              <p:cNvSpPr/>
              <p:nvPr/>
            </p:nvSpPr>
            <p:spPr>
              <a:xfrm>
                <a:off x="1331021" y="859450"/>
                <a:ext cx="5404172" cy="390363"/>
              </a:xfrm>
              <a:prstGeom prst="rect">
                <a:avLst/>
              </a:prstGeom>
            </p:spPr>
            <p:txBody>
              <a:bodyPr wrap="none">
                <a:spAutoFit/>
              </a:bodyPr>
              <a:lstStyle/>
              <a:p>
                <a:pPr>
                  <a:lnSpc>
                    <a:spcPct val="115000"/>
                  </a:lnSpc>
                  <a:spcAft>
                    <a:spcPts val="0"/>
                  </a:spcAft>
                </a:pPr>
                <a14:m>
                  <m:oMath xmlns:m="http://schemas.openxmlformats.org/officeDocument/2006/math">
                    <m:d>
                      <m:dPr>
                        <m:ctrlPr>
                          <a:rPr lang="en-CA" i="1">
                            <a:latin typeface="Cambria Math" panose="02040503050406030204" pitchFamily="18" charset="0"/>
                            <a:ea typeface="Times New Roman" panose="02020603050405020304" pitchFamily="18" charset="0"/>
                            <a:cs typeface="Times New Roman" panose="02020603050405020304" pitchFamily="18" charset="0"/>
                          </a:rPr>
                        </m:ctrlPr>
                      </m:dPr>
                      <m:e>
                        <m:r>
                          <a:rPr lang="en-CA" i="1">
                            <a:latin typeface="Cambria Math" panose="02040503050406030204" pitchFamily="18" charset="0"/>
                            <a:ea typeface="Times New Roman" panose="02020603050405020304" pitchFamily="18" charset="0"/>
                            <a:cs typeface="Times New Roman" panose="02020603050405020304" pitchFamily="18" charset="0"/>
                          </a:rPr>
                          <m:t>3, 2</m:t>
                        </m:r>
                      </m:e>
                    </m:d>
                  </m:oMath>
                </a14:m>
                <a:r>
                  <a:rPr lang="en-CA" dirty="0">
                    <a:latin typeface="Cambria" panose="02040503050406030204" pitchFamily="18" charset="0"/>
                    <a:ea typeface="Times New Roman" panose="02020603050405020304" pitchFamily="18" charset="0"/>
                    <a:cs typeface="Times New Roman" panose="02020603050405020304" pitchFamily="18" charset="0"/>
                  </a:rPr>
                  <a:t> and </a:t>
                </a:r>
                <a14:m>
                  <m:oMath xmlns:m="http://schemas.openxmlformats.org/officeDocument/2006/math">
                    <m:d>
                      <m:dPr>
                        <m:ctrlPr>
                          <a:rPr lang="en-CA" i="1">
                            <a:latin typeface="Cambria Math" panose="02040503050406030204" pitchFamily="18" charset="0"/>
                            <a:ea typeface="Times New Roman" panose="02020603050405020304" pitchFamily="18" charset="0"/>
                            <a:cs typeface="Times New Roman" panose="02020603050405020304" pitchFamily="18" charset="0"/>
                          </a:rPr>
                        </m:ctrlPr>
                      </m:dPr>
                      <m:e>
                        <m:r>
                          <a:rPr lang="en-CA" i="1">
                            <a:latin typeface="Cambria Math" panose="02040503050406030204" pitchFamily="18" charset="0"/>
                            <a:ea typeface="Times New Roman" panose="02020603050405020304" pitchFamily="18" charset="0"/>
                            <a:cs typeface="Times New Roman" panose="02020603050405020304" pitchFamily="18" charset="0"/>
                          </a:rPr>
                          <m:t>1, 4</m:t>
                        </m:r>
                      </m:e>
                    </m:d>
                  </m:oMath>
                </a14:m>
                <a:r>
                  <a:rPr lang="en-CA" dirty="0">
                    <a:latin typeface="Cambria" panose="02040503050406030204" pitchFamily="18" charset="0"/>
                    <a:ea typeface="Times New Roman" panose="02020603050405020304" pitchFamily="18" charset="0"/>
                    <a:cs typeface="Times New Roman" panose="02020603050405020304" pitchFamily="18" charset="0"/>
                  </a:rPr>
                  <a:t> ;                           </a:t>
                </a:r>
                <a14:m>
                  <m:oMath xmlns:m="http://schemas.openxmlformats.org/officeDocument/2006/math">
                    <m:d>
                      <m:dPr>
                        <m:ctrlPr>
                          <a:rPr lang="en-CA" i="1">
                            <a:latin typeface="Cambria Math" panose="02040503050406030204" pitchFamily="18" charset="0"/>
                            <a:ea typeface="Times New Roman" panose="02020603050405020304" pitchFamily="18" charset="0"/>
                            <a:cs typeface="Times New Roman" panose="02020603050405020304" pitchFamily="18" charset="0"/>
                          </a:rPr>
                        </m:ctrlPr>
                      </m:dPr>
                      <m:e>
                        <m:r>
                          <a:rPr lang="en-CA" i="1">
                            <a:latin typeface="Cambria Math" panose="02040503050406030204" pitchFamily="18" charset="0"/>
                            <a:ea typeface="Times New Roman" panose="02020603050405020304" pitchFamily="18" charset="0"/>
                            <a:cs typeface="Times New Roman" panose="02020603050405020304" pitchFamily="18" charset="0"/>
                          </a:rPr>
                          <m:t>−1, −2</m:t>
                        </m:r>
                      </m:e>
                    </m:d>
                  </m:oMath>
                </a14:m>
                <a:r>
                  <a:rPr lang="en-CA" dirty="0">
                    <a:latin typeface="Cambria" panose="02040503050406030204" pitchFamily="18" charset="0"/>
                    <a:ea typeface="Times New Roman" panose="02020603050405020304" pitchFamily="18" charset="0"/>
                    <a:cs typeface="Times New Roman" panose="02020603050405020304" pitchFamily="18" charset="0"/>
                  </a:rPr>
                  <a:t> and </a:t>
                </a:r>
                <a14:m>
                  <m:oMath xmlns:m="http://schemas.openxmlformats.org/officeDocument/2006/math">
                    <m:d>
                      <m:dPr>
                        <m:ctrlPr>
                          <a:rPr lang="en-CA" i="1">
                            <a:latin typeface="Cambria Math" panose="02040503050406030204" pitchFamily="18" charset="0"/>
                            <a:ea typeface="Times New Roman" panose="02020603050405020304" pitchFamily="18" charset="0"/>
                            <a:cs typeface="Times New Roman" panose="02020603050405020304" pitchFamily="18" charset="0"/>
                          </a:rPr>
                        </m:ctrlPr>
                      </m:dPr>
                      <m:e>
                        <m:r>
                          <a:rPr lang="en-CA" i="1">
                            <a:latin typeface="Cambria Math" panose="02040503050406030204" pitchFamily="18" charset="0"/>
                            <a:ea typeface="Times New Roman" panose="02020603050405020304" pitchFamily="18" charset="0"/>
                            <a:cs typeface="Times New Roman" panose="02020603050405020304" pitchFamily="18" charset="0"/>
                          </a:rPr>
                          <m:t>−3, −4</m:t>
                        </m:r>
                      </m:e>
                    </m:d>
                  </m:oMath>
                </a14:m>
                <a:endParaRPr lang="en-C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p:sp>
            <p:nvSpPr>
              <p:cNvPr id="4" name="Rectangle 3">
                <a:extLst>
                  <a:ext uri="{FF2B5EF4-FFF2-40B4-BE49-F238E27FC236}">
                    <a16:creationId xmlns:a16="http://schemas.microsoft.com/office/drawing/2014/main" id="{E24A2C40-0B23-4C62-91FD-AD2CB7BADD27}"/>
                  </a:ext>
                </a:extLst>
              </p:cNvPr>
              <p:cNvSpPr>
                <a:spLocks noRot="1" noChangeAspect="1" noMove="1" noResize="1" noEditPoints="1" noAdjustHandles="1" noChangeArrowheads="1" noChangeShapeType="1" noTextEdit="1"/>
              </p:cNvSpPr>
              <p:nvPr/>
            </p:nvSpPr>
            <p:spPr>
              <a:xfrm>
                <a:off x="1331021" y="859450"/>
                <a:ext cx="5404172" cy="390363"/>
              </a:xfrm>
              <a:prstGeom prst="rect">
                <a:avLst/>
              </a:prstGeom>
              <a:blipFill>
                <a:blip r:embed="rId2"/>
                <a:stretch>
                  <a:fillRect t="-6250" b="-21875"/>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9E2B7250-DEF4-4519-9D4D-C621CF0D9EDC}"/>
                  </a:ext>
                </a:extLst>
              </p:cNvPr>
              <p:cNvSpPr txBox="1"/>
              <p:nvPr/>
            </p:nvSpPr>
            <p:spPr>
              <a:xfrm>
                <a:off x="1331021" y="1499753"/>
                <a:ext cx="2892587" cy="5203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𝑚</m:t>
                      </m:r>
                      <m:r>
                        <a:rPr lang="en-CA" b="0" i="1" smtClean="0">
                          <a:latin typeface="Cambria Math" panose="02040503050406030204" pitchFamily="18" charset="0"/>
                        </a:rPr>
                        <m:t>=</m:t>
                      </m:r>
                      <m:f>
                        <m:fPr>
                          <m:ctrlPr>
                            <a:rPr lang="en-CA" b="0" i="1" smtClean="0">
                              <a:latin typeface="Cambria Math" panose="02040503050406030204" pitchFamily="18" charset="0"/>
                            </a:rPr>
                          </m:ctrlPr>
                        </m:fPr>
                        <m:num>
                          <m:r>
                            <a:rPr lang="en-CA" b="0" i="1" smtClean="0">
                              <a:latin typeface="Cambria Math" panose="02040503050406030204" pitchFamily="18" charset="0"/>
                            </a:rPr>
                            <m:t>2−4</m:t>
                          </m:r>
                        </m:num>
                        <m:den>
                          <m:r>
                            <a:rPr lang="en-CA" b="0" i="1" smtClean="0">
                              <a:latin typeface="Cambria Math" panose="02040503050406030204" pitchFamily="18" charset="0"/>
                            </a:rPr>
                            <m:t>3−1</m:t>
                          </m:r>
                        </m:den>
                      </m:f>
                      <m:r>
                        <a:rPr lang="en-CA" i="1">
                          <a:latin typeface="Cambria Math" panose="02040503050406030204" pitchFamily="18" charset="0"/>
                        </a:rPr>
                        <m:t>=</m:t>
                      </m:r>
                      <m:f>
                        <m:fPr>
                          <m:ctrlPr>
                            <a:rPr lang="en-CA" i="1">
                              <a:latin typeface="Cambria Math" panose="02040503050406030204" pitchFamily="18" charset="0"/>
                            </a:rPr>
                          </m:ctrlPr>
                        </m:fPr>
                        <m:num>
                          <m:r>
                            <a:rPr lang="en-CA" i="1">
                              <a:latin typeface="Cambria Math" panose="02040503050406030204" pitchFamily="18" charset="0"/>
                            </a:rPr>
                            <m:t>−2</m:t>
                          </m:r>
                        </m:num>
                        <m:den>
                          <m:r>
                            <a:rPr lang="en-CA" i="1">
                              <a:latin typeface="Cambria Math" panose="02040503050406030204" pitchFamily="18" charset="0"/>
                            </a:rPr>
                            <m:t>2</m:t>
                          </m:r>
                        </m:den>
                      </m:f>
                      <m:r>
                        <a:rPr lang="en-CA" b="0" i="1" smtClean="0">
                          <a:latin typeface="Cambria Math" panose="02040503050406030204" pitchFamily="18" charset="0"/>
                        </a:rPr>
                        <m:t>=</m:t>
                      </m:r>
                      <m:f>
                        <m:fPr>
                          <m:ctrlPr>
                            <a:rPr lang="en-CA" i="1">
                              <a:latin typeface="Cambria Math" panose="02040503050406030204" pitchFamily="18" charset="0"/>
                            </a:rPr>
                          </m:ctrlPr>
                        </m:fPr>
                        <m:num>
                          <m:r>
                            <a:rPr lang="en-CA" i="1">
                              <a:latin typeface="Cambria Math" panose="02040503050406030204" pitchFamily="18" charset="0"/>
                            </a:rPr>
                            <m:t>−1</m:t>
                          </m:r>
                        </m:num>
                        <m:den>
                          <m:r>
                            <a:rPr lang="en-CA" i="1">
                              <a:latin typeface="Cambria Math" panose="02040503050406030204" pitchFamily="18" charset="0"/>
                            </a:rPr>
                            <m:t>1</m:t>
                          </m:r>
                        </m:den>
                      </m:f>
                      <m:r>
                        <a:rPr lang="en-CA" i="1">
                          <a:latin typeface="Cambria Math" panose="02040503050406030204" pitchFamily="18" charset="0"/>
                        </a:rPr>
                        <m:t>=−1</m:t>
                      </m:r>
                    </m:oMath>
                  </m:oMathPara>
                </a14:m>
                <a:endParaRPr lang="en-CA" dirty="0"/>
              </a:p>
            </p:txBody>
          </p:sp>
        </mc:Choice>
        <mc:Fallback>
          <p:sp>
            <p:nvSpPr>
              <p:cNvPr id="5" name="TextBox 4">
                <a:extLst>
                  <a:ext uri="{FF2B5EF4-FFF2-40B4-BE49-F238E27FC236}">
                    <a16:creationId xmlns:a16="http://schemas.microsoft.com/office/drawing/2014/main" id="{9E2B7250-DEF4-4519-9D4D-C621CF0D9EDC}"/>
                  </a:ext>
                </a:extLst>
              </p:cNvPr>
              <p:cNvSpPr txBox="1">
                <a:spLocks noRot="1" noChangeAspect="1" noMove="1" noResize="1" noEditPoints="1" noAdjustHandles="1" noChangeArrowheads="1" noChangeShapeType="1" noTextEdit="1"/>
              </p:cNvSpPr>
              <p:nvPr/>
            </p:nvSpPr>
            <p:spPr>
              <a:xfrm>
                <a:off x="1331021" y="1499753"/>
                <a:ext cx="2892587" cy="520399"/>
              </a:xfrm>
              <a:prstGeom prst="rect">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C49D69EC-2984-4158-B882-00B57AE21A4A}"/>
                  </a:ext>
                </a:extLst>
              </p:cNvPr>
              <p:cNvSpPr txBox="1"/>
              <p:nvPr/>
            </p:nvSpPr>
            <p:spPr>
              <a:xfrm>
                <a:off x="4903593" y="1395058"/>
                <a:ext cx="1655068" cy="57676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𝑚</m:t>
                      </m:r>
                      <m:r>
                        <a:rPr lang="en-CA" b="0" i="1" smtClean="0">
                          <a:latin typeface="Cambria Math" panose="02040503050406030204" pitchFamily="18" charset="0"/>
                        </a:rPr>
                        <m:t>=</m:t>
                      </m:r>
                      <m:f>
                        <m:fPr>
                          <m:ctrlPr>
                            <a:rPr lang="en-CA" b="0" i="1" smtClean="0">
                              <a:latin typeface="Cambria Math" panose="02040503050406030204" pitchFamily="18" charset="0"/>
                            </a:rPr>
                          </m:ctrlPr>
                        </m:fPr>
                        <m:num>
                          <m:r>
                            <a:rPr lang="en-CA" b="0" i="1" smtClean="0">
                              <a:latin typeface="Cambria Math" panose="02040503050406030204" pitchFamily="18" charset="0"/>
                            </a:rPr>
                            <m:t>−2−(−4)</m:t>
                          </m:r>
                        </m:num>
                        <m:den>
                          <m:r>
                            <a:rPr lang="en-CA" b="0" i="1" smtClean="0">
                              <a:latin typeface="Cambria Math" panose="02040503050406030204" pitchFamily="18" charset="0"/>
                            </a:rPr>
                            <m:t>−1−(−3)</m:t>
                          </m:r>
                        </m:den>
                      </m:f>
                    </m:oMath>
                  </m:oMathPara>
                </a14:m>
                <a:endParaRPr lang="en-CA" dirty="0"/>
              </a:p>
            </p:txBody>
          </p:sp>
        </mc:Choice>
        <mc:Fallback>
          <p:sp>
            <p:nvSpPr>
              <p:cNvPr id="6" name="TextBox 5">
                <a:extLst>
                  <a:ext uri="{FF2B5EF4-FFF2-40B4-BE49-F238E27FC236}">
                    <a16:creationId xmlns:a16="http://schemas.microsoft.com/office/drawing/2014/main" id="{C49D69EC-2984-4158-B882-00B57AE21A4A}"/>
                  </a:ext>
                </a:extLst>
              </p:cNvPr>
              <p:cNvSpPr txBox="1">
                <a:spLocks noRot="1" noChangeAspect="1" noMove="1" noResize="1" noEditPoints="1" noAdjustHandles="1" noChangeArrowheads="1" noChangeShapeType="1" noTextEdit="1"/>
              </p:cNvSpPr>
              <p:nvPr/>
            </p:nvSpPr>
            <p:spPr>
              <a:xfrm>
                <a:off x="4903593" y="1395058"/>
                <a:ext cx="1655068" cy="576761"/>
              </a:xfrm>
              <a:prstGeom prst="rect">
                <a:avLst/>
              </a:prstGeom>
              <a:blipFill>
                <a:blip r:embed="rId4"/>
                <a:stretch>
                  <a:fillRect/>
                </a:stretch>
              </a:blipFill>
            </p:spPr>
            <p:txBody>
              <a:bodyPr/>
              <a:lstStyle/>
              <a:p>
                <a:r>
                  <a:rPr lang="en-CA">
                    <a:noFill/>
                  </a:rPr>
                  <a:t> </a:t>
                </a:r>
              </a:p>
            </p:txBody>
          </p:sp>
        </mc:Fallback>
      </mc:AlternateContent>
      <p:sp>
        <p:nvSpPr>
          <p:cNvPr id="10" name="TextBox 9">
            <a:extLst>
              <a:ext uri="{FF2B5EF4-FFF2-40B4-BE49-F238E27FC236}">
                <a16:creationId xmlns:a16="http://schemas.microsoft.com/office/drawing/2014/main" id="{1BF94481-1751-4D0F-B139-84A039A2E003}"/>
              </a:ext>
            </a:extLst>
          </p:cNvPr>
          <p:cNvSpPr txBox="1"/>
          <p:nvPr/>
        </p:nvSpPr>
        <p:spPr>
          <a:xfrm>
            <a:off x="1561000" y="2358047"/>
            <a:ext cx="6530249" cy="369332"/>
          </a:xfrm>
          <a:prstGeom prst="rect">
            <a:avLst/>
          </a:prstGeom>
          <a:noFill/>
        </p:spPr>
        <p:txBody>
          <a:bodyPr wrap="none" rtlCol="0">
            <a:spAutoFit/>
          </a:bodyPr>
          <a:lstStyle/>
          <a:p>
            <a:r>
              <a:rPr lang="en-CA" dirty="0"/>
              <a:t>Since the slopes are negative reciprocals the lines are perpendicular</a:t>
            </a:r>
          </a:p>
        </p:txBody>
      </p:sp>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36642081-FF0E-4E0B-9FA3-C32FF37CD93B}"/>
                  </a:ext>
                </a:extLst>
              </p:cNvPr>
              <p:cNvSpPr/>
              <p:nvPr/>
            </p:nvSpPr>
            <p:spPr>
              <a:xfrm>
                <a:off x="6457950" y="1370130"/>
                <a:ext cx="1462260" cy="61093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CA" i="1">
                          <a:latin typeface="Cambria Math" panose="02040503050406030204" pitchFamily="18" charset="0"/>
                        </a:rPr>
                        <m:t>=</m:t>
                      </m:r>
                      <m:f>
                        <m:fPr>
                          <m:ctrlPr>
                            <a:rPr lang="en-CA" i="1">
                              <a:latin typeface="Cambria Math" panose="02040503050406030204" pitchFamily="18" charset="0"/>
                            </a:rPr>
                          </m:ctrlPr>
                        </m:fPr>
                        <m:num>
                          <m:r>
                            <a:rPr lang="en-CA" i="1">
                              <a:latin typeface="Cambria Math" panose="02040503050406030204" pitchFamily="18" charset="0"/>
                            </a:rPr>
                            <m:t>2</m:t>
                          </m:r>
                        </m:num>
                        <m:den>
                          <m:r>
                            <a:rPr lang="en-CA" i="1">
                              <a:latin typeface="Cambria Math" panose="02040503050406030204" pitchFamily="18" charset="0"/>
                            </a:rPr>
                            <m:t>2</m:t>
                          </m:r>
                        </m:den>
                      </m:f>
                      <m:r>
                        <a:rPr lang="en-CA" i="1">
                          <a:latin typeface="Cambria Math" panose="02040503050406030204" pitchFamily="18" charset="0"/>
                        </a:rPr>
                        <m:t>=</m:t>
                      </m:r>
                      <m:f>
                        <m:fPr>
                          <m:ctrlPr>
                            <a:rPr lang="en-CA" i="1">
                              <a:latin typeface="Cambria Math" panose="02040503050406030204" pitchFamily="18" charset="0"/>
                            </a:rPr>
                          </m:ctrlPr>
                        </m:fPr>
                        <m:num>
                          <m:r>
                            <a:rPr lang="en-CA" i="1">
                              <a:latin typeface="Cambria Math" panose="02040503050406030204" pitchFamily="18" charset="0"/>
                            </a:rPr>
                            <m:t>1</m:t>
                          </m:r>
                        </m:num>
                        <m:den>
                          <m:r>
                            <a:rPr lang="en-CA" i="1">
                              <a:latin typeface="Cambria Math" panose="02040503050406030204" pitchFamily="18" charset="0"/>
                            </a:rPr>
                            <m:t>1</m:t>
                          </m:r>
                        </m:den>
                      </m:f>
                      <m:r>
                        <a:rPr lang="en-CA" i="1">
                          <a:latin typeface="Cambria Math" panose="02040503050406030204" pitchFamily="18" charset="0"/>
                        </a:rPr>
                        <m:t>=1</m:t>
                      </m:r>
                    </m:oMath>
                  </m:oMathPara>
                </a14:m>
                <a:endParaRPr lang="en-CA" dirty="0"/>
              </a:p>
            </p:txBody>
          </p:sp>
        </mc:Choice>
        <mc:Fallback>
          <p:sp>
            <p:nvSpPr>
              <p:cNvPr id="12" name="Rectangle 11">
                <a:extLst>
                  <a:ext uri="{FF2B5EF4-FFF2-40B4-BE49-F238E27FC236}">
                    <a16:creationId xmlns:a16="http://schemas.microsoft.com/office/drawing/2014/main" id="{36642081-FF0E-4E0B-9FA3-C32FF37CD93B}"/>
                  </a:ext>
                </a:extLst>
              </p:cNvPr>
              <p:cNvSpPr>
                <a:spLocks noRot="1" noChangeAspect="1" noMove="1" noResize="1" noEditPoints="1" noAdjustHandles="1" noChangeArrowheads="1" noChangeShapeType="1" noTextEdit="1"/>
              </p:cNvSpPr>
              <p:nvPr/>
            </p:nvSpPr>
            <p:spPr>
              <a:xfrm>
                <a:off x="6457950" y="1370130"/>
                <a:ext cx="1462260" cy="610936"/>
              </a:xfrm>
              <a:prstGeom prst="rect">
                <a:avLst/>
              </a:prstGeom>
              <a:blipFill>
                <a:blip r:embed="rId5"/>
                <a:stretch>
                  <a:fillRect/>
                </a:stretch>
              </a:blipFill>
            </p:spPr>
            <p:txBody>
              <a:bodyPr/>
              <a:lstStyle/>
              <a:p>
                <a:r>
                  <a:rPr lang="en-CA">
                    <a:noFill/>
                  </a:rPr>
                  <a:t> </a:t>
                </a:r>
              </a:p>
            </p:txBody>
          </p:sp>
        </mc:Fallback>
      </mc:AlternateContent>
      <p:pic>
        <p:nvPicPr>
          <p:cNvPr id="13" name="Picture 12">
            <a:extLst>
              <a:ext uri="{FF2B5EF4-FFF2-40B4-BE49-F238E27FC236}">
                <a16:creationId xmlns:a16="http://schemas.microsoft.com/office/drawing/2014/main" id="{A36F1439-8744-4C17-9F6D-013AD1DAA7AA}"/>
              </a:ext>
            </a:extLst>
          </p:cNvPr>
          <p:cNvPicPr>
            <a:picLocks noChangeAspect="1"/>
          </p:cNvPicPr>
          <p:nvPr/>
        </p:nvPicPr>
        <p:blipFill>
          <a:blip r:embed="rId6"/>
          <a:stretch>
            <a:fillRect/>
          </a:stretch>
        </p:blipFill>
        <p:spPr>
          <a:xfrm>
            <a:off x="2955307" y="2933296"/>
            <a:ext cx="3233386" cy="3217138"/>
          </a:xfrm>
          <a:prstGeom prst="rect">
            <a:avLst/>
          </a:prstGeom>
        </p:spPr>
      </p:pic>
      <p:sp>
        <p:nvSpPr>
          <p:cNvPr id="14" name="Oval 13">
            <a:extLst>
              <a:ext uri="{FF2B5EF4-FFF2-40B4-BE49-F238E27FC236}">
                <a16:creationId xmlns:a16="http://schemas.microsoft.com/office/drawing/2014/main" id="{AA5D8969-BB4F-49DE-B019-FE4C2BB51DD4}"/>
              </a:ext>
            </a:extLst>
          </p:cNvPr>
          <p:cNvSpPr>
            <a:spLocks noChangeAspect="1"/>
          </p:cNvSpPr>
          <p:nvPr/>
        </p:nvSpPr>
        <p:spPr>
          <a:xfrm>
            <a:off x="4772334" y="3255869"/>
            <a:ext cx="140523" cy="1405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5" name="Oval 14">
            <a:extLst>
              <a:ext uri="{FF2B5EF4-FFF2-40B4-BE49-F238E27FC236}">
                <a16:creationId xmlns:a16="http://schemas.microsoft.com/office/drawing/2014/main" id="{00C5D1D2-5225-4CA6-A866-74969424CEC1}"/>
              </a:ext>
            </a:extLst>
          </p:cNvPr>
          <p:cNvSpPr>
            <a:spLocks noChangeAspect="1"/>
          </p:cNvSpPr>
          <p:nvPr/>
        </p:nvSpPr>
        <p:spPr>
          <a:xfrm>
            <a:off x="4245826" y="4947647"/>
            <a:ext cx="140523" cy="1405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6" name="Oval 15">
            <a:extLst>
              <a:ext uri="{FF2B5EF4-FFF2-40B4-BE49-F238E27FC236}">
                <a16:creationId xmlns:a16="http://schemas.microsoft.com/office/drawing/2014/main" id="{99E288B8-3042-40AA-A8B3-A9AE2AA64EB9}"/>
              </a:ext>
            </a:extLst>
          </p:cNvPr>
          <p:cNvSpPr>
            <a:spLocks noChangeAspect="1"/>
          </p:cNvSpPr>
          <p:nvPr/>
        </p:nvSpPr>
        <p:spPr>
          <a:xfrm>
            <a:off x="3661972" y="5542808"/>
            <a:ext cx="140523" cy="1405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7" name="Oval 16">
            <a:extLst>
              <a:ext uri="{FF2B5EF4-FFF2-40B4-BE49-F238E27FC236}">
                <a16:creationId xmlns:a16="http://schemas.microsoft.com/office/drawing/2014/main" id="{3D92EE3C-966F-44E6-A9C3-9AAF85F00DB0}"/>
              </a:ext>
            </a:extLst>
          </p:cNvPr>
          <p:cNvSpPr>
            <a:spLocks noChangeAspect="1"/>
          </p:cNvSpPr>
          <p:nvPr/>
        </p:nvSpPr>
        <p:spPr>
          <a:xfrm>
            <a:off x="5354414" y="3832763"/>
            <a:ext cx="140523" cy="1405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mc:AlternateContent xmlns:mc="http://schemas.openxmlformats.org/markup-compatibility/2006">
        <mc:Choice xmlns:a14="http://schemas.microsoft.com/office/drawing/2010/main" Requires="a14">
          <p:sp>
            <p:nvSpPr>
              <p:cNvPr id="18" name="Rectangle 17">
                <a:extLst>
                  <a:ext uri="{FF2B5EF4-FFF2-40B4-BE49-F238E27FC236}">
                    <a16:creationId xmlns:a16="http://schemas.microsoft.com/office/drawing/2014/main" id="{50C5ED2C-F50A-4013-81EC-125924C8E454}"/>
                  </a:ext>
                </a:extLst>
              </p:cNvPr>
              <p:cNvSpPr/>
              <p:nvPr/>
            </p:nvSpPr>
            <p:spPr>
              <a:xfrm>
                <a:off x="5681698" y="3718358"/>
                <a:ext cx="770596" cy="369332"/>
              </a:xfrm>
              <a:prstGeom prst="rect">
                <a:avLst/>
              </a:prstGeom>
              <a:solidFill>
                <a:schemeClr val="bg1"/>
              </a:solidFill>
            </p:spPr>
            <p:txBody>
              <a:bodyPr wrap="none">
                <a:spAutoFit/>
              </a:bodyPr>
              <a:lstStyle/>
              <a:p>
                <a14:m>
                  <m:oMath xmlns:m="http://schemas.openxmlformats.org/officeDocument/2006/math">
                    <m:d>
                      <m:dPr>
                        <m:ctrlPr>
                          <a:rPr lang="en-CA" i="1">
                            <a:latin typeface="Cambria Math" panose="02040503050406030204" pitchFamily="18" charset="0"/>
                            <a:ea typeface="Times New Roman" panose="02020603050405020304" pitchFamily="18" charset="0"/>
                            <a:cs typeface="Times New Roman" panose="02020603050405020304" pitchFamily="18" charset="0"/>
                          </a:rPr>
                        </m:ctrlPr>
                      </m:dPr>
                      <m:e>
                        <m:r>
                          <a:rPr lang="en-CA" i="1">
                            <a:latin typeface="Cambria Math" panose="02040503050406030204" pitchFamily="18" charset="0"/>
                            <a:ea typeface="Times New Roman" panose="02020603050405020304" pitchFamily="18" charset="0"/>
                            <a:cs typeface="Times New Roman" panose="02020603050405020304" pitchFamily="18" charset="0"/>
                          </a:rPr>
                          <m:t>3, 2</m:t>
                        </m:r>
                      </m:e>
                    </m:d>
                  </m:oMath>
                </a14:m>
                <a:r>
                  <a:rPr lang="en-CA" dirty="0">
                    <a:latin typeface="Cambria" panose="02040503050406030204" pitchFamily="18" charset="0"/>
                    <a:ea typeface="Times New Roman" panose="02020603050405020304" pitchFamily="18" charset="0"/>
                    <a:cs typeface="Times New Roman" panose="02020603050405020304" pitchFamily="18" charset="0"/>
                  </a:rPr>
                  <a:t> </a:t>
                </a:r>
                <a:endParaRPr lang="en-CA" dirty="0"/>
              </a:p>
            </p:txBody>
          </p:sp>
        </mc:Choice>
        <mc:Fallback>
          <p:sp>
            <p:nvSpPr>
              <p:cNvPr id="18" name="Rectangle 17">
                <a:extLst>
                  <a:ext uri="{FF2B5EF4-FFF2-40B4-BE49-F238E27FC236}">
                    <a16:creationId xmlns:a16="http://schemas.microsoft.com/office/drawing/2014/main" id="{50C5ED2C-F50A-4013-81EC-125924C8E454}"/>
                  </a:ext>
                </a:extLst>
              </p:cNvPr>
              <p:cNvSpPr>
                <a:spLocks noRot="1" noChangeAspect="1" noMove="1" noResize="1" noEditPoints="1" noAdjustHandles="1" noChangeArrowheads="1" noChangeShapeType="1" noTextEdit="1"/>
              </p:cNvSpPr>
              <p:nvPr/>
            </p:nvSpPr>
            <p:spPr>
              <a:xfrm>
                <a:off x="5681698" y="3718358"/>
                <a:ext cx="770596" cy="369332"/>
              </a:xfrm>
              <a:prstGeom prst="rect">
                <a:avLst/>
              </a:prstGeom>
              <a:blipFill>
                <a:blip r:embed="rId7"/>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9" name="Rectangle 18">
                <a:extLst>
                  <a:ext uri="{FF2B5EF4-FFF2-40B4-BE49-F238E27FC236}">
                    <a16:creationId xmlns:a16="http://schemas.microsoft.com/office/drawing/2014/main" id="{83D9F8AE-402F-441A-BF01-4DA3A79EA253}"/>
                  </a:ext>
                </a:extLst>
              </p:cNvPr>
              <p:cNvSpPr/>
              <p:nvPr/>
            </p:nvSpPr>
            <p:spPr>
              <a:xfrm>
                <a:off x="2955307" y="4750726"/>
                <a:ext cx="1116844" cy="369332"/>
              </a:xfrm>
              <a:prstGeom prst="rect">
                <a:avLst/>
              </a:prstGeom>
              <a:solidFill>
                <a:schemeClr val="bg1"/>
              </a:solidFill>
            </p:spPr>
            <p:txBody>
              <a:bodyPr wrap="none">
                <a:spAutoFit/>
              </a:bodyPr>
              <a:lstStyle/>
              <a:p>
                <a14:m>
                  <m:oMath xmlns:m="http://schemas.openxmlformats.org/officeDocument/2006/math">
                    <m:d>
                      <m:dPr>
                        <m:ctrlPr>
                          <a:rPr lang="en-CA" i="1" smtClean="0">
                            <a:latin typeface="Cambria Math" panose="02040503050406030204" pitchFamily="18" charset="0"/>
                            <a:ea typeface="Times New Roman" panose="02020603050405020304" pitchFamily="18" charset="0"/>
                            <a:cs typeface="Times New Roman" panose="02020603050405020304" pitchFamily="18" charset="0"/>
                          </a:rPr>
                        </m:ctrlPr>
                      </m:dPr>
                      <m:e>
                        <m:r>
                          <a:rPr lang="en-CA" b="0" i="1" smtClean="0">
                            <a:latin typeface="Cambria Math" panose="02040503050406030204" pitchFamily="18" charset="0"/>
                            <a:ea typeface="Times New Roman" panose="02020603050405020304" pitchFamily="18" charset="0"/>
                            <a:cs typeface="Times New Roman" panose="02020603050405020304" pitchFamily="18" charset="0"/>
                          </a:rPr>
                          <m:t>−1</m:t>
                        </m:r>
                        <m:r>
                          <a:rPr lang="en-CA" i="1">
                            <a:latin typeface="Cambria Math" panose="02040503050406030204" pitchFamily="18" charset="0"/>
                            <a:ea typeface="Times New Roman" panose="02020603050405020304" pitchFamily="18" charset="0"/>
                            <a:cs typeface="Times New Roman" panose="02020603050405020304" pitchFamily="18" charset="0"/>
                          </a:rPr>
                          <m:t>, </m:t>
                        </m:r>
                        <m:r>
                          <a:rPr lang="en-CA" b="0" i="1" smtClean="0">
                            <a:latin typeface="Cambria Math" panose="02040503050406030204" pitchFamily="18" charset="0"/>
                            <a:ea typeface="Times New Roman" panose="02020603050405020304" pitchFamily="18" charset="0"/>
                            <a:cs typeface="Times New Roman" panose="02020603050405020304" pitchFamily="18" charset="0"/>
                          </a:rPr>
                          <m:t>−</m:t>
                        </m:r>
                        <m:r>
                          <a:rPr lang="en-CA" i="1">
                            <a:latin typeface="Cambria Math" panose="02040503050406030204" pitchFamily="18" charset="0"/>
                            <a:ea typeface="Times New Roman" panose="02020603050405020304" pitchFamily="18" charset="0"/>
                            <a:cs typeface="Times New Roman" panose="02020603050405020304" pitchFamily="18" charset="0"/>
                          </a:rPr>
                          <m:t>2</m:t>
                        </m:r>
                      </m:e>
                    </m:d>
                  </m:oMath>
                </a14:m>
                <a:r>
                  <a:rPr lang="en-CA" dirty="0">
                    <a:latin typeface="Cambria" panose="02040503050406030204" pitchFamily="18" charset="0"/>
                    <a:ea typeface="Times New Roman" panose="02020603050405020304" pitchFamily="18" charset="0"/>
                    <a:cs typeface="Times New Roman" panose="02020603050405020304" pitchFamily="18" charset="0"/>
                  </a:rPr>
                  <a:t> </a:t>
                </a:r>
                <a:endParaRPr lang="en-CA" dirty="0"/>
              </a:p>
            </p:txBody>
          </p:sp>
        </mc:Choice>
        <mc:Fallback>
          <p:sp>
            <p:nvSpPr>
              <p:cNvPr id="19" name="Rectangle 18">
                <a:extLst>
                  <a:ext uri="{FF2B5EF4-FFF2-40B4-BE49-F238E27FC236}">
                    <a16:creationId xmlns:a16="http://schemas.microsoft.com/office/drawing/2014/main" id="{83D9F8AE-402F-441A-BF01-4DA3A79EA253}"/>
                  </a:ext>
                </a:extLst>
              </p:cNvPr>
              <p:cNvSpPr>
                <a:spLocks noRot="1" noChangeAspect="1" noMove="1" noResize="1" noEditPoints="1" noAdjustHandles="1" noChangeArrowheads="1" noChangeShapeType="1" noTextEdit="1"/>
              </p:cNvSpPr>
              <p:nvPr/>
            </p:nvSpPr>
            <p:spPr>
              <a:xfrm>
                <a:off x="2955307" y="4750726"/>
                <a:ext cx="1116844" cy="369332"/>
              </a:xfrm>
              <a:prstGeom prst="rect">
                <a:avLst/>
              </a:prstGeom>
              <a:blipFill>
                <a:blip r:embed="rId8"/>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0" name="Rectangle 19">
                <a:extLst>
                  <a:ext uri="{FF2B5EF4-FFF2-40B4-BE49-F238E27FC236}">
                    <a16:creationId xmlns:a16="http://schemas.microsoft.com/office/drawing/2014/main" id="{0E497B2B-4849-42EC-813E-D9DE4A029046}"/>
                  </a:ext>
                </a:extLst>
              </p:cNvPr>
              <p:cNvSpPr/>
              <p:nvPr/>
            </p:nvSpPr>
            <p:spPr>
              <a:xfrm>
                <a:off x="2396885" y="5358247"/>
                <a:ext cx="1116844" cy="369332"/>
              </a:xfrm>
              <a:prstGeom prst="rect">
                <a:avLst/>
              </a:prstGeom>
              <a:solidFill>
                <a:schemeClr val="bg1"/>
              </a:solidFill>
            </p:spPr>
            <p:txBody>
              <a:bodyPr wrap="none">
                <a:spAutoFit/>
              </a:bodyPr>
              <a:lstStyle/>
              <a:p>
                <a14:m>
                  <m:oMath xmlns:m="http://schemas.openxmlformats.org/officeDocument/2006/math">
                    <m:d>
                      <m:dPr>
                        <m:ctrlPr>
                          <a:rPr lang="en-CA" i="1" smtClean="0">
                            <a:latin typeface="Cambria Math" panose="02040503050406030204" pitchFamily="18" charset="0"/>
                            <a:ea typeface="Times New Roman" panose="02020603050405020304" pitchFamily="18" charset="0"/>
                            <a:cs typeface="Times New Roman" panose="02020603050405020304" pitchFamily="18" charset="0"/>
                          </a:rPr>
                        </m:ctrlPr>
                      </m:dPr>
                      <m:e>
                        <m:r>
                          <a:rPr lang="en-CA" b="0" i="1" smtClean="0">
                            <a:latin typeface="Cambria Math" panose="02040503050406030204" pitchFamily="18" charset="0"/>
                            <a:ea typeface="Times New Roman" panose="02020603050405020304" pitchFamily="18" charset="0"/>
                            <a:cs typeface="Times New Roman" panose="02020603050405020304" pitchFamily="18" charset="0"/>
                          </a:rPr>
                          <m:t>−</m:t>
                        </m:r>
                        <m:r>
                          <a:rPr lang="en-CA" i="1">
                            <a:latin typeface="Cambria Math" panose="02040503050406030204" pitchFamily="18" charset="0"/>
                            <a:ea typeface="Times New Roman" panose="02020603050405020304" pitchFamily="18" charset="0"/>
                            <a:cs typeface="Times New Roman" panose="02020603050405020304" pitchFamily="18" charset="0"/>
                          </a:rPr>
                          <m:t>3, </m:t>
                        </m:r>
                        <m:r>
                          <a:rPr lang="en-CA" b="0" i="1" smtClean="0">
                            <a:latin typeface="Cambria Math" panose="02040503050406030204" pitchFamily="18" charset="0"/>
                            <a:ea typeface="Times New Roman" panose="02020603050405020304" pitchFamily="18" charset="0"/>
                            <a:cs typeface="Times New Roman" panose="02020603050405020304" pitchFamily="18" charset="0"/>
                          </a:rPr>
                          <m:t>−4</m:t>
                        </m:r>
                      </m:e>
                    </m:d>
                  </m:oMath>
                </a14:m>
                <a:r>
                  <a:rPr lang="en-CA" dirty="0">
                    <a:latin typeface="Cambria" panose="02040503050406030204" pitchFamily="18" charset="0"/>
                    <a:ea typeface="Times New Roman" panose="02020603050405020304" pitchFamily="18" charset="0"/>
                    <a:cs typeface="Times New Roman" panose="02020603050405020304" pitchFamily="18" charset="0"/>
                  </a:rPr>
                  <a:t> </a:t>
                </a:r>
                <a:endParaRPr lang="en-CA" dirty="0"/>
              </a:p>
            </p:txBody>
          </p:sp>
        </mc:Choice>
        <mc:Fallback>
          <p:sp>
            <p:nvSpPr>
              <p:cNvPr id="20" name="Rectangle 19">
                <a:extLst>
                  <a:ext uri="{FF2B5EF4-FFF2-40B4-BE49-F238E27FC236}">
                    <a16:creationId xmlns:a16="http://schemas.microsoft.com/office/drawing/2014/main" id="{0E497B2B-4849-42EC-813E-D9DE4A029046}"/>
                  </a:ext>
                </a:extLst>
              </p:cNvPr>
              <p:cNvSpPr>
                <a:spLocks noRot="1" noChangeAspect="1" noMove="1" noResize="1" noEditPoints="1" noAdjustHandles="1" noChangeArrowheads="1" noChangeShapeType="1" noTextEdit="1"/>
              </p:cNvSpPr>
              <p:nvPr/>
            </p:nvSpPr>
            <p:spPr>
              <a:xfrm>
                <a:off x="2396885" y="5358247"/>
                <a:ext cx="1116844" cy="369332"/>
              </a:xfrm>
              <a:prstGeom prst="rect">
                <a:avLst/>
              </a:prstGeom>
              <a:blipFill>
                <a:blip r:embed="rId9"/>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1" name="Rectangle 20">
                <a:extLst>
                  <a:ext uri="{FF2B5EF4-FFF2-40B4-BE49-F238E27FC236}">
                    <a16:creationId xmlns:a16="http://schemas.microsoft.com/office/drawing/2014/main" id="{ECC6BBB9-3958-411D-9C56-E5617624BBB6}"/>
                  </a:ext>
                </a:extLst>
              </p:cNvPr>
              <p:cNvSpPr/>
              <p:nvPr/>
            </p:nvSpPr>
            <p:spPr>
              <a:xfrm>
                <a:off x="4960531" y="3038202"/>
                <a:ext cx="770596" cy="369332"/>
              </a:xfrm>
              <a:prstGeom prst="rect">
                <a:avLst/>
              </a:prstGeom>
              <a:solidFill>
                <a:schemeClr val="bg1"/>
              </a:solidFill>
            </p:spPr>
            <p:txBody>
              <a:bodyPr wrap="none">
                <a:spAutoFit/>
              </a:bodyPr>
              <a:lstStyle/>
              <a:p>
                <a14:m>
                  <m:oMath xmlns:m="http://schemas.openxmlformats.org/officeDocument/2006/math">
                    <m:d>
                      <m:dPr>
                        <m:ctrlPr>
                          <a:rPr lang="en-CA" i="1" smtClean="0">
                            <a:latin typeface="Cambria Math" panose="02040503050406030204" pitchFamily="18" charset="0"/>
                            <a:ea typeface="Times New Roman" panose="02020603050405020304" pitchFamily="18" charset="0"/>
                            <a:cs typeface="Times New Roman" panose="02020603050405020304" pitchFamily="18" charset="0"/>
                          </a:rPr>
                        </m:ctrlPr>
                      </m:dPr>
                      <m:e>
                        <m:r>
                          <a:rPr lang="en-CA" b="0" i="1" smtClean="0">
                            <a:latin typeface="Cambria Math" panose="02040503050406030204" pitchFamily="18" charset="0"/>
                            <a:ea typeface="Times New Roman" panose="02020603050405020304" pitchFamily="18" charset="0"/>
                            <a:cs typeface="Times New Roman" panose="02020603050405020304" pitchFamily="18" charset="0"/>
                          </a:rPr>
                          <m:t>1</m:t>
                        </m:r>
                        <m:r>
                          <a:rPr lang="en-CA" i="1">
                            <a:latin typeface="Cambria Math" panose="02040503050406030204" pitchFamily="18" charset="0"/>
                            <a:ea typeface="Times New Roman" panose="02020603050405020304" pitchFamily="18" charset="0"/>
                            <a:cs typeface="Times New Roman" panose="02020603050405020304" pitchFamily="18" charset="0"/>
                          </a:rPr>
                          <m:t>, </m:t>
                        </m:r>
                        <m:r>
                          <a:rPr lang="en-CA" b="0" i="1" smtClean="0">
                            <a:latin typeface="Cambria Math" panose="02040503050406030204" pitchFamily="18" charset="0"/>
                            <a:ea typeface="Times New Roman" panose="02020603050405020304" pitchFamily="18" charset="0"/>
                            <a:cs typeface="Times New Roman" panose="02020603050405020304" pitchFamily="18" charset="0"/>
                          </a:rPr>
                          <m:t>4</m:t>
                        </m:r>
                      </m:e>
                    </m:d>
                  </m:oMath>
                </a14:m>
                <a:r>
                  <a:rPr lang="en-CA" dirty="0">
                    <a:latin typeface="Cambria" panose="02040503050406030204" pitchFamily="18" charset="0"/>
                    <a:ea typeface="Times New Roman" panose="02020603050405020304" pitchFamily="18" charset="0"/>
                    <a:cs typeface="Times New Roman" panose="02020603050405020304" pitchFamily="18" charset="0"/>
                  </a:rPr>
                  <a:t> </a:t>
                </a:r>
                <a:endParaRPr lang="en-CA" dirty="0"/>
              </a:p>
            </p:txBody>
          </p:sp>
        </mc:Choice>
        <mc:Fallback>
          <p:sp>
            <p:nvSpPr>
              <p:cNvPr id="21" name="Rectangle 20">
                <a:extLst>
                  <a:ext uri="{FF2B5EF4-FFF2-40B4-BE49-F238E27FC236}">
                    <a16:creationId xmlns:a16="http://schemas.microsoft.com/office/drawing/2014/main" id="{ECC6BBB9-3958-411D-9C56-E5617624BBB6}"/>
                  </a:ext>
                </a:extLst>
              </p:cNvPr>
              <p:cNvSpPr>
                <a:spLocks noRot="1" noChangeAspect="1" noMove="1" noResize="1" noEditPoints="1" noAdjustHandles="1" noChangeArrowheads="1" noChangeShapeType="1" noTextEdit="1"/>
              </p:cNvSpPr>
              <p:nvPr/>
            </p:nvSpPr>
            <p:spPr>
              <a:xfrm>
                <a:off x="4960531" y="3038202"/>
                <a:ext cx="770596" cy="369332"/>
              </a:xfrm>
              <a:prstGeom prst="rect">
                <a:avLst/>
              </a:prstGeom>
              <a:blipFill>
                <a:blip r:embed="rId10"/>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1DE693DC-F260-4BD9-B64F-D36C5C370A8D}"/>
                  </a:ext>
                </a:extLst>
              </p:cNvPr>
              <p:cNvSpPr txBox="1"/>
              <p:nvPr/>
            </p:nvSpPr>
            <p:spPr>
              <a:xfrm>
                <a:off x="6236367" y="2980545"/>
                <a:ext cx="706925" cy="276999"/>
              </a:xfrm>
              <a:prstGeom prst="rect">
                <a:avLst/>
              </a:prstGeom>
              <a:noFill/>
              <a:ln w="19050">
                <a:solidFill>
                  <a:srgbClr val="FF0000"/>
                </a:solidFill>
              </a:ln>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CA" b="1" i="1" smtClean="0">
                          <a:solidFill>
                            <a:srgbClr val="FF0000"/>
                          </a:solidFill>
                          <a:latin typeface="Cambria Math" panose="02040503050406030204" pitchFamily="18" charset="0"/>
                        </a:rPr>
                        <m:t>𝒎</m:t>
                      </m:r>
                      <m:r>
                        <a:rPr lang="en-CA" b="1" i="1" smtClean="0">
                          <a:solidFill>
                            <a:srgbClr val="FF0000"/>
                          </a:solidFill>
                          <a:latin typeface="Cambria Math" panose="02040503050406030204" pitchFamily="18" charset="0"/>
                        </a:rPr>
                        <m:t>=</m:t>
                      </m:r>
                      <m:r>
                        <a:rPr lang="en-CA" b="1" i="1" smtClean="0">
                          <a:solidFill>
                            <a:srgbClr val="FF0000"/>
                          </a:solidFill>
                          <a:latin typeface="Cambria Math" panose="02040503050406030204" pitchFamily="18" charset="0"/>
                        </a:rPr>
                        <m:t>𝟏</m:t>
                      </m:r>
                    </m:oMath>
                  </m:oMathPara>
                </a14:m>
                <a:endParaRPr lang="en-CA" b="1" dirty="0">
                  <a:solidFill>
                    <a:srgbClr val="FF0000"/>
                  </a:solidFill>
                </a:endParaRPr>
              </a:p>
            </p:txBody>
          </p:sp>
        </mc:Choice>
        <mc:Fallback>
          <p:sp>
            <p:nvSpPr>
              <p:cNvPr id="22" name="TextBox 21">
                <a:extLst>
                  <a:ext uri="{FF2B5EF4-FFF2-40B4-BE49-F238E27FC236}">
                    <a16:creationId xmlns:a16="http://schemas.microsoft.com/office/drawing/2014/main" id="{1DE693DC-F260-4BD9-B64F-D36C5C370A8D}"/>
                  </a:ext>
                </a:extLst>
              </p:cNvPr>
              <p:cNvSpPr txBox="1">
                <a:spLocks noRot="1" noChangeAspect="1" noMove="1" noResize="1" noEditPoints="1" noAdjustHandles="1" noChangeArrowheads="1" noChangeShapeType="1" noTextEdit="1"/>
              </p:cNvSpPr>
              <p:nvPr/>
            </p:nvSpPr>
            <p:spPr>
              <a:xfrm>
                <a:off x="6236367" y="2980545"/>
                <a:ext cx="706925" cy="276999"/>
              </a:xfrm>
              <a:prstGeom prst="rect">
                <a:avLst/>
              </a:prstGeom>
              <a:blipFill>
                <a:blip r:embed="rId11"/>
                <a:stretch>
                  <a:fillRect l="-3361" r="-6723" b="-2083"/>
                </a:stretch>
              </a:blipFill>
              <a:ln w="19050">
                <a:solidFill>
                  <a:srgbClr val="FF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84D01017-651A-4166-AA2D-464A20CC671F}"/>
                  </a:ext>
                </a:extLst>
              </p:cNvPr>
              <p:cNvSpPr txBox="1"/>
              <p:nvPr/>
            </p:nvSpPr>
            <p:spPr>
              <a:xfrm>
                <a:off x="6308409" y="4528680"/>
                <a:ext cx="880049" cy="276999"/>
              </a:xfrm>
              <a:prstGeom prst="rect">
                <a:avLst/>
              </a:prstGeom>
              <a:noFill/>
              <a:ln w="19050">
                <a:solidFill>
                  <a:srgbClr val="0000FF"/>
                </a:solidFill>
              </a:ln>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CA" b="1" i="1" smtClean="0">
                          <a:solidFill>
                            <a:srgbClr val="0000FF"/>
                          </a:solidFill>
                          <a:latin typeface="Cambria Math" panose="02040503050406030204" pitchFamily="18" charset="0"/>
                        </a:rPr>
                        <m:t>𝒎</m:t>
                      </m:r>
                      <m:r>
                        <a:rPr lang="en-CA" b="1" i="1" smtClean="0">
                          <a:solidFill>
                            <a:srgbClr val="0000FF"/>
                          </a:solidFill>
                          <a:latin typeface="Cambria Math" panose="02040503050406030204" pitchFamily="18" charset="0"/>
                        </a:rPr>
                        <m:t>=−</m:t>
                      </m:r>
                      <m:r>
                        <a:rPr lang="en-CA" b="1" i="1" smtClean="0">
                          <a:latin typeface="Cambria Math" panose="02040503050406030204" pitchFamily="18" charset="0"/>
                        </a:rPr>
                        <m:t>𝟏</m:t>
                      </m:r>
                    </m:oMath>
                  </m:oMathPara>
                </a14:m>
                <a:endParaRPr lang="en-CA" b="1" dirty="0"/>
              </a:p>
            </p:txBody>
          </p:sp>
        </mc:Choice>
        <mc:Fallback>
          <p:sp>
            <p:nvSpPr>
              <p:cNvPr id="23" name="TextBox 22">
                <a:extLst>
                  <a:ext uri="{FF2B5EF4-FFF2-40B4-BE49-F238E27FC236}">
                    <a16:creationId xmlns:a16="http://schemas.microsoft.com/office/drawing/2014/main" id="{84D01017-651A-4166-AA2D-464A20CC671F}"/>
                  </a:ext>
                </a:extLst>
              </p:cNvPr>
              <p:cNvSpPr txBox="1">
                <a:spLocks noRot="1" noChangeAspect="1" noMove="1" noResize="1" noEditPoints="1" noAdjustHandles="1" noChangeArrowheads="1" noChangeShapeType="1" noTextEdit="1"/>
              </p:cNvSpPr>
              <p:nvPr/>
            </p:nvSpPr>
            <p:spPr>
              <a:xfrm>
                <a:off x="6308409" y="4528680"/>
                <a:ext cx="880049" cy="276999"/>
              </a:xfrm>
              <a:prstGeom prst="rect">
                <a:avLst/>
              </a:prstGeom>
              <a:blipFill>
                <a:blip r:embed="rId12"/>
                <a:stretch>
                  <a:fillRect l="-2721" r="-4762" b="-2083"/>
                </a:stretch>
              </a:blipFill>
              <a:ln w="19050">
                <a:solidFill>
                  <a:srgbClr val="0000FF"/>
                </a:solidFill>
              </a:ln>
            </p:spPr>
            <p:txBody>
              <a:bodyPr/>
              <a:lstStyle/>
              <a:p>
                <a:r>
                  <a:rPr lang="en-CA">
                    <a:noFill/>
                  </a:rPr>
                  <a:t> </a:t>
                </a:r>
              </a:p>
            </p:txBody>
          </p:sp>
        </mc:Fallback>
      </mc:AlternateContent>
    </p:spTree>
    <p:extLst>
      <p:ext uri="{BB962C8B-B14F-4D97-AF65-F5344CB8AC3E}">
        <p14:creationId xmlns:p14="http://schemas.microsoft.com/office/powerpoint/2010/main" val="368986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2" grpId="0"/>
      <p:bldP spid="14" grpId="0" animBg="1"/>
      <p:bldP spid="15" grpId="0" animBg="1"/>
      <p:bldP spid="16" grpId="0" animBg="1"/>
      <p:bldP spid="17" grpId="0" animBg="1"/>
      <p:bldP spid="18" grpId="0" animBg="1"/>
      <p:bldP spid="19" grpId="0" animBg="1"/>
      <p:bldP spid="20" grpId="0" animBg="1"/>
      <p:bldP spid="21" grpId="0" animBg="1"/>
      <p:bldP spid="22" grpId="0"/>
      <p:bldP spid="2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AE70CF3-D130-4579-B321-3A78F6B58975}"/>
                  </a:ext>
                </a:extLst>
              </p:cNvPr>
              <p:cNvSpPr txBox="1"/>
              <p:nvPr/>
            </p:nvSpPr>
            <p:spPr>
              <a:xfrm>
                <a:off x="449470" y="273442"/>
                <a:ext cx="8004564"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CA">
                          <a:latin typeface="Times New Roman" panose="02020603050405020304" pitchFamily="18" charset="0"/>
                          <a:cs typeface="Times New Roman" panose="02020603050405020304" pitchFamily="18" charset="0"/>
                        </a:rPr>
                        <m:t>Example</m:t>
                      </m:r>
                      <m:r>
                        <m:rPr>
                          <m:nor/>
                        </m:rPr>
                        <a:rPr lang="en-CA">
                          <a:latin typeface="Times New Roman" panose="02020603050405020304" pitchFamily="18" charset="0"/>
                          <a:cs typeface="Times New Roman" panose="02020603050405020304" pitchFamily="18" charset="0"/>
                        </a:rPr>
                        <m:t> #3: </m:t>
                      </m:r>
                      <m:r>
                        <m:rPr>
                          <m:nor/>
                        </m:rPr>
                        <a:rPr lang="en-CA">
                          <a:latin typeface="Times New Roman" panose="02020603050405020304" pitchFamily="18" charset="0"/>
                          <a:cs typeface="Times New Roman" panose="02020603050405020304" pitchFamily="18" charset="0"/>
                        </a:rPr>
                        <m:t>Write</m:t>
                      </m:r>
                      <m:r>
                        <m:rPr>
                          <m:nor/>
                        </m:rPr>
                        <a:rPr lang="en-CA">
                          <a:latin typeface="Times New Roman" panose="02020603050405020304" pitchFamily="18" charset="0"/>
                          <a:cs typeface="Times New Roman" panose="02020603050405020304" pitchFamily="18" charset="0"/>
                        </a:rPr>
                        <m:t> </m:t>
                      </m:r>
                      <m:r>
                        <m:rPr>
                          <m:nor/>
                        </m:rPr>
                        <a:rPr lang="en-CA">
                          <a:latin typeface="Times New Roman" panose="02020603050405020304" pitchFamily="18" charset="0"/>
                          <a:cs typeface="Times New Roman" panose="02020603050405020304" pitchFamily="18" charset="0"/>
                        </a:rPr>
                        <m:t>the</m:t>
                      </m:r>
                      <m:r>
                        <m:rPr>
                          <m:nor/>
                        </m:rPr>
                        <a:rPr lang="en-CA">
                          <a:latin typeface="Times New Roman" panose="02020603050405020304" pitchFamily="18" charset="0"/>
                          <a:cs typeface="Times New Roman" panose="02020603050405020304" pitchFamily="18" charset="0"/>
                        </a:rPr>
                        <m:t> </m:t>
                      </m:r>
                      <m:r>
                        <m:rPr>
                          <m:nor/>
                        </m:rPr>
                        <a:rPr lang="en-CA">
                          <a:latin typeface="Times New Roman" panose="02020603050405020304" pitchFamily="18" charset="0"/>
                          <a:cs typeface="Times New Roman" panose="02020603050405020304" pitchFamily="18" charset="0"/>
                        </a:rPr>
                        <m:t>equation</m:t>
                      </m:r>
                      <m:r>
                        <m:rPr>
                          <m:nor/>
                        </m:rPr>
                        <a:rPr lang="en-CA">
                          <a:latin typeface="Times New Roman" panose="02020603050405020304" pitchFamily="18" charset="0"/>
                          <a:cs typeface="Times New Roman" panose="02020603050405020304" pitchFamily="18" charset="0"/>
                        </a:rPr>
                        <m:t> </m:t>
                      </m:r>
                      <m:r>
                        <m:rPr>
                          <m:nor/>
                        </m:rPr>
                        <a:rPr lang="en-CA">
                          <a:latin typeface="Times New Roman" panose="02020603050405020304" pitchFamily="18" charset="0"/>
                          <a:cs typeface="Times New Roman" panose="02020603050405020304" pitchFamily="18" charset="0"/>
                        </a:rPr>
                        <m:t>of</m:t>
                      </m:r>
                      <m:r>
                        <m:rPr>
                          <m:nor/>
                        </m:rPr>
                        <a:rPr lang="en-CA">
                          <a:latin typeface="Times New Roman" panose="02020603050405020304" pitchFamily="18" charset="0"/>
                          <a:cs typeface="Times New Roman" panose="02020603050405020304" pitchFamily="18" charset="0"/>
                        </a:rPr>
                        <m:t> </m:t>
                      </m:r>
                      <m:r>
                        <m:rPr>
                          <m:nor/>
                        </m:rPr>
                        <a:rPr lang="en-CA">
                          <a:latin typeface="Times New Roman" panose="02020603050405020304" pitchFamily="18" charset="0"/>
                          <a:cs typeface="Times New Roman" panose="02020603050405020304" pitchFamily="18" charset="0"/>
                        </a:rPr>
                        <m:t>the</m:t>
                      </m:r>
                      <m:r>
                        <m:rPr>
                          <m:nor/>
                        </m:rPr>
                        <a:rPr lang="en-CA">
                          <a:latin typeface="Times New Roman" panose="02020603050405020304" pitchFamily="18" charset="0"/>
                          <a:cs typeface="Times New Roman" panose="02020603050405020304" pitchFamily="18" charset="0"/>
                        </a:rPr>
                        <m:t> </m:t>
                      </m:r>
                      <m:r>
                        <m:rPr>
                          <m:nor/>
                        </m:rPr>
                        <a:rPr lang="en-CA">
                          <a:latin typeface="Times New Roman" panose="02020603050405020304" pitchFamily="18" charset="0"/>
                          <a:cs typeface="Times New Roman" panose="02020603050405020304" pitchFamily="18" charset="0"/>
                        </a:rPr>
                        <m:t>line</m:t>
                      </m:r>
                      <m:r>
                        <m:rPr>
                          <m:nor/>
                        </m:rPr>
                        <a:rPr lang="en-CA">
                          <a:latin typeface="Times New Roman" panose="02020603050405020304" pitchFamily="18" charset="0"/>
                          <a:cs typeface="Times New Roman" panose="02020603050405020304" pitchFamily="18" charset="0"/>
                        </a:rPr>
                        <m:t> </m:t>
                      </m:r>
                      <m:r>
                        <m:rPr>
                          <m:nor/>
                        </m:rPr>
                        <a:rPr lang="en-CA" b="1" i="1">
                          <a:latin typeface="Times New Roman" panose="02020603050405020304" pitchFamily="18" charset="0"/>
                          <a:cs typeface="Times New Roman" panose="02020603050405020304" pitchFamily="18" charset="0"/>
                        </a:rPr>
                        <m:t>perpendicular</m:t>
                      </m:r>
                      <m:r>
                        <m:rPr>
                          <m:nor/>
                        </m:rPr>
                        <a:rPr lang="en-CA">
                          <a:latin typeface="Times New Roman" panose="02020603050405020304" pitchFamily="18" charset="0"/>
                          <a:cs typeface="Times New Roman" panose="02020603050405020304" pitchFamily="18" charset="0"/>
                        </a:rPr>
                        <m:t> </m:t>
                      </m:r>
                      <m:r>
                        <m:rPr>
                          <m:nor/>
                        </m:rPr>
                        <a:rPr lang="en-CA">
                          <a:latin typeface="Times New Roman" panose="02020603050405020304" pitchFamily="18" charset="0"/>
                          <a:cs typeface="Times New Roman" panose="02020603050405020304" pitchFamily="18" charset="0"/>
                        </a:rPr>
                        <m:t>to</m:t>
                      </m:r>
                      <m:r>
                        <m:rPr>
                          <m:nor/>
                        </m:rPr>
                        <a:rPr lang="en-CA">
                          <a:latin typeface="Times New Roman" panose="02020603050405020304" pitchFamily="18" charset="0"/>
                          <a:cs typeface="Times New Roman" panose="02020603050405020304" pitchFamily="18" charset="0"/>
                        </a:rPr>
                        <m:t> </m:t>
                      </m:r>
                      <m:r>
                        <a:rPr lang="en-CA" b="1" i="1" smtClean="0">
                          <a:solidFill>
                            <a:srgbClr val="0000FF"/>
                          </a:solidFill>
                          <a:latin typeface="Cambria Math" panose="02040503050406030204" pitchFamily="18" charset="0"/>
                        </a:rPr>
                        <m:t>𝟑</m:t>
                      </m:r>
                      <m:r>
                        <a:rPr lang="en-CA" b="1" i="1" smtClean="0">
                          <a:solidFill>
                            <a:srgbClr val="0000FF"/>
                          </a:solidFill>
                          <a:latin typeface="Cambria Math" panose="02040503050406030204" pitchFamily="18" charset="0"/>
                        </a:rPr>
                        <m:t>𝒙</m:t>
                      </m:r>
                      <m:r>
                        <a:rPr lang="en-CA" b="1" i="1" smtClean="0">
                          <a:solidFill>
                            <a:srgbClr val="0000FF"/>
                          </a:solidFill>
                          <a:latin typeface="Cambria Math" panose="02040503050406030204" pitchFamily="18" charset="0"/>
                        </a:rPr>
                        <m:t>−</m:t>
                      </m:r>
                      <m:r>
                        <a:rPr lang="en-CA" b="1" i="1" smtClean="0">
                          <a:solidFill>
                            <a:srgbClr val="0000FF"/>
                          </a:solidFill>
                          <a:latin typeface="Cambria Math" panose="02040503050406030204" pitchFamily="18" charset="0"/>
                        </a:rPr>
                        <m:t>𝟐</m:t>
                      </m:r>
                      <m:r>
                        <a:rPr lang="en-CA" b="1" i="1" smtClean="0">
                          <a:solidFill>
                            <a:srgbClr val="0000FF"/>
                          </a:solidFill>
                          <a:latin typeface="Cambria Math" panose="02040503050406030204" pitchFamily="18" charset="0"/>
                        </a:rPr>
                        <m:t>𝒚</m:t>
                      </m:r>
                      <m:r>
                        <a:rPr lang="en-CA" b="1" i="1" smtClean="0">
                          <a:solidFill>
                            <a:srgbClr val="0000FF"/>
                          </a:solidFill>
                          <a:latin typeface="Cambria Math" panose="02040503050406030204" pitchFamily="18" charset="0"/>
                        </a:rPr>
                        <m:t>−</m:t>
                      </m:r>
                      <m:r>
                        <a:rPr lang="en-CA" b="1" i="1" smtClean="0">
                          <a:solidFill>
                            <a:srgbClr val="0000FF"/>
                          </a:solidFill>
                          <a:latin typeface="Cambria Math" panose="02040503050406030204" pitchFamily="18" charset="0"/>
                        </a:rPr>
                        <m:t>𝟏𝟐</m:t>
                      </m:r>
                      <m:r>
                        <a:rPr lang="en-CA" b="1" i="1" smtClean="0">
                          <a:solidFill>
                            <a:srgbClr val="0000FF"/>
                          </a:solidFill>
                          <a:latin typeface="Cambria Math" panose="02040503050406030204" pitchFamily="18" charset="0"/>
                        </a:rPr>
                        <m:t>=</m:t>
                      </m:r>
                      <m:r>
                        <a:rPr lang="en-CA" b="1" i="1" smtClean="0">
                          <a:solidFill>
                            <a:srgbClr val="0000FF"/>
                          </a:solidFill>
                          <a:latin typeface="Cambria Math" panose="02040503050406030204" pitchFamily="18" charset="0"/>
                        </a:rPr>
                        <m:t>𝟎</m:t>
                      </m:r>
                    </m:oMath>
                  </m:oMathPara>
                </a14:m>
                <a:endParaRPr lang="en-CA" b="1" i="1" dirty="0">
                  <a:solidFill>
                    <a:srgbClr val="0000FF"/>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m:rPr>
                          <m:nor/>
                        </m:rPr>
                        <a:rPr lang="en-CA">
                          <a:latin typeface="Times New Roman" panose="02020603050405020304" pitchFamily="18" charset="0"/>
                          <a:cs typeface="Times New Roman" panose="02020603050405020304" pitchFamily="18" charset="0"/>
                        </a:rPr>
                        <m:t> </m:t>
                      </m:r>
                      <m:r>
                        <m:rPr>
                          <m:nor/>
                        </m:rPr>
                        <a:rPr lang="en-CA" b="0" i="0" smtClean="0">
                          <a:latin typeface="Times New Roman" panose="02020603050405020304" pitchFamily="18" charset="0"/>
                          <a:cs typeface="Times New Roman" panose="02020603050405020304" pitchFamily="18" charset="0"/>
                        </a:rPr>
                        <m:t>                           </m:t>
                      </m:r>
                      <m:r>
                        <m:rPr>
                          <m:nor/>
                        </m:rPr>
                        <a:rPr lang="en-CA">
                          <a:latin typeface="Times New Roman" panose="02020603050405020304" pitchFamily="18" charset="0"/>
                          <a:cs typeface="Times New Roman" panose="02020603050405020304" pitchFamily="18" charset="0"/>
                        </a:rPr>
                        <m:t>and</m:t>
                      </m:r>
                      <m:r>
                        <m:rPr>
                          <m:nor/>
                        </m:rPr>
                        <a:rPr lang="en-CA">
                          <a:latin typeface="Times New Roman" panose="02020603050405020304" pitchFamily="18" charset="0"/>
                          <a:cs typeface="Times New Roman" panose="02020603050405020304" pitchFamily="18" charset="0"/>
                        </a:rPr>
                        <m:t> </m:t>
                      </m:r>
                      <m:r>
                        <m:rPr>
                          <m:nor/>
                        </m:rPr>
                        <a:rPr lang="en-CA">
                          <a:latin typeface="Times New Roman" panose="02020603050405020304" pitchFamily="18" charset="0"/>
                          <a:cs typeface="Times New Roman" panose="02020603050405020304" pitchFamily="18" charset="0"/>
                        </a:rPr>
                        <m:t>has</m:t>
                      </m:r>
                      <m:r>
                        <m:rPr>
                          <m:nor/>
                        </m:rPr>
                        <a:rPr lang="en-CA">
                          <a:latin typeface="Times New Roman" panose="02020603050405020304" pitchFamily="18" charset="0"/>
                          <a:cs typeface="Times New Roman" panose="02020603050405020304" pitchFamily="18" charset="0"/>
                        </a:rPr>
                        <m:t> </m:t>
                      </m:r>
                      <m:r>
                        <m:rPr>
                          <m:nor/>
                        </m:rPr>
                        <a:rPr lang="en-CA">
                          <a:latin typeface="Times New Roman" panose="02020603050405020304" pitchFamily="18" charset="0"/>
                          <a:cs typeface="Times New Roman" panose="02020603050405020304" pitchFamily="18" charset="0"/>
                        </a:rPr>
                        <m:t>the</m:t>
                      </m:r>
                      <m:r>
                        <m:rPr>
                          <m:nor/>
                        </m:rPr>
                        <a:rPr lang="en-CA">
                          <a:latin typeface="Times New Roman" panose="02020603050405020304" pitchFamily="18" charset="0"/>
                          <a:cs typeface="Times New Roman" panose="02020603050405020304" pitchFamily="18" charset="0"/>
                        </a:rPr>
                        <m:t> </m:t>
                      </m:r>
                      <m:r>
                        <m:rPr>
                          <m:nor/>
                        </m:rPr>
                        <a:rPr lang="en-CA">
                          <a:latin typeface="Times New Roman" panose="02020603050405020304" pitchFamily="18" charset="0"/>
                          <a:cs typeface="Times New Roman" panose="02020603050405020304" pitchFamily="18" charset="0"/>
                        </a:rPr>
                        <m:t>same</m:t>
                      </m:r>
                      <m:r>
                        <m:rPr>
                          <m:nor/>
                        </m:rPr>
                        <a:rPr lang="en-CA">
                          <a:latin typeface="Times New Roman" panose="02020603050405020304" pitchFamily="18" charset="0"/>
                          <a:cs typeface="Times New Roman" panose="02020603050405020304" pitchFamily="18" charset="0"/>
                        </a:rPr>
                        <m:t> </m:t>
                      </m:r>
                      <m:r>
                        <m:rPr>
                          <m:nor/>
                        </m:rPr>
                        <a:rPr lang="en-CA" i="1">
                          <a:latin typeface="Times New Roman" panose="02020603050405020304" pitchFamily="18" charset="0"/>
                          <a:cs typeface="Times New Roman" panose="02020603050405020304" pitchFamily="18" charset="0"/>
                        </a:rPr>
                        <m:t>x</m:t>
                      </m:r>
                      <m:r>
                        <m:rPr>
                          <m:nor/>
                        </m:rPr>
                        <a:rPr lang="en-CA">
                          <a:latin typeface="Times New Roman" panose="02020603050405020304" pitchFamily="18" charset="0"/>
                          <a:cs typeface="Times New Roman" panose="02020603050405020304" pitchFamily="18" charset="0"/>
                        </a:rPr>
                        <m:t>−</m:t>
                      </m:r>
                      <m:r>
                        <m:rPr>
                          <m:nor/>
                        </m:rPr>
                        <a:rPr lang="en-CA">
                          <a:latin typeface="Times New Roman" panose="02020603050405020304" pitchFamily="18" charset="0"/>
                          <a:cs typeface="Times New Roman" panose="02020603050405020304" pitchFamily="18" charset="0"/>
                        </a:rPr>
                        <m:t>intercept</m:t>
                      </m:r>
                      <m:r>
                        <m:rPr>
                          <m:nor/>
                        </m:rPr>
                        <a:rPr lang="en-CA">
                          <a:latin typeface="Times New Roman" panose="02020603050405020304" pitchFamily="18" charset="0"/>
                          <a:cs typeface="Times New Roman" panose="02020603050405020304" pitchFamily="18" charset="0"/>
                        </a:rPr>
                        <m:t> </m:t>
                      </m:r>
                      <m:r>
                        <m:rPr>
                          <m:nor/>
                        </m:rPr>
                        <a:rPr lang="en-CA">
                          <a:latin typeface="Times New Roman" panose="02020603050405020304" pitchFamily="18" charset="0"/>
                          <a:cs typeface="Times New Roman" panose="02020603050405020304" pitchFamily="18" charset="0"/>
                        </a:rPr>
                        <m:t>as</m:t>
                      </m:r>
                      <m:r>
                        <m:rPr>
                          <m:nor/>
                        </m:rPr>
                        <a:rPr lang="en-CA">
                          <a:latin typeface="Times New Roman" panose="02020603050405020304" pitchFamily="18" charset="0"/>
                          <a:cs typeface="Times New Roman" panose="02020603050405020304" pitchFamily="18" charset="0"/>
                        </a:rPr>
                        <m:t> </m:t>
                      </m:r>
                      <m:r>
                        <a:rPr lang="en-CA" b="1" i="1" smtClean="0">
                          <a:solidFill>
                            <a:srgbClr val="FF0000"/>
                          </a:solidFill>
                          <a:latin typeface="Cambria Math" panose="02040503050406030204" pitchFamily="18" charset="0"/>
                        </a:rPr>
                        <m:t>𝒙</m:t>
                      </m:r>
                      <m:r>
                        <a:rPr lang="en-CA" b="1" i="1" smtClean="0">
                          <a:solidFill>
                            <a:srgbClr val="FF0000"/>
                          </a:solidFill>
                          <a:latin typeface="Cambria Math" panose="02040503050406030204" pitchFamily="18" charset="0"/>
                        </a:rPr>
                        <m:t>−</m:t>
                      </m:r>
                      <m:r>
                        <a:rPr lang="en-CA" b="1" i="1" smtClean="0">
                          <a:solidFill>
                            <a:srgbClr val="FF0000"/>
                          </a:solidFill>
                          <a:latin typeface="Cambria Math" panose="02040503050406030204" pitchFamily="18" charset="0"/>
                        </a:rPr>
                        <m:t>𝒚</m:t>
                      </m:r>
                      <m:r>
                        <a:rPr lang="en-CA" b="1" i="1" smtClean="0">
                          <a:solidFill>
                            <a:srgbClr val="FF0000"/>
                          </a:solidFill>
                          <a:latin typeface="Cambria Math" panose="02040503050406030204" pitchFamily="18" charset="0"/>
                        </a:rPr>
                        <m:t>+</m:t>
                      </m:r>
                      <m:r>
                        <a:rPr lang="en-CA" b="1" i="1" smtClean="0">
                          <a:solidFill>
                            <a:srgbClr val="FF0000"/>
                          </a:solidFill>
                          <a:latin typeface="Cambria Math" panose="02040503050406030204" pitchFamily="18" charset="0"/>
                        </a:rPr>
                        <m:t>𝟒</m:t>
                      </m:r>
                      <m:r>
                        <a:rPr lang="en-CA" b="1" i="1" smtClean="0">
                          <a:solidFill>
                            <a:srgbClr val="FF0000"/>
                          </a:solidFill>
                          <a:latin typeface="Cambria Math" panose="02040503050406030204" pitchFamily="18" charset="0"/>
                        </a:rPr>
                        <m:t>=</m:t>
                      </m:r>
                      <m:r>
                        <a:rPr lang="en-CA" b="1" i="1" smtClean="0">
                          <a:solidFill>
                            <a:srgbClr val="FF0000"/>
                          </a:solidFill>
                          <a:latin typeface="Cambria Math" panose="02040503050406030204" pitchFamily="18" charset="0"/>
                        </a:rPr>
                        <m:t>𝟎</m:t>
                      </m:r>
                    </m:oMath>
                  </m:oMathPara>
                </a14:m>
                <a:endParaRPr lang="en-CA" b="1" dirty="0">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0AE70CF3-D130-4579-B321-3A78F6B58975}"/>
                  </a:ext>
                </a:extLst>
              </p:cNvPr>
              <p:cNvSpPr txBox="1">
                <a:spLocks noRot="1" noChangeAspect="1" noMove="1" noResize="1" noEditPoints="1" noAdjustHandles="1" noChangeArrowheads="1" noChangeShapeType="1" noTextEdit="1"/>
              </p:cNvSpPr>
              <p:nvPr/>
            </p:nvSpPr>
            <p:spPr>
              <a:xfrm>
                <a:off x="449470" y="273442"/>
                <a:ext cx="8004564" cy="553998"/>
              </a:xfrm>
              <a:prstGeom prst="rect">
                <a:avLst/>
              </a:prstGeom>
              <a:blipFill>
                <a:blip r:embed="rId2"/>
                <a:stretch>
                  <a:fillRect l="-76" b="-1758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A31C57D-A84D-40EB-A73B-CCC5439610EC}"/>
                  </a:ext>
                </a:extLst>
              </p:cNvPr>
              <p:cNvSpPr/>
              <p:nvPr/>
            </p:nvSpPr>
            <p:spPr>
              <a:xfrm>
                <a:off x="790753" y="1212331"/>
                <a:ext cx="226074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b="1" i="1" smtClean="0">
                          <a:solidFill>
                            <a:srgbClr val="0000FF"/>
                          </a:solidFill>
                          <a:latin typeface="Cambria Math" panose="02040503050406030204" pitchFamily="18" charset="0"/>
                        </a:rPr>
                        <m:t>𝟑</m:t>
                      </m:r>
                      <m:r>
                        <a:rPr lang="en-CA" sz="2000" b="1" i="1" smtClean="0">
                          <a:solidFill>
                            <a:srgbClr val="0000FF"/>
                          </a:solidFill>
                          <a:latin typeface="Cambria Math" panose="02040503050406030204" pitchFamily="18" charset="0"/>
                        </a:rPr>
                        <m:t>𝒙</m:t>
                      </m:r>
                      <m:r>
                        <a:rPr lang="en-CA" sz="2000" b="1" i="1" smtClean="0">
                          <a:solidFill>
                            <a:srgbClr val="0000FF"/>
                          </a:solidFill>
                          <a:latin typeface="Cambria Math" panose="02040503050406030204" pitchFamily="18" charset="0"/>
                        </a:rPr>
                        <m:t>−</m:t>
                      </m:r>
                      <m:r>
                        <a:rPr lang="en-CA" sz="2000" b="1" i="1" smtClean="0">
                          <a:solidFill>
                            <a:srgbClr val="0000FF"/>
                          </a:solidFill>
                          <a:latin typeface="Cambria Math" panose="02040503050406030204" pitchFamily="18" charset="0"/>
                        </a:rPr>
                        <m:t>𝟐</m:t>
                      </m:r>
                      <m:r>
                        <a:rPr lang="en-CA" sz="2000" b="1" i="1" smtClean="0">
                          <a:solidFill>
                            <a:srgbClr val="0000FF"/>
                          </a:solidFill>
                          <a:latin typeface="Cambria Math" panose="02040503050406030204" pitchFamily="18" charset="0"/>
                        </a:rPr>
                        <m:t>𝒚</m:t>
                      </m:r>
                      <m:r>
                        <a:rPr lang="en-CA" sz="2000" b="1" i="1" smtClean="0">
                          <a:solidFill>
                            <a:srgbClr val="0000FF"/>
                          </a:solidFill>
                          <a:latin typeface="Cambria Math" panose="02040503050406030204" pitchFamily="18" charset="0"/>
                        </a:rPr>
                        <m:t>−</m:t>
                      </m:r>
                      <m:r>
                        <a:rPr lang="en-CA" sz="2000" b="1" i="1" smtClean="0">
                          <a:solidFill>
                            <a:srgbClr val="0000FF"/>
                          </a:solidFill>
                          <a:latin typeface="Cambria Math" panose="02040503050406030204" pitchFamily="18" charset="0"/>
                        </a:rPr>
                        <m:t>𝟏𝟐</m:t>
                      </m:r>
                      <m:r>
                        <a:rPr lang="en-CA" sz="2000" b="1" i="1" smtClean="0">
                          <a:solidFill>
                            <a:srgbClr val="0000FF"/>
                          </a:solidFill>
                          <a:latin typeface="Cambria Math" panose="02040503050406030204" pitchFamily="18" charset="0"/>
                        </a:rPr>
                        <m:t>=</m:t>
                      </m:r>
                      <m:r>
                        <a:rPr lang="en-CA" sz="2000" b="1" i="1" smtClean="0">
                          <a:solidFill>
                            <a:srgbClr val="0000FF"/>
                          </a:solidFill>
                          <a:latin typeface="Cambria Math" panose="02040503050406030204" pitchFamily="18" charset="0"/>
                        </a:rPr>
                        <m:t>𝟎</m:t>
                      </m:r>
                    </m:oMath>
                  </m:oMathPara>
                </a14:m>
                <a:endParaRPr lang="en-CA" sz="2000" b="1" i="1" dirty="0">
                  <a:solidFill>
                    <a:srgbClr val="0000FF"/>
                  </a:solidFill>
                </a:endParaRPr>
              </a:p>
            </p:txBody>
          </p:sp>
        </mc:Choice>
        <mc:Fallback xmlns="">
          <p:sp>
            <p:nvSpPr>
              <p:cNvPr id="5" name="Rectangle 4">
                <a:extLst>
                  <a:ext uri="{FF2B5EF4-FFF2-40B4-BE49-F238E27FC236}">
                    <a16:creationId xmlns:a16="http://schemas.microsoft.com/office/drawing/2014/main" id="{9A31C57D-A84D-40EB-A73B-CCC5439610EC}"/>
                  </a:ext>
                </a:extLst>
              </p:cNvPr>
              <p:cNvSpPr>
                <a:spLocks noRot="1" noChangeAspect="1" noMove="1" noResize="1" noEditPoints="1" noAdjustHandles="1" noChangeArrowheads="1" noChangeShapeType="1" noTextEdit="1"/>
              </p:cNvSpPr>
              <p:nvPr/>
            </p:nvSpPr>
            <p:spPr>
              <a:xfrm>
                <a:off x="790753" y="1212331"/>
                <a:ext cx="2260747" cy="400110"/>
              </a:xfrm>
              <a:prstGeom prst="rect">
                <a:avLst/>
              </a:prstGeom>
              <a:blipFill>
                <a:blip r:embed="rId3"/>
                <a:stretch>
                  <a:fillRect b="-1212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B5B8AB5-77BC-4BDD-8B36-5A56F0A08826}"/>
                  </a:ext>
                </a:extLst>
              </p:cNvPr>
              <p:cNvSpPr txBox="1"/>
              <p:nvPr/>
            </p:nvSpPr>
            <p:spPr>
              <a:xfrm flipH="1">
                <a:off x="595313" y="809982"/>
                <a:ext cx="3313289" cy="400110"/>
              </a:xfrm>
              <a:prstGeom prst="rect">
                <a:avLst/>
              </a:prstGeom>
              <a:noFill/>
            </p:spPr>
            <p:txBody>
              <a:bodyPr wrap="square" rtlCol="0">
                <a:spAutoFit/>
              </a:bodyPr>
              <a:lstStyle/>
              <a:p>
                <a:r>
                  <a:rPr lang="en-CA" sz="2000" b="1" dirty="0">
                    <a:solidFill>
                      <a:srgbClr val="0000FF"/>
                    </a:solidFill>
                    <a:latin typeface="Times New Roman" panose="02020603050405020304" pitchFamily="18" charset="0"/>
                    <a:cs typeface="Times New Roman" panose="02020603050405020304" pitchFamily="18" charset="0"/>
                  </a:rPr>
                  <a:t>Rearrange to </a:t>
                </a:r>
                <a14:m>
                  <m:oMath xmlns:m="http://schemas.openxmlformats.org/officeDocument/2006/math">
                    <m:r>
                      <a:rPr lang="en-CA" sz="2000" b="1" i="1" smtClean="0">
                        <a:solidFill>
                          <a:srgbClr val="0000FF"/>
                        </a:solidFill>
                        <a:latin typeface="Cambria Math" panose="02040503050406030204" pitchFamily="18" charset="0"/>
                      </a:rPr>
                      <m:t>𝒚</m:t>
                    </m:r>
                    <m:r>
                      <a:rPr lang="en-CA" sz="2000" b="1" i="1" smtClean="0">
                        <a:solidFill>
                          <a:srgbClr val="0000FF"/>
                        </a:solidFill>
                        <a:latin typeface="Cambria Math" panose="02040503050406030204" pitchFamily="18" charset="0"/>
                      </a:rPr>
                      <m:t>=</m:t>
                    </m:r>
                    <m:r>
                      <a:rPr lang="en-CA" sz="2000" b="1" i="1" smtClean="0">
                        <a:solidFill>
                          <a:srgbClr val="0000FF"/>
                        </a:solidFill>
                        <a:latin typeface="Cambria Math" panose="02040503050406030204" pitchFamily="18" charset="0"/>
                      </a:rPr>
                      <m:t>𝒎𝒙</m:t>
                    </m:r>
                    <m:r>
                      <a:rPr lang="en-CA" sz="2000" b="1" i="1" smtClean="0">
                        <a:solidFill>
                          <a:srgbClr val="0000FF"/>
                        </a:solidFill>
                        <a:latin typeface="Cambria Math" panose="02040503050406030204" pitchFamily="18" charset="0"/>
                      </a:rPr>
                      <m:t>+</m:t>
                    </m:r>
                    <m:r>
                      <a:rPr lang="en-CA" sz="2000" b="1" i="1" smtClean="0">
                        <a:solidFill>
                          <a:srgbClr val="0000FF"/>
                        </a:solidFill>
                        <a:latin typeface="Cambria Math" panose="02040503050406030204" pitchFamily="18" charset="0"/>
                      </a:rPr>
                      <m:t>𝒃</m:t>
                    </m:r>
                  </m:oMath>
                </a14:m>
                <a:endParaRPr lang="en-CA" sz="2000" b="1"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7B5B8AB5-77BC-4BDD-8B36-5A56F0A08826}"/>
                  </a:ext>
                </a:extLst>
              </p:cNvPr>
              <p:cNvSpPr txBox="1">
                <a:spLocks noRot="1" noChangeAspect="1" noMove="1" noResize="1" noEditPoints="1" noAdjustHandles="1" noChangeArrowheads="1" noChangeShapeType="1" noTextEdit="1"/>
              </p:cNvSpPr>
              <p:nvPr/>
            </p:nvSpPr>
            <p:spPr>
              <a:xfrm flipH="1">
                <a:off x="595313" y="809982"/>
                <a:ext cx="3313289" cy="400110"/>
              </a:xfrm>
              <a:prstGeom prst="rect">
                <a:avLst/>
              </a:prstGeom>
              <a:blipFill>
                <a:blip r:embed="rId4"/>
                <a:stretch>
                  <a:fillRect l="-2026" t="-9091" b="-2575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81993A05-9347-4F62-8448-D06E26869303}"/>
                  </a:ext>
                </a:extLst>
              </p:cNvPr>
              <p:cNvSpPr/>
              <p:nvPr/>
            </p:nvSpPr>
            <p:spPr>
              <a:xfrm>
                <a:off x="1816578" y="1513020"/>
                <a:ext cx="218521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b="1" i="1" smtClean="0">
                          <a:solidFill>
                            <a:srgbClr val="0000FF"/>
                          </a:solidFill>
                          <a:latin typeface="Cambria Math" panose="02040503050406030204" pitchFamily="18" charset="0"/>
                        </a:rPr>
                        <m:t>−</m:t>
                      </m:r>
                      <m:r>
                        <a:rPr lang="en-CA" sz="2000" b="1" i="1" smtClean="0">
                          <a:solidFill>
                            <a:srgbClr val="0000FF"/>
                          </a:solidFill>
                          <a:latin typeface="Cambria Math" panose="02040503050406030204" pitchFamily="18" charset="0"/>
                        </a:rPr>
                        <m:t>𝟐</m:t>
                      </m:r>
                      <m:r>
                        <a:rPr lang="en-CA" sz="2000" b="1" i="1" smtClean="0">
                          <a:solidFill>
                            <a:srgbClr val="0000FF"/>
                          </a:solidFill>
                          <a:latin typeface="Cambria Math" panose="02040503050406030204" pitchFamily="18" charset="0"/>
                        </a:rPr>
                        <m:t>𝒚</m:t>
                      </m:r>
                      <m:r>
                        <a:rPr lang="en-CA" sz="2000" b="1" i="1" smtClean="0">
                          <a:solidFill>
                            <a:srgbClr val="0000FF"/>
                          </a:solidFill>
                          <a:latin typeface="Cambria Math" panose="02040503050406030204" pitchFamily="18" charset="0"/>
                        </a:rPr>
                        <m:t>=−</m:t>
                      </m:r>
                      <m:r>
                        <a:rPr lang="en-CA" sz="2000" b="1" i="1" smtClean="0">
                          <a:solidFill>
                            <a:srgbClr val="0000FF"/>
                          </a:solidFill>
                          <a:latin typeface="Cambria Math" panose="02040503050406030204" pitchFamily="18" charset="0"/>
                        </a:rPr>
                        <m:t>𝟑</m:t>
                      </m:r>
                      <m:r>
                        <a:rPr lang="en-CA" sz="2000" b="1" i="1" smtClean="0">
                          <a:solidFill>
                            <a:srgbClr val="0000FF"/>
                          </a:solidFill>
                          <a:latin typeface="Cambria Math" panose="02040503050406030204" pitchFamily="18" charset="0"/>
                        </a:rPr>
                        <m:t>𝒙</m:t>
                      </m:r>
                      <m:r>
                        <a:rPr lang="en-CA" sz="2000" b="1" i="1" smtClean="0">
                          <a:solidFill>
                            <a:srgbClr val="0000FF"/>
                          </a:solidFill>
                          <a:latin typeface="Cambria Math" panose="02040503050406030204" pitchFamily="18" charset="0"/>
                        </a:rPr>
                        <m:t>+</m:t>
                      </m:r>
                      <m:r>
                        <a:rPr lang="en-CA" sz="2000" b="1" i="1" smtClean="0">
                          <a:solidFill>
                            <a:srgbClr val="0000FF"/>
                          </a:solidFill>
                          <a:latin typeface="Cambria Math" panose="02040503050406030204" pitchFamily="18" charset="0"/>
                        </a:rPr>
                        <m:t>𝟏𝟐</m:t>
                      </m:r>
                    </m:oMath>
                  </m:oMathPara>
                </a14:m>
                <a:endParaRPr lang="en-CA" sz="2000" b="1" i="1" dirty="0">
                  <a:solidFill>
                    <a:srgbClr val="0000FF"/>
                  </a:solidFill>
                </a:endParaRPr>
              </a:p>
            </p:txBody>
          </p:sp>
        </mc:Choice>
        <mc:Fallback xmlns="">
          <p:sp>
            <p:nvSpPr>
              <p:cNvPr id="7" name="Rectangle 6">
                <a:extLst>
                  <a:ext uri="{FF2B5EF4-FFF2-40B4-BE49-F238E27FC236}">
                    <a16:creationId xmlns:a16="http://schemas.microsoft.com/office/drawing/2014/main" id="{81993A05-9347-4F62-8448-D06E26869303}"/>
                  </a:ext>
                </a:extLst>
              </p:cNvPr>
              <p:cNvSpPr>
                <a:spLocks noRot="1" noChangeAspect="1" noMove="1" noResize="1" noEditPoints="1" noAdjustHandles="1" noChangeArrowheads="1" noChangeShapeType="1" noTextEdit="1"/>
              </p:cNvSpPr>
              <p:nvPr/>
            </p:nvSpPr>
            <p:spPr>
              <a:xfrm>
                <a:off x="1816578" y="1513020"/>
                <a:ext cx="2185214" cy="400110"/>
              </a:xfrm>
              <a:prstGeom prst="rect">
                <a:avLst/>
              </a:prstGeom>
              <a:blipFill>
                <a:blip r:embed="rId5"/>
                <a:stretch>
                  <a:fillRect b="-1363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5FB11A62-CE9F-422A-AE0B-94F0773CA6AB}"/>
                  </a:ext>
                </a:extLst>
              </p:cNvPr>
              <p:cNvSpPr/>
              <p:nvPr/>
            </p:nvSpPr>
            <p:spPr>
              <a:xfrm>
                <a:off x="1816578" y="1895563"/>
                <a:ext cx="2223686"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CA" sz="2000" b="1" i="1" smtClean="0">
                              <a:solidFill>
                                <a:srgbClr val="0000FF"/>
                              </a:solidFill>
                              <a:latin typeface="Cambria Math" panose="02040503050406030204" pitchFamily="18" charset="0"/>
                            </a:rPr>
                          </m:ctrlPr>
                        </m:fPr>
                        <m:num>
                          <m:r>
                            <a:rPr lang="en-CA" sz="2000" b="1" i="1">
                              <a:solidFill>
                                <a:srgbClr val="0000FF"/>
                              </a:solidFill>
                              <a:latin typeface="Cambria Math" panose="02040503050406030204" pitchFamily="18" charset="0"/>
                            </a:rPr>
                            <m:t>−</m:t>
                          </m:r>
                          <m:r>
                            <a:rPr lang="en-CA" sz="2000" b="1" i="1">
                              <a:solidFill>
                                <a:srgbClr val="0000FF"/>
                              </a:solidFill>
                              <a:latin typeface="Cambria Math" panose="02040503050406030204" pitchFamily="18" charset="0"/>
                            </a:rPr>
                            <m:t>𝟐</m:t>
                          </m:r>
                          <m:r>
                            <a:rPr lang="en-CA" sz="2000" b="1" i="1">
                              <a:solidFill>
                                <a:srgbClr val="0000FF"/>
                              </a:solidFill>
                              <a:latin typeface="Cambria Math" panose="02040503050406030204" pitchFamily="18" charset="0"/>
                            </a:rPr>
                            <m:t>𝒚</m:t>
                          </m:r>
                        </m:num>
                        <m:den>
                          <m:r>
                            <a:rPr lang="en-CA" sz="2000" b="1" i="1" smtClean="0">
                              <a:solidFill>
                                <a:srgbClr val="0000FF"/>
                              </a:solidFill>
                              <a:latin typeface="Cambria Math" panose="02040503050406030204" pitchFamily="18" charset="0"/>
                            </a:rPr>
                            <m:t>−</m:t>
                          </m:r>
                          <m:r>
                            <a:rPr lang="en-CA" sz="2000" b="1" i="1" smtClean="0">
                              <a:solidFill>
                                <a:srgbClr val="0000FF"/>
                              </a:solidFill>
                              <a:latin typeface="Cambria Math" panose="02040503050406030204" pitchFamily="18" charset="0"/>
                            </a:rPr>
                            <m:t>𝟐</m:t>
                          </m:r>
                        </m:den>
                      </m:f>
                      <m:r>
                        <a:rPr lang="en-CA" sz="2000" b="1" i="1" smtClean="0">
                          <a:solidFill>
                            <a:srgbClr val="0000FF"/>
                          </a:solidFill>
                          <a:latin typeface="Cambria Math" panose="02040503050406030204" pitchFamily="18" charset="0"/>
                        </a:rPr>
                        <m:t>=</m:t>
                      </m:r>
                      <m:f>
                        <m:fPr>
                          <m:ctrlPr>
                            <a:rPr lang="en-CA" sz="2000" b="1" i="1" smtClean="0">
                              <a:solidFill>
                                <a:srgbClr val="0000FF"/>
                              </a:solidFill>
                              <a:latin typeface="Cambria Math" panose="02040503050406030204" pitchFamily="18" charset="0"/>
                            </a:rPr>
                          </m:ctrlPr>
                        </m:fPr>
                        <m:num>
                          <m:r>
                            <a:rPr lang="en-CA" sz="2000" b="1" i="1">
                              <a:solidFill>
                                <a:srgbClr val="0000FF"/>
                              </a:solidFill>
                              <a:latin typeface="Cambria Math" panose="02040503050406030204" pitchFamily="18" charset="0"/>
                            </a:rPr>
                            <m:t>−</m:t>
                          </m:r>
                          <m:r>
                            <a:rPr lang="en-CA" sz="2000" b="1" i="1">
                              <a:solidFill>
                                <a:srgbClr val="0000FF"/>
                              </a:solidFill>
                              <a:latin typeface="Cambria Math" panose="02040503050406030204" pitchFamily="18" charset="0"/>
                            </a:rPr>
                            <m:t>𝟑</m:t>
                          </m:r>
                          <m:r>
                            <a:rPr lang="en-CA" sz="2000" b="1" i="1">
                              <a:solidFill>
                                <a:srgbClr val="0000FF"/>
                              </a:solidFill>
                              <a:latin typeface="Cambria Math" panose="02040503050406030204" pitchFamily="18" charset="0"/>
                            </a:rPr>
                            <m:t>𝒙</m:t>
                          </m:r>
                        </m:num>
                        <m:den>
                          <m:r>
                            <a:rPr lang="en-CA" sz="2000" b="1" i="1" smtClean="0">
                              <a:solidFill>
                                <a:srgbClr val="0000FF"/>
                              </a:solidFill>
                              <a:latin typeface="Cambria Math" panose="02040503050406030204" pitchFamily="18" charset="0"/>
                            </a:rPr>
                            <m:t>−</m:t>
                          </m:r>
                          <m:r>
                            <a:rPr lang="en-CA" sz="2000" b="1" i="1" smtClean="0">
                              <a:solidFill>
                                <a:srgbClr val="0000FF"/>
                              </a:solidFill>
                              <a:latin typeface="Cambria Math" panose="02040503050406030204" pitchFamily="18" charset="0"/>
                            </a:rPr>
                            <m:t>𝟐</m:t>
                          </m:r>
                        </m:den>
                      </m:f>
                      <m:r>
                        <a:rPr lang="en-CA" sz="2000" b="1" i="1" smtClean="0">
                          <a:solidFill>
                            <a:srgbClr val="0000FF"/>
                          </a:solidFill>
                          <a:latin typeface="Cambria Math" panose="02040503050406030204" pitchFamily="18" charset="0"/>
                        </a:rPr>
                        <m:t>+</m:t>
                      </m:r>
                      <m:f>
                        <m:fPr>
                          <m:ctrlPr>
                            <a:rPr lang="en-CA" sz="2000" b="1" i="1" smtClean="0">
                              <a:solidFill>
                                <a:srgbClr val="0000FF"/>
                              </a:solidFill>
                              <a:latin typeface="Cambria Math" panose="02040503050406030204" pitchFamily="18" charset="0"/>
                            </a:rPr>
                          </m:ctrlPr>
                        </m:fPr>
                        <m:num>
                          <m:r>
                            <a:rPr lang="en-CA" sz="2000" b="1" i="1">
                              <a:solidFill>
                                <a:srgbClr val="0000FF"/>
                              </a:solidFill>
                              <a:latin typeface="Cambria Math" panose="02040503050406030204" pitchFamily="18" charset="0"/>
                            </a:rPr>
                            <m:t>𝟏𝟐</m:t>
                          </m:r>
                        </m:num>
                        <m:den>
                          <m:r>
                            <a:rPr lang="en-CA" sz="2000" b="1" i="1" smtClean="0">
                              <a:solidFill>
                                <a:srgbClr val="0000FF"/>
                              </a:solidFill>
                              <a:latin typeface="Cambria Math" panose="02040503050406030204" pitchFamily="18" charset="0"/>
                            </a:rPr>
                            <m:t>−</m:t>
                          </m:r>
                          <m:r>
                            <a:rPr lang="en-CA" sz="2000" b="1" i="1" smtClean="0">
                              <a:solidFill>
                                <a:srgbClr val="0000FF"/>
                              </a:solidFill>
                              <a:latin typeface="Cambria Math" panose="02040503050406030204" pitchFamily="18" charset="0"/>
                            </a:rPr>
                            <m:t>𝟐</m:t>
                          </m:r>
                        </m:den>
                      </m:f>
                    </m:oMath>
                  </m:oMathPara>
                </a14:m>
                <a:endParaRPr lang="en-CA" sz="2000" b="1" i="1" dirty="0"/>
              </a:p>
            </p:txBody>
          </p:sp>
        </mc:Choice>
        <mc:Fallback xmlns="">
          <p:sp>
            <p:nvSpPr>
              <p:cNvPr id="8" name="Rectangle 7">
                <a:extLst>
                  <a:ext uri="{FF2B5EF4-FFF2-40B4-BE49-F238E27FC236}">
                    <a16:creationId xmlns:a16="http://schemas.microsoft.com/office/drawing/2014/main" id="{5FB11A62-CE9F-422A-AE0B-94F0773CA6AB}"/>
                  </a:ext>
                </a:extLst>
              </p:cNvPr>
              <p:cNvSpPr>
                <a:spLocks noRot="1" noChangeAspect="1" noMove="1" noResize="1" noEditPoints="1" noAdjustHandles="1" noChangeArrowheads="1" noChangeShapeType="1" noTextEdit="1"/>
              </p:cNvSpPr>
              <p:nvPr/>
            </p:nvSpPr>
            <p:spPr>
              <a:xfrm>
                <a:off x="1816578" y="1895563"/>
                <a:ext cx="2223686" cy="668516"/>
              </a:xfrm>
              <a:prstGeom prst="rect">
                <a:avLst/>
              </a:prstGeom>
              <a:blipFill>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48E76AF3-FB88-40B4-81B3-0D33C3C6BD49}"/>
                  </a:ext>
                </a:extLst>
              </p:cNvPr>
              <p:cNvSpPr/>
              <p:nvPr/>
            </p:nvSpPr>
            <p:spPr>
              <a:xfrm>
                <a:off x="2141443" y="2573412"/>
                <a:ext cx="1535485"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b="1" i="1" smtClean="0">
                          <a:solidFill>
                            <a:srgbClr val="0000FF"/>
                          </a:solidFill>
                          <a:latin typeface="Cambria Math" panose="02040503050406030204" pitchFamily="18" charset="0"/>
                        </a:rPr>
                        <m:t>𝒚</m:t>
                      </m:r>
                      <m:r>
                        <a:rPr lang="en-CA" sz="2000" b="1" i="1" smtClean="0">
                          <a:solidFill>
                            <a:srgbClr val="0000FF"/>
                          </a:solidFill>
                          <a:latin typeface="Cambria Math" panose="02040503050406030204" pitchFamily="18" charset="0"/>
                        </a:rPr>
                        <m:t>=</m:t>
                      </m:r>
                      <m:f>
                        <m:fPr>
                          <m:ctrlPr>
                            <a:rPr lang="en-CA" sz="2000" b="1" i="1" smtClean="0">
                              <a:solidFill>
                                <a:srgbClr val="0000FF"/>
                              </a:solidFill>
                              <a:latin typeface="Cambria Math" panose="02040503050406030204" pitchFamily="18" charset="0"/>
                            </a:rPr>
                          </m:ctrlPr>
                        </m:fPr>
                        <m:num>
                          <m:r>
                            <a:rPr lang="en-CA" sz="2000" b="1" i="1" smtClean="0">
                              <a:solidFill>
                                <a:srgbClr val="0000FF"/>
                              </a:solidFill>
                              <a:latin typeface="Cambria Math" panose="02040503050406030204" pitchFamily="18" charset="0"/>
                            </a:rPr>
                            <m:t>𝟑</m:t>
                          </m:r>
                        </m:num>
                        <m:den>
                          <m:r>
                            <a:rPr lang="en-CA" sz="2000" b="1" i="1" smtClean="0">
                              <a:solidFill>
                                <a:srgbClr val="0000FF"/>
                              </a:solidFill>
                              <a:latin typeface="Cambria Math" panose="02040503050406030204" pitchFamily="18" charset="0"/>
                            </a:rPr>
                            <m:t>𝟐</m:t>
                          </m:r>
                        </m:den>
                      </m:f>
                      <m:r>
                        <a:rPr lang="en-CA" sz="2000" b="1" i="1" smtClean="0">
                          <a:solidFill>
                            <a:srgbClr val="0000FF"/>
                          </a:solidFill>
                          <a:latin typeface="Cambria Math" panose="02040503050406030204" pitchFamily="18" charset="0"/>
                        </a:rPr>
                        <m:t>𝒙</m:t>
                      </m:r>
                      <m:r>
                        <a:rPr lang="en-CA" sz="2000" b="1" i="1" smtClean="0">
                          <a:solidFill>
                            <a:srgbClr val="0000FF"/>
                          </a:solidFill>
                          <a:latin typeface="Cambria Math" panose="02040503050406030204" pitchFamily="18" charset="0"/>
                        </a:rPr>
                        <m:t>−</m:t>
                      </m:r>
                      <m:r>
                        <a:rPr lang="en-CA" sz="2000" b="1" i="1" smtClean="0">
                          <a:solidFill>
                            <a:srgbClr val="0000FF"/>
                          </a:solidFill>
                          <a:latin typeface="Cambria Math" panose="02040503050406030204" pitchFamily="18" charset="0"/>
                        </a:rPr>
                        <m:t>𝟔</m:t>
                      </m:r>
                    </m:oMath>
                  </m:oMathPara>
                </a14:m>
                <a:endParaRPr lang="en-CA" sz="2000" b="1" i="1" dirty="0">
                  <a:solidFill>
                    <a:srgbClr val="0000FF"/>
                  </a:solidFill>
                </a:endParaRPr>
              </a:p>
            </p:txBody>
          </p:sp>
        </mc:Choice>
        <mc:Fallback xmlns="">
          <p:sp>
            <p:nvSpPr>
              <p:cNvPr id="9" name="Rectangle 8">
                <a:extLst>
                  <a:ext uri="{FF2B5EF4-FFF2-40B4-BE49-F238E27FC236}">
                    <a16:creationId xmlns:a16="http://schemas.microsoft.com/office/drawing/2014/main" id="{48E76AF3-FB88-40B4-81B3-0D33C3C6BD49}"/>
                  </a:ext>
                </a:extLst>
              </p:cNvPr>
              <p:cNvSpPr>
                <a:spLocks noRot="1" noChangeAspect="1" noMove="1" noResize="1" noEditPoints="1" noAdjustHandles="1" noChangeArrowheads="1" noChangeShapeType="1" noTextEdit="1"/>
              </p:cNvSpPr>
              <p:nvPr/>
            </p:nvSpPr>
            <p:spPr>
              <a:xfrm>
                <a:off x="2141443" y="2573412"/>
                <a:ext cx="1535485" cy="668516"/>
              </a:xfrm>
              <a:prstGeom prst="rect">
                <a:avLst/>
              </a:prstGeom>
              <a:blipFill>
                <a:blip r:embed="rId7"/>
                <a:stretch>
                  <a:fillRect/>
                </a:stretch>
              </a:blipFill>
            </p:spPr>
            <p:txBody>
              <a:bodyPr/>
              <a:lstStyle/>
              <a:p>
                <a:r>
                  <a:rPr lang="en-CA">
                    <a:noFill/>
                  </a:rPr>
                  <a:t> </a:t>
                </a:r>
              </a:p>
            </p:txBody>
          </p:sp>
        </mc:Fallback>
      </mc:AlternateContent>
      <p:sp>
        <p:nvSpPr>
          <p:cNvPr id="12" name="TextBox 11">
            <a:extLst>
              <a:ext uri="{FF2B5EF4-FFF2-40B4-BE49-F238E27FC236}">
                <a16:creationId xmlns:a16="http://schemas.microsoft.com/office/drawing/2014/main" id="{713F524F-9594-4A14-AD11-6A070E84F3DD}"/>
              </a:ext>
            </a:extLst>
          </p:cNvPr>
          <p:cNvSpPr txBox="1"/>
          <p:nvPr/>
        </p:nvSpPr>
        <p:spPr>
          <a:xfrm>
            <a:off x="1244883" y="4539747"/>
            <a:ext cx="1954574" cy="400110"/>
          </a:xfrm>
          <a:prstGeom prst="rect">
            <a:avLst/>
          </a:prstGeom>
          <a:noFill/>
        </p:spPr>
        <p:txBody>
          <a:bodyPr wrap="none" rtlCol="0">
            <a:spAutoFit/>
          </a:bodyPr>
          <a:lstStyle/>
          <a:p>
            <a:r>
              <a:rPr lang="en-CA" sz="2000" b="1" i="1" dirty="0">
                <a:solidFill>
                  <a:srgbClr val="FF0000"/>
                </a:solidFill>
                <a:latin typeface="Times New Roman" panose="02020603050405020304" pitchFamily="18" charset="0"/>
                <a:cs typeface="Times New Roman" panose="02020603050405020304" pitchFamily="18" charset="0"/>
              </a:rPr>
              <a:t>x</a:t>
            </a:r>
            <a:r>
              <a:rPr lang="en-CA" sz="2000" b="1" dirty="0">
                <a:solidFill>
                  <a:srgbClr val="FF0000"/>
                </a:solidFill>
                <a:latin typeface="Times New Roman" panose="02020603050405020304" pitchFamily="18" charset="0"/>
                <a:cs typeface="Times New Roman" panose="02020603050405020304" pitchFamily="18" charset="0"/>
              </a:rPr>
              <a:t>-intercept </a:t>
            </a:r>
            <a:r>
              <a:rPr lang="en-CA" sz="2000" b="1" i="1" dirty="0">
                <a:solidFill>
                  <a:srgbClr val="FF0000"/>
                </a:solidFill>
                <a:latin typeface="Times New Roman" panose="02020603050405020304" pitchFamily="18" charset="0"/>
                <a:cs typeface="Times New Roman" panose="02020603050405020304" pitchFamily="18" charset="0"/>
              </a:rPr>
              <a:t>y</a:t>
            </a:r>
            <a:r>
              <a:rPr lang="en-CA" sz="2000" b="1" dirty="0">
                <a:solidFill>
                  <a:srgbClr val="FF0000"/>
                </a:solidFill>
                <a:latin typeface="Times New Roman" panose="02020603050405020304" pitchFamily="18" charset="0"/>
                <a:cs typeface="Times New Roman" panose="02020603050405020304" pitchFamily="18" charset="0"/>
              </a:rPr>
              <a:t> = 0</a:t>
            </a:r>
            <a:endParaRPr lang="en-CA" sz="2000" b="1" i="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0C46819C-7CAA-4618-A7B4-B574F7D08301}"/>
                  </a:ext>
                </a:extLst>
              </p:cNvPr>
              <p:cNvSpPr/>
              <p:nvPr/>
            </p:nvSpPr>
            <p:spPr>
              <a:xfrm>
                <a:off x="1337285" y="4939857"/>
                <a:ext cx="201067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b="1" i="1" smtClean="0">
                          <a:solidFill>
                            <a:srgbClr val="FF0000"/>
                          </a:solidFill>
                          <a:latin typeface="Cambria Math" panose="02040503050406030204" pitchFamily="18" charset="0"/>
                        </a:rPr>
                        <m:t>𝒙</m:t>
                      </m:r>
                      <m:r>
                        <a:rPr lang="en-CA" sz="2000" b="1" i="1" smtClean="0">
                          <a:solidFill>
                            <a:srgbClr val="FF0000"/>
                          </a:solidFill>
                          <a:latin typeface="Cambria Math" panose="02040503050406030204" pitchFamily="18" charset="0"/>
                        </a:rPr>
                        <m:t>−(</m:t>
                      </m:r>
                      <m:r>
                        <a:rPr lang="en-CA" sz="2000" b="1" i="1" smtClean="0">
                          <a:solidFill>
                            <a:srgbClr val="FF0000"/>
                          </a:solidFill>
                          <a:latin typeface="Cambria Math" panose="02040503050406030204" pitchFamily="18" charset="0"/>
                        </a:rPr>
                        <m:t>𝟎</m:t>
                      </m:r>
                      <m:r>
                        <a:rPr lang="en-CA" sz="2000" b="1" i="1" smtClean="0">
                          <a:solidFill>
                            <a:srgbClr val="FF0000"/>
                          </a:solidFill>
                          <a:latin typeface="Cambria Math" panose="02040503050406030204" pitchFamily="18" charset="0"/>
                        </a:rPr>
                        <m:t>)+</m:t>
                      </m:r>
                      <m:r>
                        <a:rPr lang="en-CA" sz="2000" b="1" i="1">
                          <a:solidFill>
                            <a:srgbClr val="FF0000"/>
                          </a:solidFill>
                          <a:latin typeface="Cambria Math" panose="02040503050406030204" pitchFamily="18" charset="0"/>
                        </a:rPr>
                        <m:t>𝟒</m:t>
                      </m:r>
                      <m:r>
                        <a:rPr lang="en-CA" sz="2000" b="1" i="1">
                          <a:solidFill>
                            <a:srgbClr val="FF0000"/>
                          </a:solidFill>
                          <a:latin typeface="Cambria Math" panose="02040503050406030204" pitchFamily="18" charset="0"/>
                        </a:rPr>
                        <m:t>=</m:t>
                      </m:r>
                      <m:r>
                        <a:rPr lang="en-CA" sz="2000" b="1" i="1">
                          <a:solidFill>
                            <a:srgbClr val="FF0000"/>
                          </a:solidFill>
                          <a:latin typeface="Cambria Math" panose="02040503050406030204" pitchFamily="18" charset="0"/>
                        </a:rPr>
                        <m:t>𝟎</m:t>
                      </m:r>
                    </m:oMath>
                  </m:oMathPara>
                </a14:m>
                <a:endParaRPr lang="en-CA" sz="2000" dirty="0"/>
              </a:p>
            </p:txBody>
          </p:sp>
        </mc:Choice>
        <mc:Fallback xmlns="">
          <p:sp>
            <p:nvSpPr>
              <p:cNvPr id="13" name="Rectangle 12">
                <a:extLst>
                  <a:ext uri="{FF2B5EF4-FFF2-40B4-BE49-F238E27FC236}">
                    <a16:creationId xmlns:a16="http://schemas.microsoft.com/office/drawing/2014/main" id="{0C46819C-7CAA-4618-A7B4-B574F7D08301}"/>
                  </a:ext>
                </a:extLst>
              </p:cNvPr>
              <p:cNvSpPr>
                <a:spLocks noRot="1" noChangeAspect="1" noMove="1" noResize="1" noEditPoints="1" noAdjustHandles="1" noChangeArrowheads="1" noChangeShapeType="1" noTextEdit="1"/>
              </p:cNvSpPr>
              <p:nvPr/>
            </p:nvSpPr>
            <p:spPr>
              <a:xfrm>
                <a:off x="1337285" y="4939857"/>
                <a:ext cx="2010679" cy="400110"/>
              </a:xfrm>
              <a:prstGeom prst="rect">
                <a:avLst/>
              </a:prstGeom>
              <a:blipFill>
                <a:blip r:embed="rId8"/>
                <a:stretch>
                  <a:fillRect b="-1515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5537F973-A322-4330-B5BF-921E82389F5E}"/>
                  </a:ext>
                </a:extLst>
              </p:cNvPr>
              <p:cNvSpPr/>
              <p:nvPr/>
            </p:nvSpPr>
            <p:spPr>
              <a:xfrm>
                <a:off x="1529737" y="5349300"/>
                <a:ext cx="133882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b="1" i="1" smtClean="0">
                          <a:solidFill>
                            <a:srgbClr val="FF0000"/>
                          </a:solidFill>
                          <a:latin typeface="Cambria Math" panose="02040503050406030204" pitchFamily="18" charset="0"/>
                        </a:rPr>
                        <m:t>𝒙</m:t>
                      </m:r>
                      <m:r>
                        <a:rPr lang="en-CA" sz="2000" b="1" i="1">
                          <a:solidFill>
                            <a:srgbClr val="FF0000"/>
                          </a:solidFill>
                          <a:latin typeface="Cambria Math" panose="02040503050406030204" pitchFamily="18" charset="0"/>
                        </a:rPr>
                        <m:t>+</m:t>
                      </m:r>
                      <m:r>
                        <a:rPr lang="en-CA" sz="2000" b="1" i="1">
                          <a:solidFill>
                            <a:srgbClr val="FF0000"/>
                          </a:solidFill>
                          <a:latin typeface="Cambria Math" panose="02040503050406030204" pitchFamily="18" charset="0"/>
                        </a:rPr>
                        <m:t>𝟒</m:t>
                      </m:r>
                      <m:r>
                        <a:rPr lang="en-CA" sz="2000" b="1" i="1">
                          <a:solidFill>
                            <a:srgbClr val="FF0000"/>
                          </a:solidFill>
                          <a:latin typeface="Cambria Math" panose="02040503050406030204" pitchFamily="18" charset="0"/>
                        </a:rPr>
                        <m:t>=</m:t>
                      </m:r>
                      <m:r>
                        <a:rPr lang="en-CA" sz="2000" b="1" i="1">
                          <a:solidFill>
                            <a:srgbClr val="FF0000"/>
                          </a:solidFill>
                          <a:latin typeface="Cambria Math" panose="02040503050406030204" pitchFamily="18" charset="0"/>
                        </a:rPr>
                        <m:t>𝟎</m:t>
                      </m:r>
                    </m:oMath>
                  </m:oMathPara>
                </a14:m>
                <a:endParaRPr lang="en-CA" sz="2000" dirty="0"/>
              </a:p>
            </p:txBody>
          </p:sp>
        </mc:Choice>
        <mc:Fallback xmlns="">
          <p:sp>
            <p:nvSpPr>
              <p:cNvPr id="14" name="Rectangle 13">
                <a:extLst>
                  <a:ext uri="{FF2B5EF4-FFF2-40B4-BE49-F238E27FC236}">
                    <a16:creationId xmlns:a16="http://schemas.microsoft.com/office/drawing/2014/main" id="{5537F973-A322-4330-B5BF-921E82389F5E}"/>
                  </a:ext>
                </a:extLst>
              </p:cNvPr>
              <p:cNvSpPr>
                <a:spLocks noRot="1" noChangeAspect="1" noMove="1" noResize="1" noEditPoints="1" noAdjustHandles="1" noChangeArrowheads="1" noChangeShapeType="1" noTextEdit="1"/>
              </p:cNvSpPr>
              <p:nvPr/>
            </p:nvSpPr>
            <p:spPr>
              <a:xfrm>
                <a:off x="1529737" y="5349300"/>
                <a:ext cx="1338828" cy="400110"/>
              </a:xfrm>
              <a:prstGeom prst="rect">
                <a:avLst/>
              </a:prstGeom>
              <a:blipFill>
                <a:blip r:embed="rId9"/>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B90801D3-3073-4E13-89F9-E85E24E68EA0}"/>
                  </a:ext>
                </a:extLst>
              </p:cNvPr>
              <p:cNvSpPr/>
              <p:nvPr/>
            </p:nvSpPr>
            <p:spPr>
              <a:xfrm>
                <a:off x="1980566" y="5709880"/>
                <a:ext cx="107093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b="1" i="1" smtClean="0">
                          <a:solidFill>
                            <a:srgbClr val="FF0000"/>
                          </a:solidFill>
                          <a:latin typeface="Cambria Math" panose="02040503050406030204" pitchFamily="18" charset="0"/>
                        </a:rPr>
                        <m:t>𝒙</m:t>
                      </m:r>
                      <m:r>
                        <a:rPr lang="en-CA" sz="2000" b="1" i="1">
                          <a:solidFill>
                            <a:srgbClr val="FF0000"/>
                          </a:solidFill>
                          <a:latin typeface="Cambria Math" panose="02040503050406030204" pitchFamily="18" charset="0"/>
                        </a:rPr>
                        <m:t>=</m:t>
                      </m:r>
                      <m:r>
                        <a:rPr lang="en-CA" sz="2000" b="1" i="1" smtClean="0">
                          <a:solidFill>
                            <a:srgbClr val="FF0000"/>
                          </a:solidFill>
                          <a:latin typeface="Cambria Math" panose="02040503050406030204" pitchFamily="18" charset="0"/>
                        </a:rPr>
                        <m:t>−</m:t>
                      </m:r>
                      <m:r>
                        <a:rPr lang="en-CA" sz="2000" b="1" i="1" smtClean="0">
                          <a:solidFill>
                            <a:srgbClr val="FF0000"/>
                          </a:solidFill>
                          <a:latin typeface="Cambria Math" panose="02040503050406030204" pitchFamily="18" charset="0"/>
                        </a:rPr>
                        <m:t>𝟒</m:t>
                      </m:r>
                    </m:oMath>
                  </m:oMathPara>
                </a14:m>
                <a:endParaRPr lang="en-CA" sz="2000" dirty="0"/>
              </a:p>
            </p:txBody>
          </p:sp>
        </mc:Choice>
        <mc:Fallback xmlns="">
          <p:sp>
            <p:nvSpPr>
              <p:cNvPr id="15" name="Rectangle 14">
                <a:extLst>
                  <a:ext uri="{FF2B5EF4-FFF2-40B4-BE49-F238E27FC236}">
                    <a16:creationId xmlns:a16="http://schemas.microsoft.com/office/drawing/2014/main" id="{B90801D3-3073-4E13-89F9-E85E24E68EA0}"/>
                  </a:ext>
                </a:extLst>
              </p:cNvPr>
              <p:cNvSpPr>
                <a:spLocks noRot="1" noChangeAspect="1" noMove="1" noResize="1" noEditPoints="1" noAdjustHandles="1" noChangeArrowheads="1" noChangeShapeType="1" noTextEdit="1"/>
              </p:cNvSpPr>
              <p:nvPr/>
            </p:nvSpPr>
            <p:spPr>
              <a:xfrm>
                <a:off x="1980566" y="5709880"/>
                <a:ext cx="1070934" cy="400110"/>
              </a:xfrm>
              <a:prstGeom prst="rect">
                <a:avLst/>
              </a:prstGeom>
              <a:blipFill>
                <a:blip r:embed="rId10"/>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C45EF8A-505D-4E90-A35A-ED14DA3D6306}"/>
                  </a:ext>
                </a:extLst>
              </p:cNvPr>
              <p:cNvSpPr txBox="1"/>
              <p:nvPr/>
            </p:nvSpPr>
            <p:spPr>
              <a:xfrm>
                <a:off x="1337285" y="6171960"/>
                <a:ext cx="189263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1" i="1" smtClean="0">
                          <a:solidFill>
                            <a:srgbClr val="FF0000"/>
                          </a:solidFill>
                          <a:latin typeface="Cambria Math" panose="02040503050406030204" pitchFamily="18" charset="0"/>
                        </a:rPr>
                        <m:t>𝑷𝒐𝒊𝒏𝒕</m:t>
                      </m:r>
                      <m:r>
                        <a:rPr lang="en-CA" sz="2000" b="1" i="1" smtClean="0">
                          <a:solidFill>
                            <a:srgbClr val="FF0000"/>
                          </a:solidFill>
                          <a:latin typeface="Cambria Math" panose="02040503050406030204" pitchFamily="18" charset="0"/>
                        </a:rPr>
                        <m:t> </m:t>
                      </m:r>
                      <m:r>
                        <a:rPr lang="en-CA" sz="2000" b="1" i="1" smtClean="0">
                          <a:solidFill>
                            <a:srgbClr val="FF0000"/>
                          </a:solidFill>
                          <a:latin typeface="Cambria Math" panose="02040503050406030204" pitchFamily="18" charset="0"/>
                        </a:rPr>
                        <m:t>𝒊𝒔</m:t>
                      </m:r>
                      <m:r>
                        <a:rPr lang="en-CA" sz="2000" b="1" i="1" smtClean="0">
                          <a:solidFill>
                            <a:srgbClr val="FF0000"/>
                          </a:solidFill>
                          <a:latin typeface="Cambria Math" panose="02040503050406030204" pitchFamily="18" charset="0"/>
                        </a:rPr>
                        <m:t> (−</m:t>
                      </m:r>
                      <m:r>
                        <a:rPr lang="en-CA" sz="2000" b="1" i="1" smtClean="0">
                          <a:solidFill>
                            <a:srgbClr val="FF0000"/>
                          </a:solidFill>
                          <a:latin typeface="Cambria Math" panose="02040503050406030204" pitchFamily="18" charset="0"/>
                        </a:rPr>
                        <m:t>𝟒</m:t>
                      </m:r>
                      <m:r>
                        <a:rPr lang="en-CA" sz="2000" b="1" i="1" smtClean="0">
                          <a:solidFill>
                            <a:srgbClr val="FF0000"/>
                          </a:solidFill>
                          <a:latin typeface="Cambria Math" panose="02040503050406030204" pitchFamily="18" charset="0"/>
                        </a:rPr>
                        <m:t>, </m:t>
                      </m:r>
                      <m:r>
                        <a:rPr lang="en-CA" sz="2000" b="1" i="1" smtClean="0">
                          <a:solidFill>
                            <a:srgbClr val="FF0000"/>
                          </a:solidFill>
                          <a:latin typeface="Cambria Math" panose="02040503050406030204" pitchFamily="18" charset="0"/>
                        </a:rPr>
                        <m:t>𝟎</m:t>
                      </m:r>
                      <m:r>
                        <a:rPr lang="en-CA" sz="2000" b="1" i="1" smtClean="0">
                          <a:solidFill>
                            <a:srgbClr val="FF0000"/>
                          </a:solidFill>
                          <a:latin typeface="Cambria Math" panose="02040503050406030204" pitchFamily="18" charset="0"/>
                        </a:rPr>
                        <m:t>)</m:t>
                      </m:r>
                    </m:oMath>
                  </m:oMathPara>
                </a14:m>
                <a:endParaRPr lang="en-CA" sz="2000" b="1" dirty="0">
                  <a:solidFill>
                    <a:srgbClr val="FF0000"/>
                  </a:solidFill>
                </a:endParaRPr>
              </a:p>
            </p:txBody>
          </p:sp>
        </mc:Choice>
        <mc:Fallback xmlns="">
          <p:sp>
            <p:nvSpPr>
              <p:cNvPr id="16" name="TextBox 15">
                <a:extLst>
                  <a:ext uri="{FF2B5EF4-FFF2-40B4-BE49-F238E27FC236}">
                    <a16:creationId xmlns:a16="http://schemas.microsoft.com/office/drawing/2014/main" id="{0C45EF8A-505D-4E90-A35A-ED14DA3D6306}"/>
                  </a:ext>
                </a:extLst>
              </p:cNvPr>
              <p:cNvSpPr txBox="1">
                <a:spLocks noRot="1" noChangeAspect="1" noMove="1" noResize="1" noEditPoints="1" noAdjustHandles="1" noChangeArrowheads="1" noChangeShapeType="1" noTextEdit="1"/>
              </p:cNvSpPr>
              <p:nvPr/>
            </p:nvSpPr>
            <p:spPr>
              <a:xfrm>
                <a:off x="1337285" y="6171960"/>
                <a:ext cx="1892634" cy="307777"/>
              </a:xfrm>
              <a:prstGeom prst="rect">
                <a:avLst/>
              </a:prstGeom>
              <a:blipFill>
                <a:blip r:embed="rId11"/>
                <a:stretch>
                  <a:fillRect l="-2894" t="-1961" r="-4180" b="-3333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3E56BD1-C991-4815-AEFA-F8816E4AA8BE}"/>
                  </a:ext>
                </a:extLst>
              </p:cNvPr>
              <p:cNvSpPr txBox="1"/>
              <p:nvPr/>
            </p:nvSpPr>
            <p:spPr>
              <a:xfrm>
                <a:off x="1186801" y="3275876"/>
                <a:ext cx="3034429" cy="1037207"/>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CA" b="1" i="1" smtClean="0">
                          <a:solidFill>
                            <a:srgbClr val="0000FF"/>
                          </a:solidFill>
                          <a:latin typeface="Cambria Math" panose="02040503050406030204" pitchFamily="18" charset="0"/>
                        </a:rPr>
                        <m:t>𝑺𝒍𝒐𝒑𝒆</m:t>
                      </m:r>
                      <m:r>
                        <a:rPr lang="en-CA" b="1" i="1" smtClean="0">
                          <a:solidFill>
                            <a:srgbClr val="0000FF"/>
                          </a:solidFill>
                          <a:latin typeface="Cambria Math" panose="02040503050406030204" pitchFamily="18" charset="0"/>
                        </a:rPr>
                        <m:t> </m:t>
                      </m:r>
                      <m:r>
                        <a:rPr lang="en-CA" b="1" i="1" smtClean="0">
                          <a:solidFill>
                            <a:srgbClr val="0000FF"/>
                          </a:solidFill>
                          <a:latin typeface="Cambria Math" panose="02040503050406030204" pitchFamily="18" charset="0"/>
                        </a:rPr>
                        <m:t>𝒊𝒔</m:t>
                      </m:r>
                      <m:r>
                        <a:rPr lang="en-CA" b="1" i="1" smtClean="0">
                          <a:solidFill>
                            <a:srgbClr val="0000FF"/>
                          </a:solidFill>
                          <a:latin typeface="Cambria Math" panose="02040503050406030204" pitchFamily="18" charset="0"/>
                        </a:rPr>
                        <m:t> </m:t>
                      </m:r>
                      <m:f>
                        <m:fPr>
                          <m:ctrlPr>
                            <a:rPr lang="en-CA" b="1" i="1" smtClean="0">
                              <a:solidFill>
                                <a:srgbClr val="0000FF"/>
                              </a:solidFill>
                              <a:latin typeface="Cambria Math" panose="02040503050406030204" pitchFamily="18" charset="0"/>
                            </a:rPr>
                          </m:ctrlPr>
                        </m:fPr>
                        <m:num>
                          <m:r>
                            <a:rPr lang="en-CA" b="1" i="1" smtClean="0">
                              <a:solidFill>
                                <a:srgbClr val="0000FF"/>
                              </a:solidFill>
                              <a:latin typeface="Cambria Math" panose="02040503050406030204" pitchFamily="18" charset="0"/>
                            </a:rPr>
                            <m:t>𝟑</m:t>
                          </m:r>
                        </m:num>
                        <m:den>
                          <m:r>
                            <a:rPr lang="en-CA" b="1" i="1" smtClean="0">
                              <a:solidFill>
                                <a:srgbClr val="0000FF"/>
                              </a:solidFill>
                              <a:latin typeface="Cambria Math" panose="02040503050406030204" pitchFamily="18" charset="0"/>
                            </a:rPr>
                            <m:t>𝟐</m:t>
                          </m:r>
                        </m:den>
                      </m:f>
                      <m:r>
                        <a:rPr lang="en-CA" b="1" i="1" smtClean="0">
                          <a:solidFill>
                            <a:srgbClr val="0000FF"/>
                          </a:solidFill>
                          <a:latin typeface="Cambria Math" panose="02040503050406030204" pitchFamily="18" charset="0"/>
                        </a:rPr>
                        <m:t>𝒔𝒐</m:t>
                      </m:r>
                      <m:r>
                        <a:rPr lang="en-CA" b="1" i="1" smtClean="0">
                          <a:solidFill>
                            <a:srgbClr val="0000FF"/>
                          </a:solidFill>
                          <a:latin typeface="Cambria Math" panose="02040503050406030204" pitchFamily="18" charset="0"/>
                        </a:rPr>
                        <m:t> </m:t>
                      </m:r>
                      <m:r>
                        <a:rPr lang="en-CA" b="1" i="1" smtClean="0">
                          <a:solidFill>
                            <a:srgbClr val="0000FF"/>
                          </a:solidFill>
                          <a:latin typeface="Cambria Math" panose="02040503050406030204" pitchFamily="18" charset="0"/>
                        </a:rPr>
                        <m:t>𝒔𝒍𝒐𝒑𝒆</m:t>
                      </m:r>
                      <m:r>
                        <a:rPr lang="en-CA" b="1" i="1" smtClean="0">
                          <a:solidFill>
                            <a:srgbClr val="0000FF"/>
                          </a:solidFill>
                          <a:latin typeface="Cambria Math" panose="02040503050406030204" pitchFamily="18" charset="0"/>
                        </a:rPr>
                        <m:t> </m:t>
                      </m:r>
                      <m:r>
                        <a:rPr lang="en-CA" b="1" i="1" smtClean="0">
                          <a:solidFill>
                            <a:srgbClr val="0000FF"/>
                          </a:solidFill>
                          <a:latin typeface="Cambria Math" panose="02040503050406030204" pitchFamily="18" charset="0"/>
                        </a:rPr>
                        <m:t>𝒐𝒇</m:t>
                      </m:r>
                    </m:oMath>
                  </m:oMathPara>
                </a14:m>
                <a:endParaRPr lang="en-CA" b="1" i="1" dirty="0">
                  <a:solidFill>
                    <a:srgbClr val="0000FF"/>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CA" b="1" i="1" smtClean="0">
                          <a:solidFill>
                            <a:srgbClr val="0000FF"/>
                          </a:solidFill>
                          <a:latin typeface="Cambria Math" panose="02040503050406030204" pitchFamily="18" charset="0"/>
                        </a:rPr>
                        <m:t> </m:t>
                      </m:r>
                      <m:r>
                        <a:rPr lang="en-CA" b="1" i="1" smtClean="0">
                          <a:solidFill>
                            <a:srgbClr val="0000FF"/>
                          </a:solidFill>
                          <a:latin typeface="Cambria Math" panose="02040503050406030204" pitchFamily="18" charset="0"/>
                        </a:rPr>
                        <m:t>𝒑𝒆𝒓𝒑𝒆𝒏𝒅𝒊𝒄𝒖𝒍𝒂𝒓</m:t>
                      </m:r>
                      <m:r>
                        <a:rPr lang="en-CA" b="1" i="1" smtClean="0">
                          <a:solidFill>
                            <a:srgbClr val="0000FF"/>
                          </a:solidFill>
                          <a:latin typeface="Cambria Math" panose="02040503050406030204" pitchFamily="18" charset="0"/>
                        </a:rPr>
                        <m:t> </m:t>
                      </m:r>
                      <m:r>
                        <a:rPr lang="en-CA" b="1" i="1" smtClean="0">
                          <a:solidFill>
                            <a:srgbClr val="0000FF"/>
                          </a:solidFill>
                          <a:latin typeface="Cambria Math" panose="02040503050406030204" pitchFamily="18" charset="0"/>
                        </a:rPr>
                        <m:t>𝒍𝒊𝒏𝒆</m:t>
                      </m:r>
                      <m:r>
                        <a:rPr lang="en-CA" b="1" i="1" smtClean="0">
                          <a:solidFill>
                            <a:srgbClr val="0000FF"/>
                          </a:solidFill>
                          <a:latin typeface="Cambria Math" panose="02040503050406030204" pitchFamily="18" charset="0"/>
                        </a:rPr>
                        <m:t> </m:t>
                      </m:r>
                      <m:r>
                        <a:rPr lang="en-CA" b="1" i="1" smtClean="0">
                          <a:solidFill>
                            <a:srgbClr val="0000FF"/>
                          </a:solidFill>
                          <a:latin typeface="Cambria Math" panose="02040503050406030204" pitchFamily="18" charset="0"/>
                        </a:rPr>
                        <m:t>𝒊𝒔</m:t>
                      </m:r>
                      <m:r>
                        <a:rPr lang="en-CA" b="1" i="1" smtClean="0">
                          <a:solidFill>
                            <a:srgbClr val="0000FF"/>
                          </a:solidFill>
                          <a:latin typeface="Cambria Math" panose="02040503050406030204" pitchFamily="18" charset="0"/>
                        </a:rPr>
                        <m:t> </m:t>
                      </m:r>
                      <m:f>
                        <m:fPr>
                          <m:ctrlPr>
                            <a:rPr lang="en-CA" b="1" i="1">
                              <a:solidFill>
                                <a:srgbClr val="0000FF"/>
                              </a:solidFill>
                              <a:latin typeface="Cambria Math" panose="02040503050406030204" pitchFamily="18" charset="0"/>
                            </a:rPr>
                          </m:ctrlPr>
                        </m:fPr>
                        <m:num>
                          <m:r>
                            <a:rPr lang="en-CA" b="1" i="1" smtClean="0">
                              <a:solidFill>
                                <a:srgbClr val="0000FF"/>
                              </a:solidFill>
                              <a:latin typeface="Cambria Math" panose="02040503050406030204" pitchFamily="18" charset="0"/>
                            </a:rPr>
                            <m:t>−</m:t>
                          </m:r>
                          <m:r>
                            <a:rPr lang="en-CA" b="1" i="1" smtClean="0">
                              <a:solidFill>
                                <a:srgbClr val="0000FF"/>
                              </a:solidFill>
                              <a:latin typeface="Cambria Math" panose="02040503050406030204" pitchFamily="18" charset="0"/>
                            </a:rPr>
                            <m:t>𝟐</m:t>
                          </m:r>
                        </m:num>
                        <m:den>
                          <m:r>
                            <a:rPr lang="en-CA" b="1" i="1" smtClean="0">
                              <a:solidFill>
                                <a:srgbClr val="0000FF"/>
                              </a:solidFill>
                              <a:latin typeface="Cambria Math" panose="02040503050406030204" pitchFamily="18" charset="0"/>
                            </a:rPr>
                            <m:t>𝟑</m:t>
                          </m:r>
                        </m:den>
                      </m:f>
                    </m:oMath>
                  </m:oMathPara>
                </a14:m>
                <a:endParaRPr lang="en-CA" b="1" dirty="0">
                  <a:solidFill>
                    <a:srgbClr val="0000FF"/>
                  </a:solidFill>
                </a:endParaRPr>
              </a:p>
            </p:txBody>
          </p:sp>
        </mc:Choice>
        <mc:Fallback xmlns="">
          <p:sp>
            <p:nvSpPr>
              <p:cNvPr id="2" name="TextBox 1">
                <a:extLst>
                  <a:ext uri="{FF2B5EF4-FFF2-40B4-BE49-F238E27FC236}">
                    <a16:creationId xmlns:a16="http://schemas.microsoft.com/office/drawing/2014/main" id="{33E56BD1-C991-4815-AEFA-F8816E4AA8BE}"/>
                  </a:ext>
                </a:extLst>
              </p:cNvPr>
              <p:cNvSpPr txBox="1">
                <a:spLocks noRot="1" noChangeAspect="1" noMove="1" noResize="1" noEditPoints="1" noAdjustHandles="1" noChangeArrowheads="1" noChangeShapeType="1" noTextEdit="1"/>
              </p:cNvSpPr>
              <p:nvPr/>
            </p:nvSpPr>
            <p:spPr>
              <a:xfrm>
                <a:off x="1186801" y="3275876"/>
                <a:ext cx="3034429" cy="1037207"/>
              </a:xfrm>
              <a:prstGeom prst="rect">
                <a:avLst/>
              </a:prstGeom>
              <a:blipFill>
                <a:blip r:embed="rId12"/>
                <a:stretch>
                  <a:fillRect l="-20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80C3C2D-2F26-4BC0-9F17-26899449EE2E}"/>
                  </a:ext>
                </a:extLst>
              </p:cNvPr>
              <p:cNvSpPr txBox="1"/>
              <p:nvPr/>
            </p:nvSpPr>
            <p:spPr>
              <a:xfrm>
                <a:off x="5837170" y="1348278"/>
                <a:ext cx="1724466" cy="58182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1" i="1" smtClean="0">
                          <a:solidFill>
                            <a:schemeClr val="tx1"/>
                          </a:solidFill>
                          <a:latin typeface="Cambria Math" panose="02040503050406030204" pitchFamily="18" charset="0"/>
                        </a:rPr>
                        <m:t>𝒎</m:t>
                      </m:r>
                      <m:r>
                        <a:rPr lang="en-CA" sz="2000" b="1" i="1" smtClean="0">
                          <a:solidFill>
                            <a:schemeClr val="tx1"/>
                          </a:solidFill>
                          <a:latin typeface="Cambria Math" panose="02040503050406030204" pitchFamily="18" charset="0"/>
                        </a:rPr>
                        <m:t>=</m:t>
                      </m:r>
                      <m:f>
                        <m:fPr>
                          <m:ctrlPr>
                            <a:rPr lang="en-CA" sz="2000" b="1" i="1" smtClean="0">
                              <a:solidFill>
                                <a:schemeClr val="tx1"/>
                              </a:solidFill>
                              <a:latin typeface="Cambria Math" panose="02040503050406030204" pitchFamily="18" charset="0"/>
                            </a:rPr>
                          </m:ctrlPr>
                        </m:fPr>
                        <m:num>
                          <m:sSub>
                            <m:sSubPr>
                              <m:ctrlPr>
                                <a:rPr lang="en-CA" sz="2000" b="1" i="1" smtClean="0">
                                  <a:solidFill>
                                    <a:schemeClr val="tx1"/>
                                  </a:solidFill>
                                  <a:latin typeface="Cambria Math" panose="02040503050406030204" pitchFamily="18" charset="0"/>
                                </a:rPr>
                              </m:ctrlPr>
                            </m:sSubPr>
                            <m:e>
                              <m:r>
                                <a:rPr lang="en-CA" sz="2000" b="1" i="1" smtClean="0">
                                  <a:solidFill>
                                    <a:schemeClr val="tx1"/>
                                  </a:solidFill>
                                  <a:latin typeface="Cambria Math" panose="02040503050406030204" pitchFamily="18" charset="0"/>
                                </a:rPr>
                                <m:t>𝒚</m:t>
                              </m:r>
                            </m:e>
                            <m:sub>
                              <m:r>
                                <a:rPr lang="en-CA" sz="2000" b="1" i="1" smtClean="0">
                                  <a:solidFill>
                                    <a:schemeClr val="tx1"/>
                                  </a:solidFill>
                                  <a:latin typeface="Cambria Math" panose="02040503050406030204" pitchFamily="18" charset="0"/>
                                </a:rPr>
                                <m:t>𝟐</m:t>
                              </m:r>
                            </m:sub>
                          </m:sSub>
                          <m:r>
                            <a:rPr lang="en-CA" sz="2000" b="1" i="1" smtClean="0">
                              <a:solidFill>
                                <a:schemeClr val="tx1"/>
                              </a:solidFill>
                              <a:latin typeface="Cambria Math" panose="02040503050406030204" pitchFamily="18" charset="0"/>
                            </a:rPr>
                            <m:t>−</m:t>
                          </m:r>
                          <m:sSub>
                            <m:sSubPr>
                              <m:ctrlPr>
                                <a:rPr lang="en-CA" sz="2000" b="1" i="1" smtClean="0">
                                  <a:solidFill>
                                    <a:schemeClr val="tx1"/>
                                  </a:solidFill>
                                  <a:latin typeface="Cambria Math" panose="02040503050406030204" pitchFamily="18" charset="0"/>
                                </a:rPr>
                              </m:ctrlPr>
                            </m:sSubPr>
                            <m:e>
                              <m:r>
                                <a:rPr lang="en-CA" sz="2000" b="1" i="1" smtClean="0">
                                  <a:solidFill>
                                    <a:schemeClr val="tx1"/>
                                  </a:solidFill>
                                  <a:latin typeface="Cambria Math" panose="02040503050406030204" pitchFamily="18" charset="0"/>
                                </a:rPr>
                                <m:t>𝒚</m:t>
                              </m:r>
                            </m:e>
                            <m:sub>
                              <m:r>
                                <a:rPr lang="en-CA" sz="2000" b="1" i="1" smtClean="0">
                                  <a:solidFill>
                                    <a:schemeClr val="tx1"/>
                                  </a:solidFill>
                                  <a:latin typeface="Cambria Math" panose="02040503050406030204" pitchFamily="18" charset="0"/>
                                </a:rPr>
                                <m:t>𝟏</m:t>
                              </m:r>
                            </m:sub>
                          </m:sSub>
                        </m:num>
                        <m:den>
                          <m:sSub>
                            <m:sSubPr>
                              <m:ctrlPr>
                                <a:rPr lang="en-CA" sz="2000" b="1" i="1">
                                  <a:solidFill>
                                    <a:schemeClr val="tx1"/>
                                  </a:solidFill>
                                  <a:latin typeface="Cambria Math" panose="02040503050406030204" pitchFamily="18" charset="0"/>
                                </a:rPr>
                              </m:ctrlPr>
                            </m:sSubPr>
                            <m:e>
                              <m:r>
                                <a:rPr lang="en-CA" sz="2000" b="1" i="1" smtClean="0">
                                  <a:solidFill>
                                    <a:schemeClr val="tx1"/>
                                  </a:solidFill>
                                  <a:latin typeface="Cambria Math" panose="02040503050406030204" pitchFamily="18" charset="0"/>
                                </a:rPr>
                                <m:t>𝒙</m:t>
                              </m:r>
                            </m:e>
                            <m:sub>
                              <m:r>
                                <a:rPr lang="en-CA" sz="2000" b="1" i="1">
                                  <a:solidFill>
                                    <a:schemeClr val="tx1"/>
                                  </a:solidFill>
                                  <a:latin typeface="Cambria Math" panose="02040503050406030204" pitchFamily="18" charset="0"/>
                                </a:rPr>
                                <m:t>𝟐</m:t>
                              </m:r>
                            </m:sub>
                          </m:sSub>
                          <m:r>
                            <a:rPr lang="en-CA" sz="2000" b="1" i="1">
                              <a:solidFill>
                                <a:schemeClr val="tx1"/>
                              </a:solidFill>
                              <a:latin typeface="Cambria Math" panose="02040503050406030204" pitchFamily="18" charset="0"/>
                            </a:rPr>
                            <m:t>−</m:t>
                          </m:r>
                          <m:sSub>
                            <m:sSubPr>
                              <m:ctrlPr>
                                <a:rPr lang="en-CA" sz="2000" b="1" i="1">
                                  <a:solidFill>
                                    <a:schemeClr val="tx1"/>
                                  </a:solidFill>
                                  <a:latin typeface="Cambria Math" panose="02040503050406030204" pitchFamily="18" charset="0"/>
                                </a:rPr>
                              </m:ctrlPr>
                            </m:sSubPr>
                            <m:e>
                              <m:r>
                                <a:rPr lang="en-CA" sz="2000" b="1" i="1" smtClean="0">
                                  <a:solidFill>
                                    <a:schemeClr val="tx1"/>
                                  </a:solidFill>
                                  <a:latin typeface="Cambria Math" panose="02040503050406030204" pitchFamily="18" charset="0"/>
                                </a:rPr>
                                <m:t>𝒙</m:t>
                              </m:r>
                            </m:e>
                            <m:sub>
                              <m:r>
                                <a:rPr lang="en-CA" sz="2000" b="1" i="1">
                                  <a:solidFill>
                                    <a:schemeClr val="tx1"/>
                                  </a:solidFill>
                                  <a:latin typeface="Cambria Math" panose="02040503050406030204" pitchFamily="18" charset="0"/>
                                </a:rPr>
                                <m:t>𝟏</m:t>
                              </m:r>
                            </m:sub>
                          </m:sSub>
                        </m:den>
                      </m:f>
                    </m:oMath>
                  </m:oMathPara>
                </a14:m>
                <a:endParaRPr lang="en-CA" sz="2000" b="1" dirty="0"/>
              </a:p>
            </p:txBody>
          </p:sp>
        </mc:Choice>
        <mc:Fallback xmlns="">
          <p:sp>
            <p:nvSpPr>
              <p:cNvPr id="17" name="TextBox 16">
                <a:extLst>
                  <a:ext uri="{FF2B5EF4-FFF2-40B4-BE49-F238E27FC236}">
                    <a16:creationId xmlns:a16="http://schemas.microsoft.com/office/drawing/2014/main" id="{E80C3C2D-2F26-4BC0-9F17-26899449EE2E}"/>
                  </a:ext>
                </a:extLst>
              </p:cNvPr>
              <p:cNvSpPr txBox="1">
                <a:spLocks noRot="1" noChangeAspect="1" noMove="1" noResize="1" noEditPoints="1" noAdjustHandles="1" noChangeArrowheads="1" noChangeShapeType="1" noTextEdit="1"/>
              </p:cNvSpPr>
              <p:nvPr/>
            </p:nvSpPr>
            <p:spPr>
              <a:xfrm>
                <a:off x="5837170" y="1348278"/>
                <a:ext cx="1724466" cy="581826"/>
              </a:xfrm>
              <a:prstGeom prst="rect">
                <a:avLst/>
              </a:prstGeom>
              <a:blipFill>
                <a:blip r:embed="rId1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59C9840-C68A-4762-B2FC-D2B7A242AF9A}"/>
                  </a:ext>
                </a:extLst>
              </p:cNvPr>
              <p:cNvSpPr txBox="1"/>
              <p:nvPr/>
            </p:nvSpPr>
            <p:spPr>
              <a:xfrm>
                <a:off x="5907089" y="2159655"/>
                <a:ext cx="1889622" cy="632802"/>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n-CA" sz="2000" b="1" i="1" smtClean="0">
                              <a:solidFill>
                                <a:schemeClr val="tx1"/>
                              </a:solidFill>
                              <a:latin typeface="Cambria Math" panose="02040503050406030204" pitchFamily="18" charset="0"/>
                            </a:rPr>
                          </m:ctrlPr>
                        </m:fPr>
                        <m:num>
                          <m:r>
                            <a:rPr lang="en-CA" sz="2000" b="1" i="1" smtClean="0">
                              <a:solidFill>
                                <a:schemeClr val="tx1"/>
                              </a:solidFill>
                              <a:latin typeface="Cambria Math" panose="02040503050406030204" pitchFamily="18" charset="0"/>
                            </a:rPr>
                            <m:t>−</m:t>
                          </m:r>
                          <m:r>
                            <a:rPr lang="en-CA" sz="2000" b="1" i="1" smtClean="0">
                              <a:solidFill>
                                <a:schemeClr val="tx1"/>
                              </a:solidFill>
                              <a:latin typeface="Cambria Math" panose="02040503050406030204" pitchFamily="18" charset="0"/>
                            </a:rPr>
                            <m:t>𝟐</m:t>
                          </m:r>
                        </m:num>
                        <m:den>
                          <m:r>
                            <a:rPr lang="en-CA" sz="2000" b="1" i="1" smtClean="0">
                              <a:solidFill>
                                <a:schemeClr val="tx1"/>
                              </a:solidFill>
                              <a:latin typeface="Cambria Math" panose="02040503050406030204" pitchFamily="18" charset="0"/>
                            </a:rPr>
                            <m:t>𝟑</m:t>
                          </m:r>
                        </m:den>
                      </m:f>
                      <m:r>
                        <a:rPr lang="en-CA" sz="2000" b="1" i="1" smtClean="0">
                          <a:solidFill>
                            <a:schemeClr val="tx1"/>
                          </a:solidFill>
                          <a:latin typeface="Cambria Math" panose="02040503050406030204" pitchFamily="18" charset="0"/>
                        </a:rPr>
                        <m:t>=</m:t>
                      </m:r>
                      <m:f>
                        <m:fPr>
                          <m:ctrlPr>
                            <a:rPr lang="en-CA" sz="2000" b="1" i="1" smtClean="0">
                              <a:solidFill>
                                <a:schemeClr val="tx1"/>
                              </a:solidFill>
                              <a:latin typeface="Cambria Math" panose="02040503050406030204" pitchFamily="18" charset="0"/>
                            </a:rPr>
                          </m:ctrlPr>
                        </m:fPr>
                        <m:num>
                          <m:r>
                            <a:rPr lang="en-CA" sz="2000" b="1" i="1" smtClean="0">
                              <a:solidFill>
                                <a:schemeClr val="tx1"/>
                              </a:solidFill>
                              <a:latin typeface="Cambria Math" panose="02040503050406030204" pitchFamily="18" charset="0"/>
                            </a:rPr>
                            <m:t>𝒚</m:t>
                          </m:r>
                          <m:r>
                            <a:rPr lang="en-CA" sz="2000" b="1" i="1" smtClean="0">
                              <a:solidFill>
                                <a:schemeClr val="tx1"/>
                              </a:solidFill>
                              <a:latin typeface="Cambria Math" panose="02040503050406030204" pitchFamily="18" charset="0"/>
                            </a:rPr>
                            <m:t>−</m:t>
                          </m:r>
                          <m:r>
                            <a:rPr lang="en-CA" sz="2000" b="1" i="1" smtClean="0">
                              <a:solidFill>
                                <a:srgbClr val="FF0000"/>
                              </a:solidFill>
                              <a:latin typeface="Cambria Math" panose="02040503050406030204" pitchFamily="18" charset="0"/>
                            </a:rPr>
                            <m:t>𝟎</m:t>
                          </m:r>
                        </m:num>
                        <m:den>
                          <m:r>
                            <a:rPr lang="en-CA" sz="2000" b="1" i="1" smtClean="0">
                              <a:solidFill>
                                <a:schemeClr val="tx1"/>
                              </a:solidFill>
                              <a:latin typeface="Cambria Math" panose="02040503050406030204" pitchFamily="18" charset="0"/>
                            </a:rPr>
                            <m:t>𝒙</m:t>
                          </m:r>
                          <m:r>
                            <a:rPr lang="en-CA" sz="2000" b="1" i="1" smtClean="0">
                              <a:solidFill>
                                <a:schemeClr val="tx1"/>
                              </a:solidFill>
                              <a:latin typeface="Cambria Math" panose="02040503050406030204" pitchFamily="18" charset="0"/>
                            </a:rPr>
                            <m:t>−(−</m:t>
                          </m:r>
                          <m:r>
                            <a:rPr lang="en-CA" sz="2000" b="1" i="1" smtClean="0">
                              <a:solidFill>
                                <a:srgbClr val="FF0000"/>
                              </a:solidFill>
                              <a:latin typeface="Cambria Math" panose="02040503050406030204" pitchFamily="18" charset="0"/>
                            </a:rPr>
                            <m:t>𝟒</m:t>
                          </m:r>
                          <m:r>
                            <a:rPr lang="en-CA" sz="2000" b="1" i="1" smtClean="0">
                              <a:solidFill>
                                <a:schemeClr val="tx1"/>
                              </a:solidFill>
                              <a:latin typeface="Cambria Math" panose="02040503050406030204" pitchFamily="18" charset="0"/>
                            </a:rPr>
                            <m:t>)</m:t>
                          </m:r>
                        </m:den>
                      </m:f>
                    </m:oMath>
                  </m:oMathPara>
                </a14:m>
                <a:endParaRPr lang="en-CA" sz="2000" b="1" dirty="0"/>
              </a:p>
            </p:txBody>
          </p:sp>
        </mc:Choice>
        <mc:Fallback xmlns="">
          <p:sp>
            <p:nvSpPr>
              <p:cNvPr id="18" name="TextBox 17">
                <a:extLst>
                  <a:ext uri="{FF2B5EF4-FFF2-40B4-BE49-F238E27FC236}">
                    <a16:creationId xmlns:a16="http://schemas.microsoft.com/office/drawing/2014/main" id="{059C9840-C68A-4762-B2FC-D2B7A242AF9A}"/>
                  </a:ext>
                </a:extLst>
              </p:cNvPr>
              <p:cNvSpPr txBox="1">
                <a:spLocks noRot="1" noChangeAspect="1" noMove="1" noResize="1" noEditPoints="1" noAdjustHandles="1" noChangeArrowheads="1" noChangeShapeType="1" noTextEdit="1"/>
              </p:cNvSpPr>
              <p:nvPr/>
            </p:nvSpPr>
            <p:spPr>
              <a:xfrm>
                <a:off x="5907089" y="2159655"/>
                <a:ext cx="1889622" cy="632802"/>
              </a:xfrm>
              <a:prstGeom prst="rect">
                <a:avLst/>
              </a:prstGeom>
              <a:blipFill>
                <a:blip r:embed="rId1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9A59B8F-85A4-42C4-BD43-023D0639E9EF}"/>
                  </a:ext>
                </a:extLst>
              </p:cNvPr>
              <p:cNvSpPr txBox="1"/>
              <p:nvPr/>
            </p:nvSpPr>
            <p:spPr>
              <a:xfrm>
                <a:off x="5907089" y="3097297"/>
                <a:ext cx="1889622" cy="583365"/>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n-CA" sz="2000" b="1" i="1" smtClean="0">
                              <a:solidFill>
                                <a:schemeClr val="tx1"/>
                              </a:solidFill>
                              <a:latin typeface="Cambria Math" panose="02040503050406030204" pitchFamily="18" charset="0"/>
                            </a:rPr>
                          </m:ctrlPr>
                        </m:fPr>
                        <m:num>
                          <m:r>
                            <a:rPr lang="en-CA" sz="2000" b="1" i="1" smtClean="0">
                              <a:solidFill>
                                <a:schemeClr val="tx1"/>
                              </a:solidFill>
                              <a:latin typeface="Cambria Math" panose="02040503050406030204" pitchFamily="18" charset="0"/>
                            </a:rPr>
                            <m:t>−</m:t>
                          </m:r>
                          <m:r>
                            <a:rPr lang="en-CA" sz="2000" b="1" i="1" smtClean="0">
                              <a:solidFill>
                                <a:schemeClr val="tx1"/>
                              </a:solidFill>
                              <a:latin typeface="Cambria Math" panose="02040503050406030204" pitchFamily="18" charset="0"/>
                            </a:rPr>
                            <m:t>𝟐</m:t>
                          </m:r>
                        </m:num>
                        <m:den>
                          <m:r>
                            <a:rPr lang="en-CA" sz="2000" b="1" i="1" smtClean="0">
                              <a:solidFill>
                                <a:schemeClr val="tx1"/>
                              </a:solidFill>
                              <a:latin typeface="Cambria Math" panose="02040503050406030204" pitchFamily="18" charset="0"/>
                            </a:rPr>
                            <m:t>𝟑</m:t>
                          </m:r>
                        </m:den>
                      </m:f>
                      <m:r>
                        <a:rPr lang="en-CA" sz="2000" b="1" i="1" smtClean="0">
                          <a:solidFill>
                            <a:schemeClr val="tx1"/>
                          </a:solidFill>
                          <a:latin typeface="Cambria Math" panose="02040503050406030204" pitchFamily="18" charset="0"/>
                        </a:rPr>
                        <m:t>=</m:t>
                      </m:r>
                      <m:f>
                        <m:fPr>
                          <m:ctrlPr>
                            <a:rPr lang="en-CA" sz="2000" b="1" i="1" smtClean="0">
                              <a:solidFill>
                                <a:schemeClr val="tx1"/>
                              </a:solidFill>
                              <a:latin typeface="Cambria Math" panose="02040503050406030204" pitchFamily="18" charset="0"/>
                            </a:rPr>
                          </m:ctrlPr>
                        </m:fPr>
                        <m:num>
                          <m:r>
                            <a:rPr lang="en-CA" sz="2000" b="1" i="1" smtClean="0">
                              <a:solidFill>
                                <a:schemeClr val="tx1"/>
                              </a:solidFill>
                              <a:latin typeface="Cambria Math" panose="02040503050406030204" pitchFamily="18" charset="0"/>
                            </a:rPr>
                            <m:t>𝒚</m:t>
                          </m:r>
                        </m:num>
                        <m:den>
                          <m:r>
                            <a:rPr lang="en-CA" sz="2000" b="1" i="1" smtClean="0">
                              <a:solidFill>
                                <a:schemeClr val="tx1"/>
                              </a:solidFill>
                              <a:latin typeface="Cambria Math" panose="02040503050406030204" pitchFamily="18" charset="0"/>
                            </a:rPr>
                            <m:t>𝒙</m:t>
                          </m:r>
                          <m:r>
                            <a:rPr lang="en-CA" sz="2000" b="1" i="1" smtClean="0">
                              <a:solidFill>
                                <a:schemeClr val="tx1"/>
                              </a:solidFill>
                              <a:latin typeface="Cambria Math" panose="02040503050406030204" pitchFamily="18" charset="0"/>
                            </a:rPr>
                            <m:t>+</m:t>
                          </m:r>
                          <m:r>
                            <a:rPr lang="en-CA" sz="2000" b="1" i="1" smtClean="0">
                              <a:solidFill>
                                <a:schemeClr val="tx1"/>
                              </a:solidFill>
                              <a:latin typeface="Cambria Math" panose="02040503050406030204" pitchFamily="18" charset="0"/>
                            </a:rPr>
                            <m:t>𝟒</m:t>
                          </m:r>
                        </m:den>
                      </m:f>
                    </m:oMath>
                  </m:oMathPara>
                </a14:m>
                <a:endParaRPr lang="en-CA" sz="2000" b="1" dirty="0"/>
              </a:p>
            </p:txBody>
          </p:sp>
        </mc:Choice>
        <mc:Fallback xmlns="">
          <p:sp>
            <p:nvSpPr>
              <p:cNvPr id="19" name="TextBox 18">
                <a:extLst>
                  <a:ext uri="{FF2B5EF4-FFF2-40B4-BE49-F238E27FC236}">
                    <a16:creationId xmlns:a16="http://schemas.microsoft.com/office/drawing/2014/main" id="{29A59B8F-85A4-42C4-BD43-023D0639E9EF}"/>
                  </a:ext>
                </a:extLst>
              </p:cNvPr>
              <p:cNvSpPr txBox="1">
                <a:spLocks noRot="1" noChangeAspect="1" noMove="1" noResize="1" noEditPoints="1" noAdjustHandles="1" noChangeArrowheads="1" noChangeShapeType="1" noTextEdit="1"/>
              </p:cNvSpPr>
              <p:nvPr/>
            </p:nvSpPr>
            <p:spPr>
              <a:xfrm>
                <a:off x="5907089" y="3097297"/>
                <a:ext cx="1889622" cy="583365"/>
              </a:xfrm>
              <a:prstGeom prst="rect">
                <a:avLst/>
              </a:prstGeom>
              <a:blipFill>
                <a:blip r:embed="rId15"/>
                <a:stretch>
                  <a:fillRect/>
                </a:stretch>
              </a:blipFill>
            </p:spPr>
            <p:txBody>
              <a:bodyPr/>
              <a:lstStyle/>
              <a:p>
                <a:r>
                  <a:rPr lang="en-CA">
                    <a:noFill/>
                  </a:rPr>
                  <a:t> </a:t>
                </a:r>
              </a:p>
            </p:txBody>
          </p:sp>
        </mc:Fallback>
      </mc:AlternateContent>
      <p:sp>
        <p:nvSpPr>
          <p:cNvPr id="11" name="TextBox 10">
            <a:extLst>
              <a:ext uri="{FF2B5EF4-FFF2-40B4-BE49-F238E27FC236}">
                <a16:creationId xmlns:a16="http://schemas.microsoft.com/office/drawing/2014/main" id="{2005662F-C750-455D-9D4A-C5B3DEBA82B3}"/>
              </a:ext>
            </a:extLst>
          </p:cNvPr>
          <p:cNvSpPr txBox="1"/>
          <p:nvPr/>
        </p:nvSpPr>
        <p:spPr>
          <a:xfrm>
            <a:off x="5907089" y="859725"/>
            <a:ext cx="1207911" cy="369332"/>
          </a:xfrm>
          <a:prstGeom prst="rect">
            <a:avLst/>
          </a:prstGeom>
          <a:noFill/>
        </p:spPr>
        <p:txBody>
          <a:bodyPr wrap="square" rtlCol="0">
            <a:spAutoFit/>
          </a:bodyPr>
          <a:lstStyle/>
          <a:p>
            <a:r>
              <a:rPr lang="en-CA" b="1" i="1" dirty="0">
                <a:latin typeface="Times New Roman" panose="02020603050405020304" pitchFamily="18" charset="0"/>
                <a:cs typeface="Times New Roman" panose="02020603050405020304" pitchFamily="18" charset="0"/>
              </a:rPr>
              <a:t>Equation</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F498259-C0BE-4FCA-8B50-5CD97387DD16}"/>
                  </a:ext>
                </a:extLst>
              </p:cNvPr>
              <p:cNvSpPr txBox="1"/>
              <p:nvPr/>
            </p:nvSpPr>
            <p:spPr>
              <a:xfrm>
                <a:off x="5929533" y="3949046"/>
                <a:ext cx="186717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1" i="1" smtClean="0">
                          <a:latin typeface="Cambria Math" panose="02040503050406030204" pitchFamily="18" charset="0"/>
                        </a:rPr>
                        <m:t>𝟑</m:t>
                      </m:r>
                      <m:r>
                        <a:rPr lang="en-CA" sz="2000" b="1" i="1" smtClean="0">
                          <a:latin typeface="Cambria Math" panose="02040503050406030204" pitchFamily="18" charset="0"/>
                        </a:rPr>
                        <m:t>𝒚</m:t>
                      </m:r>
                      <m:r>
                        <a:rPr lang="en-CA" sz="2000" b="1" i="1" smtClean="0">
                          <a:latin typeface="Cambria Math" panose="02040503050406030204" pitchFamily="18" charset="0"/>
                        </a:rPr>
                        <m:t>=−</m:t>
                      </m:r>
                      <m:r>
                        <a:rPr lang="en-CA" sz="2000" b="1" i="1" smtClean="0">
                          <a:latin typeface="Cambria Math" panose="02040503050406030204" pitchFamily="18" charset="0"/>
                        </a:rPr>
                        <m:t>𝟐</m:t>
                      </m:r>
                      <m:d>
                        <m:dPr>
                          <m:ctrlPr>
                            <a:rPr lang="en-CA" sz="2000" b="1" i="1" smtClean="0">
                              <a:latin typeface="Cambria Math" panose="02040503050406030204" pitchFamily="18" charset="0"/>
                            </a:rPr>
                          </m:ctrlPr>
                        </m:dPr>
                        <m:e>
                          <m:r>
                            <a:rPr lang="en-CA" sz="2000" b="1" i="1" smtClean="0">
                              <a:latin typeface="Cambria Math" panose="02040503050406030204" pitchFamily="18" charset="0"/>
                            </a:rPr>
                            <m:t>𝒙</m:t>
                          </m:r>
                          <m:r>
                            <a:rPr lang="en-CA" sz="2000" b="1" i="1" smtClean="0">
                              <a:latin typeface="Cambria Math" panose="02040503050406030204" pitchFamily="18" charset="0"/>
                            </a:rPr>
                            <m:t>+</m:t>
                          </m:r>
                          <m:r>
                            <a:rPr lang="en-CA" sz="2000" b="1" i="1" smtClean="0">
                              <a:latin typeface="Cambria Math" panose="02040503050406030204" pitchFamily="18" charset="0"/>
                            </a:rPr>
                            <m:t>𝟒</m:t>
                          </m:r>
                        </m:e>
                      </m:d>
                    </m:oMath>
                  </m:oMathPara>
                </a14:m>
                <a:endParaRPr lang="en-CA" sz="2000" b="1" dirty="0"/>
              </a:p>
            </p:txBody>
          </p:sp>
        </mc:Choice>
        <mc:Fallback xmlns="">
          <p:sp>
            <p:nvSpPr>
              <p:cNvPr id="20" name="TextBox 19">
                <a:extLst>
                  <a:ext uri="{FF2B5EF4-FFF2-40B4-BE49-F238E27FC236}">
                    <a16:creationId xmlns:a16="http://schemas.microsoft.com/office/drawing/2014/main" id="{CF498259-C0BE-4FCA-8B50-5CD97387DD16}"/>
                  </a:ext>
                </a:extLst>
              </p:cNvPr>
              <p:cNvSpPr txBox="1">
                <a:spLocks noRot="1" noChangeAspect="1" noMove="1" noResize="1" noEditPoints="1" noAdjustHandles="1" noChangeArrowheads="1" noChangeShapeType="1" noTextEdit="1"/>
              </p:cNvSpPr>
              <p:nvPr/>
            </p:nvSpPr>
            <p:spPr>
              <a:xfrm>
                <a:off x="5929533" y="3949046"/>
                <a:ext cx="1867178" cy="307777"/>
              </a:xfrm>
              <a:prstGeom prst="rect">
                <a:avLst/>
              </a:prstGeom>
              <a:blipFill>
                <a:blip r:embed="rId16"/>
                <a:stretch>
                  <a:fillRect l="-4248" b="-34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ABEDF08-AD6E-44C3-AEC1-0DD45CF3D276}"/>
                  </a:ext>
                </a:extLst>
              </p:cNvPr>
              <p:cNvSpPr txBox="1"/>
              <p:nvPr/>
            </p:nvSpPr>
            <p:spPr>
              <a:xfrm>
                <a:off x="5947806" y="4539747"/>
                <a:ext cx="165429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1" i="1" smtClean="0">
                          <a:latin typeface="Cambria Math" panose="02040503050406030204" pitchFamily="18" charset="0"/>
                        </a:rPr>
                        <m:t>𝟑</m:t>
                      </m:r>
                      <m:r>
                        <a:rPr lang="en-CA" sz="2000" b="1" i="1" smtClean="0">
                          <a:latin typeface="Cambria Math" panose="02040503050406030204" pitchFamily="18" charset="0"/>
                        </a:rPr>
                        <m:t>𝒚</m:t>
                      </m:r>
                      <m:r>
                        <a:rPr lang="en-CA" sz="2000" b="1" i="1" smtClean="0">
                          <a:latin typeface="Cambria Math" panose="02040503050406030204" pitchFamily="18" charset="0"/>
                        </a:rPr>
                        <m:t>=−</m:t>
                      </m:r>
                      <m:r>
                        <a:rPr lang="en-CA" sz="2000" b="1" i="1" smtClean="0">
                          <a:latin typeface="Cambria Math" panose="02040503050406030204" pitchFamily="18" charset="0"/>
                        </a:rPr>
                        <m:t>𝟐</m:t>
                      </m:r>
                      <m:r>
                        <a:rPr lang="en-CA" sz="2000" b="1" i="1" smtClean="0">
                          <a:latin typeface="Cambria Math" panose="02040503050406030204" pitchFamily="18" charset="0"/>
                        </a:rPr>
                        <m:t>𝒙</m:t>
                      </m:r>
                      <m:r>
                        <a:rPr lang="en-CA" sz="2000" b="1" i="1" smtClean="0">
                          <a:latin typeface="Cambria Math" panose="02040503050406030204" pitchFamily="18" charset="0"/>
                        </a:rPr>
                        <m:t>−</m:t>
                      </m:r>
                      <m:r>
                        <a:rPr lang="en-CA" sz="2000" b="1" i="1" smtClean="0">
                          <a:latin typeface="Cambria Math" panose="02040503050406030204" pitchFamily="18" charset="0"/>
                        </a:rPr>
                        <m:t>𝟖</m:t>
                      </m:r>
                    </m:oMath>
                  </m:oMathPara>
                </a14:m>
                <a:endParaRPr lang="en-CA" sz="2000" b="1" dirty="0"/>
              </a:p>
            </p:txBody>
          </p:sp>
        </mc:Choice>
        <mc:Fallback xmlns="">
          <p:sp>
            <p:nvSpPr>
              <p:cNvPr id="21" name="TextBox 20">
                <a:extLst>
                  <a:ext uri="{FF2B5EF4-FFF2-40B4-BE49-F238E27FC236}">
                    <a16:creationId xmlns:a16="http://schemas.microsoft.com/office/drawing/2014/main" id="{DABEDF08-AD6E-44C3-AEC1-0DD45CF3D276}"/>
                  </a:ext>
                </a:extLst>
              </p:cNvPr>
              <p:cNvSpPr txBox="1">
                <a:spLocks noRot="1" noChangeAspect="1" noMove="1" noResize="1" noEditPoints="1" noAdjustHandles="1" noChangeArrowheads="1" noChangeShapeType="1" noTextEdit="1"/>
              </p:cNvSpPr>
              <p:nvPr/>
            </p:nvSpPr>
            <p:spPr>
              <a:xfrm>
                <a:off x="5947806" y="4539747"/>
                <a:ext cx="1654299" cy="307777"/>
              </a:xfrm>
              <a:prstGeom prst="rect">
                <a:avLst/>
              </a:prstGeom>
              <a:blipFill>
                <a:blip r:embed="rId17"/>
                <a:stretch>
                  <a:fillRect l="-4797" r="-2952" b="-34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877B982-F662-446B-A729-8D648A9C4371}"/>
                  </a:ext>
                </a:extLst>
              </p:cNvPr>
              <p:cNvSpPr txBox="1"/>
              <p:nvPr/>
            </p:nvSpPr>
            <p:spPr>
              <a:xfrm>
                <a:off x="4272844" y="4927897"/>
                <a:ext cx="190757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b="1" i="1" smtClean="0">
                          <a:latin typeface="Cambria Math" panose="02040503050406030204" pitchFamily="18" charset="0"/>
                        </a:rPr>
                        <m:t>𝒚</m:t>
                      </m:r>
                      <m:r>
                        <a:rPr lang="en-CA" b="1" i="1" smtClean="0">
                          <a:latin typeface="Cambria Math" panose="02040503050406030204" pitchFamily="18" charset="0"/>
                        </a:rPr>
                        <m:t>=</m:t>
                      </m:r>
                      <m:r>
                        <a:rPr lang="en-CA" b="1" i="1" smtClean="0">
                          <a:latin typeface="Cambria Math" panose="02040503050406030204" pitchFamily="18" charset="0"/>
                        </a:rPr>
                        <m:t>𝒎𝒙</m:t>
                      </m:r>
                      <m:r>
                        <a:rPr lang="en-CA" b="1" i="1" smtClean="0">
                          <a:latin typeface="Cambria Math" panose="02040503050406030204" pitchFamily="18" charset="0"/>
                        </a:rPr>
                        <m:t>+</m:t>
                      </m:r>
                      <m:r>
                        <a:rPr lang="en-CA" b="1" i="1" smtClean="0">
                          <a:latin typeface="Cambria Math" panose="02040503050406030204" pitchFamily="18" charset="0"/>
                        </a:rPr>
                        <m:t>𝒃</m:t>
                      </m:r>
                      <m:r>
                        <a:rPr lang="en-CA" b="1" i="1" smtClean="0">
                          <a:latin typeface="Cambria Math" panose="02040503050406030204" pitchFamily="18" charset="0"/>
                        </a:rPr>
                        <m:t> </m:t>
                      </m:r>
                      <m:r>
                        <a:rPr lang="en-CA" b="1" i="1" smtClean="0">
                          <a:latin typeface="Cambria Math" panose="02040503050406030204" pitchFamily="18" charset="0"/>
                        </a:rPr>
                        <m:t>𝒇𝒐𝒓𝒎</m:t>
                      </m:r>
                    </m:oMath>
                  </m:oMathPara>
                </a14:m>
                <a:endParaRPr lang="en-CA" b="1" dirty="0"/>
              </a:p>
            </p:txBody>
          </p:sp>
        </mc:Choice>
        <mc:Fallback xmlns="">
          <p:sp>
            <p:nvSpPr>
              <p:cNvPr id="23" name="TextBox 22">
                <a:extLst>
                  <a:ext uri="{FF2B5EF4-FFF2-40B4-BE49-F238E27FC236}">
                    <a16:creationId xmlns:a16="http://schemas.microsoft.com/office/drawing/2014/main" id="{7877B982-F662-446B-A729-8D648A9C4371}"/>
                  </a:ext>
                </a:extLst>
              </p:cNvPr>
              <p:cNvSpPr txBox="1">
                <a:spLocks noRot="1" noChangeAspect="1" noMove="1" noResize="1" noEditPoints="1" noAdjustHandles="1" noChangeArrowheads="1" noChangeShapeType="1" noTextEdit="1"/>
              </p:cNvSpPr>
              <p:nvPr/>
            </p:nvSpPr>
            <p:spPr>
              <a:xfrm>
                <a:off x="4272844" y="4927897"/>
                <a:ext cx="1907573" cy="276999"/>
              </a:xfrm>
              <a:prstGeom prst="rect">
                <a:avLst/>
              </a:prstGeom>
              <a:blipFill>
                <a:blip r:embed="rId18"/>
                <a:stretch>
                  <a:fillRect l="-2556" t="-2174" r="-3834" b="-3260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82389BF-332E-4794-AFC6-B07E51DB2013}"/>
                  </a:ext>
                </a:extLst>
              </p:cNvPr>
              <p:cNvSpPr txBox="1"/>
              <p:nvPr/>
            </p:nvSpPr>
            <p:spPr>
              <a:xfrm>
                <a:off x="6851505" y="4917326"/>
                <a:ext cx="16142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b="1" i="1" smtClean="0">
                          <a:solidFill>
                            <a:schemeClr val="tx1"/>
                          </a:solidFill>
                          <a:latin typeface="Cambria Math" panose="02040503050406030204" pitchFamily="18" charset="0"/>
                        </a:rPr>
                        <m:t>𝑮𝒆𝒏𝒆𝒓𝒂𝒍</m:t>
                      </m:r>
                      <m:r>
                        <a:rPr lang="en-CA" b="1" i="1" smtClean="0">
                          <a:solidFill>
                            <a:schemeClr val="tx1"/>
                          </a:solidFill>
                          <a:latin typeface="Cambria Math" panose="02040503050406030204" pitchFamily="18" charset="0"/>
                        </a:rPr>
                        <m:t> </m:t>
                      </m:r>
                      <m:r>
                        <a:rPr lang="en-CA" b="1" i="1" smtClean="0">
                          <a:solidFill>
                            <a:schemeClr val="tx1"/>
                          </a:solidFill>
                          <a:latin typeface="Cambria Math" panose="02040503050406030204" pitchFamily="18" charset="0"/>
                        </a:rPr>
                        <m:t>𝒇𝒐𝒓𝒎</m:t>
                      </m:r>
                    </m:oMath>
                  </m:oMathPara>
                </a14:m>
                <a:endParaRPr lang="en-CA" b="1" dirty="0">
                  <a:solidFill>
                    <a:schemeClr val="tx1"/>
                  </a:solidFill>
                </a:endParaRPr>
              </a:p>
            </p:txBody>
          </p:sp>
        </mc:Choice>
        <mc:Fallback xmlns="">
          <p:sp>
            <p:nvSpPr>
              <p:cNvPr id="24" name="TextBox 23">
                <a:extLst>
                  <a:ext uri="{FF2B5EF4-FFF2-40B4-BE49-F238E27FC236}">
                    <a16:creationId xmlns:a16="http://schemas.microsoft.com/office/drawing/2014/main" id="{082389BF-332E-4794-AFC6-B07E51DB2013}"/>
                  </a:ext>
                </a:extLst>
              </p:cNvPr>
              <p:cNvSpPr txBox="1">
                <a:spLocks noRot="1" noChangeAspect="1" noMove="1" noResize="1" noEditPoints="1" noAdjustHandles="1" noChangeArrowheads="1" noChangeShapeType="1" noTextEdit="1"/>
              </p:cNvSpPr>
              <p:nvPr/>
            </p:nvSpPr>
            <p:spPr>
              <a:xfrm>
                <a:off x="6851505" y="4917326"/>
                <a:ext cx="1614224" cy="276999"/>
              </a:xfrm>
              <a:prstGeom prst="rect">
                <a:avLst/>
              </a:prstGeom>
              <a:blipFill>
                <a:blip r:embed="rId19"/>
                <a:stretch>
                  <a:fillRect l="-3774" t="-4444" r="-4906" b="-3555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6ADA0C0-1EAF-4BD6-91CA-F9C6B5D49CA9}"/>
                  </a:ext>
                </a:extLst>
              </p:cNvPr>
              <p:cNvSpPr txBox="1"/>
              <p:nvPr/>
            </p:nvSpPr>
            <p:spPr>
              <a:xfrm>
                <a:off x="4363910" y="5339967"/>
                <a:ext cx="1543179" cy="5782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1" i="1" smtClean="0">
                          <a:latin typeface="Cambria Math" panose="02040503050406030204" pitchFamily="18" charset="0"/>
                        </a:rPr>
                        <m:t>𝒚</m:t>
                      </m:r>
                      <m:r>
                        <a:rPr lang="en-CA" sz="2000" b="1" i="1" smtClean="0">
                          <a:latin typeface="Cambria Math" panose="02040503050406030204" pitchFamily="18" charset="0"/>
                        </a:rPr>
                        <m:t>=</m:t>
                      </m:r>
                      <m:f>
                        <m:fPr>
                          <m:ctrlPr>
                            <a:rPr lang="en-CA" sz="2000" b="1" i="1" smtClean="0">
                              <a:latin typeface="Cambria Math" panose="02040503050406030204" pitchFamily="18" charset="0"/>
                            </a:rPr>
                          </m:ctrlPr>
                        </m:fPr>
                        <m:num>
                          <m:r>
                            <a:rPr lang="en-CA" sz="2000" b="1" i="1" smtClean="0">
                              <a:latin typeface="Cambria Math" panose="02040503050406030204" pitchFamily="18" charset="0"/>
                            </a:rPr>
                            <m:t>−</m:t>
                          </m:r>
                          <m:r>
                            <a:rPr lang="en-CA" sz="2000" b="1" i="1" smtClean="0">
                              <a:latin typeface="Cambria Math" panose="02040503050406030204" pitchFamily="18" charset="0"/>
                            </a:rPr>
                            <m:t>𝟐</m:t>
                          </m:r>
                        </m:num>
                        <m:den>
                          <m:r>
                            <a:rPr lang="en-CA" sz="2000" b="1" i="1" smtClean="0">
                              <a:latin typeface="Cambria Math" panose="02040503050406030204" pitchFamily="18" charset="0"/>
                            </a:rPr>
                            <m:t>𝟑</m:t>
                          </m:r>
                        </m:den>
                      </m:f>
                      <m:r>
                        <a:rPr lang="en-CA" sz="2000" b="1" i="1" smtClean="0">
                          <a:latin typeface="Cambria Math" panose="02040503050406030204" pitchFamily="18" charset="0"/>
                        </a:rPr>
                        <m:t>𝒙</m:t>
                      </m:r>
                      <m:r>
                        <a:rPr lang="en-CA" sz="2000" b="1" i="1" smtClean="0">
                          <a:latin typeface="Cambria Math" panose="02040503050406030204" pitchFamily="18" charset="0"/>
                        </a:rPr>
                        <m:t>−</m:t>
                      </m:r>
                      <m:f>
                        <m:fPr>
                          <m:ctrlPr>
                            <a:rPr lang="en-CA" sz="2000" b="1" i="1" smtClean="0">
                              <a:latin typeface="Cambria Math" panose="02040503050406030204" pitchFamily="18" charset="0"/>
                            </a:rPr>
                          </m:ctrlPr>
                        </m:fPr>
                        <m:num>
                          <m:r>
                            <a:rPr lang="en-CA" sz="2000" b="1" i="1" smtClean="0">
                              <a:latin typeface="Cambria Math" panose="02040503050406030204" pitchFamily="18" charset="0"/>
                            </a:rPr>
                            <m:t>𝟖</m:t>
                          </m:r>
                        </m:num>
                        <m:den>
                          <m:r>
                            <a:rPr lang="en-CA" sz="2000" b="1" i="1" smtClean="0">
                              <a:latin typeface="Cambria Math" panose="02040503050406030204" pitchFamily="18" charset="0"/>
                            </a:rPr>
                            <m:t>𝟑</m:t>
                          </m:r>
                        </m:den>
                      </m:f>
                    </m:oMath>
                  </m:oMathPara>
                </a14:m>
                <a:endParaRPr lang="en-CA" sz="2000" b="1" dirty="0"/>
              </a:p>
            </p:txBody>
          </p:sp>
        </mc:Choice>
        <mc:Fallback xmlns="">
          <p:sp>
            <p:nvSpPr>
              <p:cNvPr id="25" name="TextBox 24">
                <a:extLst>
                  <a:ext uri="{FF2B5EF4-FFF2-40B4-BE49-F238E27FC236}">
                    <a16:creationId xmlns:a16="http://schemas.microsoft.com/office/drawing/2014/main" id="{B6ADA0C0-1EAF-4BD6-91CA-F9C6B5D49CA9}"/>
                  </a:ext>
                </a:extLst>
              </p:cNvPr>
              <p:cNvSpPr txBox="1">
                <a:spLocks noRot="1" noChangeAspect="1" noMove="1" noResize="1" noEditPoints="1" noAdjustHandles="1" noChangeArrowheads="1" noChangeShapeType="1" noTextEdit="1"/>
              </p:cNvSpPr>
              <p:nvPr/>
            </p:nvSpPr>
            <p:spPr>
              <a:xfrm>
                <a:off x="4363910" y="5339967"/>
                <a:ext cx="1543179" cy="578235"/>
              </a:xfrm>
              <a:prstGeom prst="rect">
                <a:avLst/>
              </a:prstGeom>
              <a:blipFill>
                <a:blip r:embed="rId20"/>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48D83F8-C600-437D-856C-DD0DEB1442C6}"/>
                  </a:ext>
                </a:extLst>
              </p:cNvPr>
              <p:cNvSpPr txBox="1"/>
              <p:nvPr/>
            </p:nvSpPr>
            <p:spPr>
              <a:xfrm>
                <a:off x="6892617" y="5422913"/>
                <a:ext cx="1572546" cy="307777"/>
              </a:xfrm>
              <a:prstGeom prst="rect">
                <a:avLst/>
              </a:prstGeom>
              <a:noFill/>
            </p:spPr>
            <p:txBody>
              <a:bodyPr wrap="none" lIns="0" tIns="0" rIns="0" bIns="0" rtlCol="0">
                <a:spAutoFit/>
              </a:bodyPr>
              <a:lstStyle/>
              <a:p>
                <a:r>
                  <a:rPr lang="en-CA" sz="2000" b="1" dirty="0"/>
                  <a:t>2</a:t>
                </a:r>
                <a14:m>
                  <m:oMath xmlns:m="http://schemas.openxmlformats.org/officeDocument/2006/math">
                    <m:r>
                      <a:rPr lang="en-CA" sz="2000" b="1" i="1" smtClean="0">
                        <a:latin typeface="Cambria Math" panose="02040503050406030204" pitchFamily="18" charset="0"/>
                      </a:rPr>
                      <m:t>𝒙</m:t>
                    </m:r>
                    <m:r>
                      <a:rPr lang="en-CA" sz="2000" b="1" i="1" smtClean="0">
                        <a:latin typeface="Cambria Math" panose="02040503050406030204" pitchFamily="18" charset="0"/>
                      </a:rPr>
                      <m:t>+</m:t>
                    </m:r>
                    <m:r>
                      <a:rPr lang="en-CA" sz="2000" b="1" i="1" smtClean="0">
                        <a:latin typeface="Cambria Math" panose="02040503050406030204" pitchFamily="18" charset="0"/>
                      </a:rPr>
                      <m:t>𝟑</m:t>
                    </m:r>
                    <m:r>
                      <a:rPr lang="en-CA" sz="2000" b="1" i="1" smtClean="0">
                        <a:latin typeface="Cambria Math" panose="02040503050406030204" pitchFamily="18" charset="0"/>
                      </a:rPr>
                      <m:t>𝒚</m:t>
                    </m:r>
                    <m:r>
                      <a:rPr lang="en-CA" sz="2000" b="1" i="1" smtClean="0">
                        <a:latin typeface="Cambria Math" panose="02040503050406030204" pitchFamily="18" charset="0"/>
                      </a:rPr>
                      <m:t>=−</m:t>
                    </m:r>
                    <m:r>
                      <a:rPr lang="en-CA" sz="2000" b="1" i="1" smtClean="0">
                        <a:latin typeface="Cambria Math" panose="02040503050406030204" pitchFamily="18" charset="0"/>
                      </a:rPr>
                      <m:t>𝟖</m:t>
                    </m:r>
                  </m:oMath>
                </a14:m>
                <a:endParaRPr lang="en-CA" sz="2000" b="1" dirty="0"/>
              </a:p>
            </p:txBody>
          </p:sp>
        </mc:Choice>
        <mc:Fallback xmlns="">
          <p:sp>
            <p:nvSpPr>
              <p:cNvPr id="26" name="TextBox 25">
                <a:extLst>
                  <a:ext uri="{FF2B5EF4-FFF2-40B4-BE49-F238E27FC236}">
                    <a16:creationId xmlns:a16="http://schemas.microsoft.com/office/drawing/2014/main" id="{448D83F8-C600-437D-856C-DD0DEB1442C6}"/>
                  </a:ext>
                </a:extLst>
              </p:cNvPr>
              <p:cNvSpPr txBox="1">
                <a:spLocks noRot="1" noChangeAspect="1" noMove="1" noResize="1" noEditPoints="1" noAdjustHandles="1" noChangeArrowheads="1" noChangeShapeType="1" noTextEdit="1"/>
              </p:cNvSpPr>
              <p:nvPr/>
            </p:nvSpPr>
            <p:spPr>
              <a:xfrm>
                <a:off x="6892617" y="5422913"/>
                <a:ext cx="1572546" cy="307777"/>
              </a:xfrm>
              <a:prstGeom prst="rect">
                <a:avLst/>
              </a:prstGeom>
              <a:blipFill>
                <a:blip r:embed="rId21"/>
                <a:stretch>
                  <a:fillRect l="-10078" t="-26000" r="-4264" b="-50000"/>
                </a:stretch>
              </a:blipFill>
            </p:spPr>
            <p:txBody>
              <a:bodyPr/>
              <a:lstStyle/>
              <a:p>
                <a:r>
                  <a:rPr lang="en-CA">
                    <a:noFill/>
                  </a:rPr>
                  <a:t> </a:t>
                </a:r>
              </a:p>
            </p:txBody>
          </p:sp>
        </mc:Fallback>
      </mc:AlternateContent>
      <p:cxnSp>
        <p:nvCxnSpPr>
          <p:cNvPr id="27" name="Straight Arrow Connector 26">
            <a:extLst>
              <a:ext uri="{FF2B5EF4-FFF2-40B4-BE49-F238E27FC236}">
                <a16:creationId xmlns:a16="http://schemas.microsoft.com/office/drawing/2014/main" id="{3C48E489-A325-4708-A705-5E60E89ECD2D}"/>
              </a:ext>
            </a:extLst>
          </p:cNvPr>
          <p:cNvCxnSpPr>
            <a:cxnSpLocks/>
          </p:cNvCxnSpPr>
          <p:nvPr/>
        </p:nvCxnSpPr>
        <p:spPr>
          <a:xfrm flipV="1">
            <a:off x="4252304" y="2573412"/>
            <a:ext cx="1403429" cy="1375634"/>
          </a:xfrm>
          <a:prstGeom prst="straightConnector1">
            <a:avLst/>
          </a:prstGeom>
          <a:ln w="57150">
            <a:solidFill>
              <a:srgbClr val="0000FF"/>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F8865D48-7C75-4784-87F5-7397A40D24B0}"/>
              </a:ext>
            </a:extLst>
          </p:cNvPr>
          <p:cNvSpPr>
            <a:spLocks noGrp="1"/>
          </p:cNvSpPr>
          <p:nvPr>
            <p:ph type="sldNum" sz="quarter" idx="12"/>
          </p:nvPr>
        </p:nvSpPr>
        <p:spPr/>
        <p:txBody>
          <a:bodyPr/>
          <a:lstStyle/>
          <a:p>
            <a:fld id="{914CA522-1688-4E7E-A401-39BA881FF08A}" type="slidenum">
              <a:rPr lang="en-CA" smtClean="0"/>
              <a:t>49</a:t>
            </a:fld>
            <a:endParaRPr lang="en-CA"/>
          </a:p>
        </p:txBody>
      </p:sp>
    </p:spTree>
    <p:extLst>
      <p:ext uri="{BB962C8B-B14F-4D97-AF65-F5344CB8AC3E}">
        <p14:creationId xmlns:p14="http://schemas.microsoft.com/office/powerpoint/2010/main" val="422638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22" presetClass="entr" presetSubtype="4"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10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24"/>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2" grpId="0"/>
      <p:bldP spid="13" grpId="0"/>
      <p:bldP spid="14" grpId="0"/>
      <p:bldP spid="15" grpId="0"/>
      <p:bldP spid="16" grpId="0"/>
      <p:bldP spid="2" grpId="0"/>
      <p:bldP spid="17" grpId="0"/>
      <p:bldP spid="18" grpId="0"/>
      <p:bldP spid="19" grpId="0"/>
      <p:bldP spid="11" grpId="0"/>
      <p:bldP spid="20" grpId="0"/>
      <p:bldP spid="21" grpId="0"/>
      <p:bldP spid="23"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998B6123-0211-4D94-A019-D25E77103118}"/>
              </a:ext>
            </a:extLst>
          </p:cNvPr>
          <p:cNvGraphicFramePr>
            <a:graphicFrameLocks noGrp="1"/>
          </p:cNvGraphicFramePr>
          <p:nvPr>
            <p:extLst/>
          </p:nvPr>
        </p:nvGraphicFramePr>
        <p:xfrm>
          <a:off x="3953474" y="1797404"/>
          <a:ext cx="2948940" cy="3000380"/>
        </p:xfrm>
        <a:graphic>
          <a:graphicData uri="http://schemas.openxmlformats.org/drawingml/2006/table">
            <a:tbl>
              <a:tblPr firstRow="1" bandRow="1">
                <a:tableStyleId>{2D5ABB26-0587-4C30-8999-92F81FD0307C}</a:tableStyleId>
              </a:tblPr>
              <a:tblGrid>
                <a:gridCol w="294894">
                  <a:extLst>
                    <a:ext uri="{9D8B030D-6E8A-4147-A177-3AD203B41FA5}">
                      <a16:colId xmlns:a16="http://schemas.microsoft.com/office/drawing/2014/main" val="4055686121"/>
                    </a:ext>
                  </a:extLst>
                </a:gridCol>
                <a:gridCol w="294894">
                  <a:extLst>
                    <a:ext uri="{9D8B030D-6E8A-4147-A177-3AD203B41FA5}">
                      <a16:colId xmlns:a16="http://schemas.microsoft.com/office/drawing/2014/main" val="2751692650"/>
                    </a:ext>
                  </a:extLst>
                </a:gridCol>
                <a:gridCol w="294894">
                  <a:extLst>
                    <a:ext uri="{9D8B030D-6E8A-4147-A177-3AD203B41FA5}">
                      <a16:colId xmlns:a16="http://schemas.microsoft.com/office/drawing/2014/main" val="3014424526"/>
                    </a:ext>
                  </a:extLst>
                </a:gridCol>
                <a:gridCol w="294894">
                  <a:extLst>
                    <a:ext uri="{9D8B030D-6E8A-4147-A177-3AD203B41FA5}">
                      <a16:colId xmlns:a16="http://schemas.microsoft.com/office/drawing/2014/main" val="2570511022"/>
                    </a:ext>
                  </a:extLst>
                </a:gridCol>
                <a:gridCol w="294894">
                  <a:extLst>
                    <a:ext uri="{9D8B030D-6E8A-4147-A177-3AD203B41FA5}">
                      <a16:colId xmlns:a16="http://schemas.microsoft.com/office/drawing/2014/main" val="2136739007"/>
                    </a:ext>
                  </a:extLst>
                </a:gridCol>
                <a:gridCol w="294894">
                  <a:extLst>
                    <a:ext uri="{9D8B030D-6E8A-4147-A177-3AD203B41FA5}">
                      <a16:colId xmlns:a16="http://schemas.microsoft.com/office/drawing/2014/main" val="15408982"/>
                    </a:ext>
                  </a:extLst>
                </a:gridCol>
                <a:gridCol w="294894">
                  <a:extLst>
                    <a:ext uri="{9D8B030D-6E8A-4147-A177-3AD203B41FA5}">
                      <a16:colId xmlns:a16="http://schemas.microsoft.com/office/drawing/2014/main" val="4010045422"/>
                    </a:ext>
                  </a:extLst>
                </a:gridCol>
                <a:gridCol w="294894">
                  <a:extLst>
                    <a:ext uri="{9D8B030D-6E8A-4147-A177-3AD203B41FA5}">
                      <a16:colId xmlns:a16="http://schemas.microsoft.com/office/drawing/2014/main" val="3161464613"/>
                    </a:ext>
                  </a:extLst>
                </a:gridCol>
                <a:gridCol w="294894">
                  <a:extLst>
                    <a:ext uri="{9D8B030D-6E8A-4147-A177-3AD203B41FA5}">
                      <a16:colId xmlns:a16="http://schemas.microsoft.com/office/drawing/2014/main" val="1162006894"/>
                    </a:ext>
                  </a:extLst>
                </a:gridCol>
                <a:gridCol w="294894">
                  <a:extLst>
                    <a:ext uri="{9D8B030D-6E8A-4147-A177-3AD203B41FA5}">
                      <a16:colId xmlns:a16="http://schemas.microsoft.com/office/drawing/2014/main" val="2438833127"/>
                    </a:ext>
                  </a:extLst>
                </a:gridCol>
              </a:tblGrid>
              <a:tr h="300038">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3676272"/>
                  </a:ext>
                </a:extLst>
              </a:tr>
              <a:tr h="300038">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8275846"/>
                  </a:ext>
                </a:extLst>
              </a:tr>
              <a:tr h="300038">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0481436"/>
                  </a:ext>
                </a:extLst>
              </a:tr>
              <a:tr h="300038">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1626923"/>
                  </a:ext>
                </a:extLst>
              </a:tr>
              <a:tr h="300038">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7614506"/>
                  </a:ext>
                </a:extLst>
              </a:tr>
              <a:tr h="300038">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2414525"/>
                  </a:ext>
                </a:extLst>
              </a:tr>
              <a:tr h="300038">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445272"/>
                  </a:ext>
                </a:extLst>
              </a:tr>
              <a:tr h="300038">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7170476"/>
                  </a:ext>
                </a:extLst>
              </a:tr>
              <a:tr h="300038">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3879947"/>
                  </a:ext>
                </a:extLst>
              </a:tr>
              <a:tr h="300038">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2235090"/>
                  </a:ext>
                </a:extLst>
              </a:tr>
            </a:tbl>
          </a:graphicData>
        </a:graphic>
      </p:graphicFrame>
      <p:cxnSp>
        <p:nvCxnSpPr>
          <p:cNvPr id="29" name="Straight Arrow Connector 28">
            <a:extLst>
              <a:ext uri="{FF2B5EF4-FFF2-40B4-BE49-F238E27FC236}">
                <a16:creationId xmlns:a16="http://schemas.microsoft.com/office/drawing/2014/main" id="{DFAD5715-CF38-4C18-BD1E-5C99F13D2761}"/>
              </a:ext>
            </a:extLst>
          </p:cNvPr>
          <p:cNvCxnSpPr>
            <a:cxnSpLocks/>
            <a:stCxn id="35" idx="0"/>
          </p:cNvCxnSpPr>
          <p:nvPr/>
        </p:nvCxnSpPr>
        <p:spPr>
          <a:xfrm flipH="1" flipV="1">
            <a:off x="3967465" y="1857986"/>
            <a:ext cx="2921297" cy="2886150"/>
          </a:xfrm>
          <a:prstGeom prst="straightConnector1">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371C41C-2047-4DD1-BBAF-5BA5400EB25E}"/>
              </a:ext>
            </a:extLst>
          </p:cNvPr>
          <p:cNvSpPr/>
          <p:nvPr/>
        </p:nvSpPr>
        <p:spPr>
          <a:xfrm>
            <a:off x="800460" y="5234129"/>
            <a:ext cx="7854575" cy="390363"/>
          </a:xfrm>
          <a:prstGeom prst="rect">
            <a:avLst/>
          </a:prstGeom>
        </p:spPr>
        <p:txBody>
          <a:bodyPr wrap="square">
            <a:spAutoFit/>
          </a:bodyPr>
          <a:lstStyle/>
          <a:p>
            <a:pPr>
              <a:lnSpc>
                <a:spcPct val="115000"/>
              </a:lnSpc>
            </a:pPr>
            <a:r>
              <a:rPr lang="en-US" dirty="0">
                <a:solidFill>
                  <a:srgbClr val="000000"/>
                </a:solidFill>
                <a:latin typeface="Cambria" panose="02040503050406030204" pitchFamily="18" charset="0"/>
                <a:ea typeface="Times New Roman" panose="02020603050405020304" pitchFamily="18" charset="0"/>
                <a:cs typeface="Arial" panose="020B0604020202020204" pitchFamily="34" charset="0"/>
              </a:rPr>
              <a:t>An important characteristic of a linear relation is that it has a constant slope.  </a:t>
            </a:r>
            <a:endParaRPr lang="en-CA"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5E366439-930D-4CE4-AECF-5BCC38624A5C}"/>
              </a:ext>
            </a:extLst>
          </p:cNvPr>
          <p:cNvSpPr/>
          <p:nvPr/>
        </p:nvSpPr>
        <p:spPr>
          <a:xfrm>
            <a:off x="432462" y="316157"/>
            <a:ext cx="1184940" cy="589072"/>
          </a:xfrm>
          <a:prstGeom prst="rect">
            <a:avLst/>
          </a:prstGeom>
        </p:spPr>
        <p:txBody>
          <a:bodyPr wrap="none">
            <a:spAutoFit/>
          </a:bodyPr>
          <a:lstStyle/>
          <a:p>
            <a:pPr>
              <a:lnSpc>
                <a:spcPct val="115000"/>
              </a:lnSpc>
            </a:pPr>
            <a:r>
              <a:rPr lang="en-US" sz="3000" dirty="0">
                <a:solidFill>
                  <a:srgbClr val="0000FF"/>
                </a:solidFill>
                <a:latin typeface="Cambria" panose="02040503050406030204" pitchFamily="18" charset="0"/>
                <a:ea typeface="Times New Roman" panose="02020603050405020304" pitchFamily="18" charset="0"/>
                <a:cs typeface="Times New Roman" panose="02020603050405020304" pitchFamily="18" charset="0"/>
              </a:rPr>
              <a:t>Slope:</a:t>
            </a:r>
            <a:endParaRPr lang="en-CA" sz="30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DEE1923-26F0-4357-B76E-7C9ECA52A29D}"/>
                  </a:ext>
                </a:extLst>
              </p:cNvPr>
              <p:cNvSpPr txBox="1"/>
              <p:nvPr/>
            </p:nvSpPr>
            <p:spPr>
              <a:xfrm>
                <a:off x="412194" y="1249573"/>
                <a:ext cx="1293350" cy="52148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b="1" i="1">
                          <a:solidFill>
                            <a:srgbClr val="0000FF"/>
                          </a:solidFill>
                          <a:latin typeface="Cambria Math" panose="02040503050406030204" pitchFamily="18" charset="0"/>
                        </a:rPr>
                        <m:t>𝒎</m:t>
                      </m:r>
                      <m:r>
                        <a:rPr lang="en-CA" b="1" i="1">
                          <a:solidFill>
                            <a:srgbClr val="0000FF"/>
                          </a:solidFill>
                          <a:latin typeface="Cambria Math" panose="02040503050406030204" pitchFamily="18" charset="0"/>
                        </a:rPr>
                        <m:t>=</m:t>
                      </m:r>
                      <m:f>
                        <m:fPr>
                          <m:ctrlPr>
                            <a:rPr lang="en-CA" b="1" i="1">
                              <a:solidFill>
                                <a:srgbClr val="0000FF"/>
                              </a:solidFill>
                              <a:latin typeface="Cambria Math" panose="02040503050406030204" pitchFamily="18" charset="0"/>
                            </a:rPr>
                          </m:ctrlPr>
                        </m:fPr>
                        <m:num>
                          <m:r>
                            <a:rPr lang="en-CA" b="1" i="1">
                              <a:solidFill>
                                <a:srgbClr val="0000FF"/>
                              </a:solidFill>
                              <a:latin typeface="Cambria Math" panose="02040503050406030204" pitchFamily="18" charset="0"/>
                            </a:rPr>
                            <m:t>𝒓𝒊𝒔𝒆</m:t>
                          </m:r>
                        </m:num>
                        <m:den>
                          <m:r>
                            <a:rPr lang="en-CA" b="1" i="1">
                              <a:solidFill>
                                <a:srgbClr val="0000FF"/>
                              </a:solidFill>
                              <a:latin typeface="Cambria Math" panose="02040503050406030204" pitchFamily="18" charset="0"/>
                            </a:rPr>
                            <m:t>𝒓𝒖𝒏</m:t>
                          </m:r>
                        </m:den>
                      </m:f>
                    </m:oMath>
                  </m:oMathPara>
                </a14:m>
                <a:endParaRPr lang="en-CA" b="1" dirty="0"/>
              </a:p>
            </p:txBody>
          </p:sp>
        </mc:Choice>
        <mc:Fallback xmlns="">
          <p:sp>
            <p:nvSpPr>
              <p:cNvPr id="4" name="TextBox 3">
                <a:extLst>
                  <a:ext uri="{FF2B5EF4-FFF2-40B4-BE49-F238E27FC236}">
                    <a16:creationId xmlns:a16="http://schemas.microsoft.com/office/drawing/2014/main" id="{4DEE1923-26F0-4357-B76E-7C9ECA52A29D}"/>
                  </a:ext>
                </a:extLst>
              </p:cNvPr>
              <p:cNvSpPr txBox="1">
                <a:spLocks noRot="1" noChangeAspect="1" noMove="1" noResize="1" noEditPoints="1" noAdjustHandles="1" noChangeArrowheads="1" noChangeShapeType="1" noTextEdit="1"/>
              </p:cNvSpPr>
              <p:nvPr/>
            </p:nvSpPr>
            <p:spPr>
              <a:xfrm>
                <a:off x="412194" y="1249573"/>
                <a:ext cx="1293350" cy="521489"/>
              </a:xfrm>
              <a:prstGeom prst="rect">
                <a:avLst/>
              </a:prstGeom>
              <a:blipFill>
                <a:blip r:embed="rId2"/>
                <a:stretch>
                  <a:fillRect/>
                </a:stretch>
              </a:blipFill>
            </p:spPr>
            <p:txBody>
              <a:bodyPr/>
              <a:lstStyle/>
              <a:p>
                <a:r>
                  <a:rPr lang="en-CA">
                    <a:noFill/>
                  </a:rPr>
                  <a:t> </a:t>
                </a:r>
              </a:p>
            </p:txBody>
          </p:sp>
        </mc:Fallback>
      </mc:AlternateContent>
      <p:cxnSp>
        <p:nvCxnSpPr>
          <p:cNvPr id="7" name="Straight Arrow Connector 6">
            <a:extLst>
              <a:ext uri="{FF2B5EF4-FFF2-40B4-BE49-F238E27FC236}">
                <a16:creationId xmlns:a16="http://schemas.microsoft.com/office/drawing/2014/main" id="{18760376-99B3-4322-9942-9690A877CCAD}"/>
              </a:ext>
            </a:extLst>
          </p:cNvPr>
          <p:cNvCxnSpPr/>
          <p:nvPr/>
        </p:nvCxnSpPr>
        <p:spPr>
          <a:xfrm>
            <a:off x="3567905" y="4797779"/>
            <a:ext cx="3559066"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DDB5214-7ADB-4E43-A1B2-BF4F8BE2D834}"/>
              </a:ext>
            </a:extLst>
          </p:cNvPr>
          <p:cNvCxnSpPr/>
          <p:nvPr/>
        </p:nvCxnSpPr>
        <p:spPr>
          <a:xfrm rot="5400000">
            <a:off x="2159992" y="3236421"/>
            <a:ext cx="3559066"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93CB1C58-C979-4C76-A22F-E48DDB78BCB1}"/>
              </a:ext>
            </a:extLst>
          </p:cNvPr>
          <p:cNvSpPr>
            <a:spLocks noChangeAspect="1"/>
          </p:cNvSpPr>
          <p:nvPr/>
        </p:nvSpPr>
        <p:spPr>
          <a:xfrm>
            <a:off x="3839482" y="1741744"/>
            <a:ext cx="137160"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sz="1350" dirty="0"/>
          </a:p>
        </p:txBody>
      </p:sp>
      <p:sp>
        <p:nvSpPr>
          <p:cNvPr id="21" name="Oval 20">
            <a:extLst>
              <a:ext uri="{FF2B5EF4-FFF2-40B4-BE49-F238E27FC236}">
                <a16:creationId xmlns:a16="http://schemas.microsoft.com/office/drawing/2014/main" id="{C72EAC3E-2AFF-4667-AD92-D5C580F03B0E}"/>
              </a:ext>
            </a:extLst>
          </p:cNvPr>
          <p:cNvSpPr>
            <a:spLocks noChangeAspect="1"/>
          </p:cNvSpPr>
          <p:nvPr/>
        </p:nvSpPr>
        <p:spPr>
          <a:xfrm>
            <a:off x="5012495" y="2917630"/>
            <a:ext cx="137160"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sz="1350"/>
          </a:p>
        </p:txBody>
      </p:sp>
      <p:cxnSp>
        <p:nvCxnSpPr>
          <p:cNvPr id="23" name="Straight Arrow Connector 22">
            <a:extLst>
              <a:ext uri="{FF2B5EF4-FFF2-40B4-BE49-F238E27FC236}">
                <a16:creationId xmlns:a16="http://schemas.microsoft.com/office/drawing/2014/main" id="{55E2B9B7-B5DD-45A0-B23B-D944D3058766}"/>
              </a:ext>
            </a:extLst>
          </p:cNvPr>
          <p:cNvCxnSpPr>
            <a:cxnSpLocks/>
          </p:cNvCxnSpPr>
          <p:nvPr/>
        </p:nvCxnSpPr>
        <p:spPr>
          <a:xfrm flipH="1">
            <a:off x="3921333" y="1897012"/>
            <a:ext cx="17145" cy="1123345"/>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0073644-4A9A-4665-A693-1DA99E607ED5}"/>
              </a:ext>
            </a:extLst>
          </p:cNvPr>
          <p:cNvCxnSpPr>
            <a:cxnSpLocks/>
          </p:cNvCxnSpPr>
          <p:nvPr/>
        </p:nvCxnSpPr>
        <p:spPr>
          <a:xfrm>
            <a:off x="3953474" y="3013637"/>
            <a:ext cx="1097550"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2A7DB10A-8AE9-4467-8D4A-89FA3BD4A4DB}"/>
              </a:ext>
            </a:extLst>
          </p:cNvPr>
          <p:cNvSpPr>
            <a:spLocks noChangeAspect="1"/>
          </p:cNvSpPr>
          <p:nvPr/>
        </p:nvSpPr>
        <p:spPr>
          <a:xfrm>
            <a:off x="6820182" y="4744136"/>
            <a:ext cx="137160"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sz="1350"/>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61017961-AC6A-45AD-867C-D75CBC299156}"/>
                  </a:ext>
                </a:extLst>
              </p:cNvPr>
              <p:cNvSpPr txBox="1"/>
              <p:nvPr/>
            </p:nvSpPr>
            <p:spPr>
              <a:xfrm>
                <a:off x="2565128" y="2320185"/>
                <a:ext cx="1064650"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i="1">
                          <a:latin typeface="Cambria Math" panose="02040503050406030204" pitchFamily="18" charset="0"/>
                        </a:rPr>
                        <m:t>𝑟𝑖𝑠𝑒</m:t>
                      </m:r>
                      <m:r>
                        <a:rPr lang="en-CA" i="1">
                          <a:latin typeface="Cambria Math" panose="02040503050406030204" pitchFamily="18" charset="0"/>
                        </a:rPr>
                        <m:t>=−8</m:t>
                      </m:r>
                    </m:oMath>
                  </m:oMathPara>
                </a14:m>
                <a:endParaRPr lang="en-CA" dirty="0"/>
              </a:p>
            </p:txBody>
          </p:sp>
        </mc:Choice>
        <mc:Fallback xmlns="">
          <p:sp>
            <p:nvSpPr>
              <p:cNvPr id="36" name="TextBox 35">
                <a:extLst>
                  <a:ext uri="{FF2B5EF4-FFF2-40B4-BE49-F238E27FC236}">
                    <a16:creationId xmlns:a16="http://schemas.microsoft.com/office/drawing/2014/main" id="{61017961-AC6A-45AD-867C-D75CBC299156}"/>
                  </a:ext>
                </a:extLst>
              </p:cNvPr>
              <p:cNvSpPr txBox="1">
                <a:spLocks noRot="1" noChangeAspect="1" noMove="1" noResize="1" noEditPoints="1" noAdjustHandles="1" noChangeArrowheads="1" noChangeShapeType="1" noTextEdit="1"/>
              </p:cNvSpPr>
              <p:nvPr/>
            </p:nvSpPr>
            <p:spPr>
              <a:xfrm>
                <a:off x="2565128" y="2320185"/>
                <a:ext cx="1064650" cy="276999"/>
              </a:xfrm>
              <a:prstGeom prst="rect">
                <a:avLst/>
              </a:prstGeom>
              <a:blipFill>
                <a:blip r:embed="rId3"/>
                <a:stretch>
                  <a:fillRect l="-5172" r="-5172" b="-888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F08AA6AC-5467-48F0-9C26-20BEA80CCE7E}"/>
                  </a:ext>
                </a:extLst>
              </p:cNvPr>
              <p:cNvSpPr txBox="1"/>
              <p:nvPr/>
            </p:nvSpPr>
            <p:spPr>
              <a:xfrm>
                <a:off x="4038157" y="3172987"/>
                <a:ext cx="989823"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i="1">
                          <a:latin typeface="Cambria Math" panose="02040503050406030204" pitchFamily="18" charset="0"/>
                        </a:rPr>
                        <m:t>𝑟𝑢𝑛</m:t>
                      </m:r>
                      <m:r>
                        <a:rPr lang="en-CA" i="1">
                          <a:latin typeface="Cambria Math" panose="02040503050406030204" pitchFamily="18" charset="0"/>
                        </a:rPr>
                        <m:t>=80</m:t>
                      </m:r>
                    </m:oMath>
                  </m:oMathPara>
                </a14:m>
                <a:endParaRPr lang="en-CA" dirty="0"/>
              </a:p>
            </p:txBody>
          </p:sp>
        </mc:Choice>
        <mc:Fallback xmlns="">
          <p:sp>
            <p:nvSpPr>
              <p:cNvPr id="37" name="TextBox 36">
                <a:extLst>
                  <a:ext uri="{FF2B5EF4-FFF2-40B4-BE49-F238E27FC236}">
                    <a16:creationId xmlns:a16="http://schemas.microsoft.com/office/drawing/2014/main" id="{F08AA6AC-5467-48F0-9C26-20BEA80CCE7E}"/>
                  </a:ext>
                </a:extLst>
              </p:cNvPr>
              <p:cNvSpPr txBox="1">
                <a:spLocks noRot="1" noChangeAspect="1" noMove="1" noResize="1" noEditPoints="1" noAdjustHandles="1" noChangeArrowheads="1" noChangeShapeType="1" noTextEdit="1"/>
              </p:cNvSpPr>
              <p:nvPr/>
            </p:nvSpPr>
            <p:spPr>
              <a:xfrm>
                <a:off x="4038157" y="3172987"/>
                <a:ext cx="989823" cy="276999"/>
              </a:xfrm>
              <a:prstGeom prst="rect">
                <a:avLst/>
              </a:prstGeom>
              <a:blipFill>
                <a:blip r:embed="rId4"/>
                <a:stretch>
                  <a:fillRect l="-3067" r="-5521" b="-666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DB4F1658-C152-4A77-B184-898BB562A921}"/>
                  </a:ext>
                </a:extLst>
              </p:cNvPr>
              <p:cNvSpPr txBox="1"/>
              <p:nvPr/>
            </p:nvSpPr>
            <p:spPr>
              <a:xfrm>
                <a:off x="302153" y="2309567"/>
                <a:ext cx="1971420" cy="52046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b="1" i="1">
                          <a:solidFill>
                            <a:srgbClr val="0000FF"/>
                          </a:solidFill>
                          <a:latin typeface="Cambria Math" panose="02040503050406030204" pitchFamily="18" charset="0"/>
                        </a:rPr>
                        <m:t>𝒎</m:t>
                      </m:r>
                      <m:r>
                        <a:rPr lang="en-CA" b="1" i="1">
                          <a:solidFill>
                            <a:srgbClr val="0000FF"/>
                          </a:solidFill>
                          <a:latin typeface="Cambria Math" panose="02040503050406030204" pitchFamily="18" charset="0"/>
                        </a:rPr>
                        <m:t>=</m:t>
                      </m:r>
                      <m:f>
                        <m:fPr>
                          <m:ctrlPr>
                            <a:rPr lang="en-CA" b="1" i="1">
                              <a:solidFill>
                                <a:srgbClr val="0000FF"/>
                              </a:solidFill>
                              <a:latin typeface="Cambria Math" panose="02040503050406030204" pitchFamily="18" charset="0"/>
                            </a:rPr>
                          </m:ctrlPr>
                        </m:fPr>
                        <m:num>
                          <m:r>
                            <a:rPr lang="en-CA" b="1" i="1">
                              <a:solidFill>
                                <a:srgbClr val="0000FF"/>
                              </a:solidFill>
                              <a:latin typeface="Cambria Math" panose="02040503050406030204" pitchFamily="18" charset="0"/>
                            </a:rPr>
                            <m:t>−</m:t>
                          </m:r>
                          <m:r>
                            <a:rPr lang="en-CA" b="1" i="1">
                              <a:solidFill>
                                <a:srgbClr val="0000FF"/>
                              </a:solidFill>
                              <a:latin typeface="Cambria Math" panose="02040503050406030204" pitchFamily="18" charset="0"/>
                            </a:rPr>
                            <m:t>𝟖</m:t>
                          </m:r>
                        </m:num>
                        <m:den>
                          <m:r>
                            <a:rPr lang="en-CA" b="1" i="1">
                              <a:solidFill>
                                <a:srgbClr val="0000FF"/>
                              </a:solidFill>
                              <a:latin typeface="Cambria Math" panose="02040503050406030204" pitchFamily="18" charset="0"/>
                            </a:rPr>
                            <m:t>𝟖𝟎</m:t>
                          </m:r>
                        </m:den>
                      </m:f>
                      <m:r>
                        <a:rPr lang="en-CA" b="1" i="1">
                          <a:solidFill>
                            <a:srgbClr val="0000FF"/>
                          </a:solidFill>
                          <a:latin typeface="Cambria Math" panose="02040503050406030204" pitchFamily="18" charset="0"/>
                        </a:rPr>
                        <m:t>=</m:t>
                      </m:r>
                      <m:f>
                        <m:fPr>
                          <m:ctrlPr>
                            <a:rPr lang="en-CA" b="1" i="1">
                              <a:solidFill>
                                <a:srgbClr val="0000FF"/>
                              </a:solidFill>
                              <a:latin typeface="Cambria Math" panose="02040503050406030204" pitchFamily="18" charset="0"/>
                            </a:rPr>
                          </m:ctrlPr>
                        </m:fPr>
                        <m:num>
                          <m:r>
                            <a:rPr lang="en-CA" b="1" i="1">
                              <a:solidFill>
                                <a:srgbClr val="0000FF"/>
                              </a:solidFill>
                              <a:latin typeface="Cambria Math" panose="02040503050406030204" pitchFamily="18" charset="0"/>
                            </a:rPr>
                            <m:t>−</m:t>
                          </m:r>
                          <m:r>
                            <a:rPr lang="en-CA" b="1" i="1">
                              <a:solidFill>
                                <a:srgbClr val="0000FF"/>
                              </a:solidFill>
                              <a:latin typeface="Cambria Math" panose="02040503050406030204" pitchFamily="18" charset="0"/>
                            </a:rPr>
                            <m:t>𝟏</m:t>
                          </m:r>
                        </m:num>
                        <m:den>
                          <m:r>
                            <a:rPr lang="en-CA" b="1" i="1">
                              <a:solidFill>
                                <a:srgbClr val="0000FF"/>
                              </a:solidFill>
                              <a:latin typeface="Cambria Math" panose="02040503050406030204" pitchFamily="18" charset="0"/>
                            </a:rPr>
                            <m:t>𝟏𝟎</m:t>
                          </m:r>
                        </m:den>
                      </m:f>
                    </m:oMath>
                  </m:oMathPara>
                </a14:m>
                <a:endParaRPr lang="en-CA" b="1" dirty="0"/>
              </a:p>
            </p:txBody>
          </p:sp>
        </mc:Choice>
        <mc:Fallback xmlns="">
          <p:sp>
            <p:nvSpPr>
              <p:cNvPr id="38" name="TextBox 37">
                <a:extLst>
                  <a:ext uri="{FF2B5EF4-FFF2-40B4-BE49-F238E27FC236}">
                    <a16:creationId xmlns:a16="http://schemas.microsoft.com/office/drawing/2014/main" id="{DB4F1658-C152-4A77-B184-898BB562A921}"/>
                  </a:ext>
                </a:extLst>
              </p:cNvPr>
              <p:cNvSpPr txBox="1">
                <a:spLocks noRot="1" noChangeAspect="1" noMove="1" noResize="1" noEditPoints="1" noAdjustHandles="1" noChangeArrowheads="1" noChangeShapeType="1" noTextEdit="1"/>
              </p:cNvSpPr>
              <p:nvPr/>
            </p:nvSpPr>
            <p:spPr>
              <a:xfrm>
                <a:off x="302153" y="2309567"/>
                <a:ext cx="1971420" cy="520463"/>
              </a:xfrm>
              <a:prstGeom prst="rect">
                <a:avLst/>
              </a:prstGeom>
              <a:blipFill>
                <a:blip r:embed="rId5"/>
                <a:stretch>
                  <a:fillRect/>
                </a:stretch>
              </a:blipFill>
            </p:spPr>
            <p:txBody>
              <a:bodyPr/>
              <a:lstStyle/>
              <a:p>
                <a:r>
                  <a:rPr lang="en-CA">
                    <a:noFill/>
                  </a:rPr>
                  <a:t> </a:t>
                </a:r>
              </a:p>
            </p:txBody>
          </p:sp>
        </mc:Fallback>
      </mc:AlternateContent>
      <p:cxnSp>
        <p:nvCxnSpPr>
          <p:cNvPr id="39" name="Straight Arrow Connector 38">
            <a:extLst>
              <a:ext uri="{FF2B5EF4-FFF2-40B4-BE49-F238E27FC236}">
                <a16:creationId xmlns:a16="http://schemas.microsoft.com/office/drawing/2014/main" id="{4DC4F90A-DF2F-460E-A51E-C2D976FFB7FB}"/>
              </a:ext>
            </a:extLst>
          </p:cNvPr>
          <p:cNvCxnSpPr>
            <a:cxnSpLocks/>
          </p:cNvCxnSpPr>
          <p:nvPr/>
        </p:nvCxnSpPr>
        <p:spPr>
          <a:xfrm flipV="1">
            <a:off x="6902414" y="1779941"/>
            <a:ext cx="45012" cy="2993687"/>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CF07728-E481-413F-B28D-693EA4558636}"/>
              </a:ext>
            </a:extLst>
          </p:cNvPr>
          <p:cNvCxnSpPr>
            <a:cxnSpLocks/>
            <a:endCxn id="20" idx="6"/>
          </p:cNvCxnSpPr>
          <p:nvPr/>
        </p:nvCxnSpPr>
        <p:spPr>
          <a:xfrm flipH="1" flipV="1">
            <a:off x="3976642" y="1810324"/>
            <a:ext cx="2925772" cy="13937"/>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2F83DB0F-F629-4CBD-8E2A-06963CB9295E}"/>
                  </a:ext>
                </a:extLst>
              </p:cNvPr>
              <p:cNvSpPr txBox="1"/>
              <p:nvPr/>
            </p:nvSpPr>
            <p:spPr>
              <a:xfrm>
                <a:off x="7009796" y="2695553"/>
                <a:ext cx="1019766"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i="1">
                          <a:latin typeface="Cambria Math" panose="02040503050406030204" pitchFamily="18" charset="0"/>
                        </a:rPr>
                        <m:t>𝑟𝑖𝑠𝑒</m:t>
                      </m:r>
                      <m:r>
                        <a:rPr lang="en-CA" i="1">
                          <a:latin typeface="Cambria Math" panose="02040503050406030204" pitchFamily="18" charset="0"/>
                        </a:rPr>
                        <m:t>=20</m:t>
                      </m:r>
                    </m:oMath>
                  </m:oMathPara>
                </a14:m>
                <a:endParaRPr lang="en-CA" dirty="0"/>
              </a:p>
            </p:txBody>
          </p:sp>
        </mc:Choice>
        <mc:Fallback xmlns="">
          <p:sp>
            <p:nvSpPr>
              <p:cNvPr id="44" name="TextBox 43">
                <a:extLst>
                  <a:ext uri="{FF2B5EF4-FFF2-40B4-BE49-F238E27FC236}">
                    <a16:creationId xmlns:a16="http://schemas.microsoft.com/office/drawing/2014/main" id="{2F83DB0F-F629-4CBD-8E2A-06963CB9295E}"/>
                  </a:ext>
                </a:extLst>
              </p:cNvPr>
              <p:cNvSpPr txBox="1">
                <a:spLocks noRot="1" noChangeAspect="1" noMove="1" noResize="1" noEditPoints="1" noAdjustHandles="1" noChangeArrowheads="1" noChangeShapeType="1" noTextEdit="1"/>
              </p:cNvSpPr>
              <p:nvPr/>
            </p:nvSpPr>
            <p:spPr>
              <a:xfrm>
                <a:off x="7009796" y="2695553"/>
                <a:ext cx="1019766" cy="276999"/>
              </a:xfrm>
              <a:prstGeom prst="rect">
                <a:avLst/>
              </a:prstGeom>
              <a:blipFill>
                <a:blip r:embed="rId6"/>
                <a:stretch>
                  <a:fillRect l="-5389" r="-4790" b="-652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5FA28472-8785-4F39-99D3-68FC25445021}"/>
                  </a:ext>
                </a:extLst>
              </p:cNvPr>
              <p:cNvSpPr txBox="1"/>
              <p:nvPr/>
            </p:nvSpPr>
            <p:spPr>
              <a:xfrm>
                <a:off x="4916881" y="1437494"/>
                <a:ext cx="1291187"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i="1">
                          <a:latin typeface="Cambria Math" panose="02040503050406030204" pitchFamily="18" charset="0"/>
                        </a:rPr>
                        <m:t>𝑟𝑢𝑛</m:t>
                      </m:r>
                      <m:r>
                        <a:rPr lang="en-CA" i="1">
                          <a:latin typeface="Cambria Math" panose="02040503050406030204" pitchFamily="18" charset="0"/>
                        </a:rPr>
                        <m:t>=−200</m:t>
                      </m:r>
                    </m:oMath>
                  </m:oMathPara>
                </a14:m>
                <a:endParaRPr lang="en-CA" dirty="0"/>
              </a:p>
            </p:txBody>
          </p:sp>
        </mc:Choice>
        <mc:Fallback xmlns="">
          <p:sp>
            <p:nvSpPr>
              <p:cNvPr id="45" name="TextBox 44">
                <a:extLst>
                  <a:ext uri="{FF2B5EF4-FFF2-40B4-BE49-F238E27FC236}">
                    <a16:creationId xmlns:a16="http://schemas.microsoft.com/office/drawing/2014/main" id="{5FA28472-8785-4F39-99D3-68FC25445021}"/>
                  </a:ext>
                </a:extLst>
              </p:cNvPr>
              <p:cNvSpPr txBox="1">
                <a:spLocks noRot="1" noChangeAspect="1" noMove="1" noResize="1" noEditPoints="1" noAdjustHandles="1" noChangeArrowheads="1" noChangeShapeType="1" noTextEdit="1"/>
              </p:cNvSpPr>
              <p:nvPr/>
            </p:nvSpPr>
            <p:spPr>
              <a:xfrm>
                <a:off x="4916881" y="1437494"/>
                <a:ext cx="1291187" cy="276999"/>
              </a:xfrm>
              <a:prstGeom prst="rect">
                <a:avLst/>
              </a:prstGeom>
              <a:blipFill>
                <a:blip r:embed="rId7"/>
                <a:stretch>
                  <a:fillRect l="-2370" r="-4265" b="-666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954FC397-E06F-4680-9FC5-0CD9D1592D00}"/>
                  </a:ext>
                </a:extLst>
              </p:cNvPr>
              <p:cNvSpPr txBox="1"/>
              <p:nvPr/>
            </p:nvSpPr>
            <p:spPr>
              <a:xfrm>
                <a:off x="492246" y="3226072"/>
                <a:ext cx="2090756" cy="5203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b="1" i="1">
                          <a:solidFill>
                            <a:schemeClr val="accent6">
                              <a:lumMod val="75000"/>
                            </a:schemeClr>
                          </a:solidFill>
                          <a:latin typeface="Cambria Math" panose="02040503050406030204" pitchFamily="18" charset="0"/>
                        </a:rPr>
                        <m:t>𝒎</m:t>
                      </m:r>
                      <m:r>
                        <a:rPr lang="en-CA" b="1" i="1">
                          <a:solidFill>
                            <a:schemeClr val="accent6">
                              <a:lumMod val="75000"/>
                            </a:schemeClr>
                          </a:solidFill>
                          <a:latin typeface="Cambria Math" panose="02040503050406030204" pitchFamily="18" charset="0"/>
                        </a:rPr>
                        <m:t>=</m:t>
                      </m:r>
                      <m:f>
                        <m:fPr>
                          <m:ctrlPr>
                            <a:rPr lang="en-CA" b="1" i="1">
                              <a:solidFill>
                                <a:schemeClr val="accent6">
                                  <a:lumMod val="75000"/>
                                </a:schemeClr>
                              </a:solidFill>
                              <a:latin typeface="Cambria Math" panose="02040503050406030204" pitchFamily="18" charset="0"/>
                            </a:rPr>
                          </m:ctrlPr>
                        </m:fPr>
                        <m:num>
                          <m:r>
                            <a:rPr lang="en-CA" b="1" i="1">
                              <a:solidFill>
                                <a:schemeClr val="accent6">
                                  <a:lumMod val="75000"/>
                                </a:schemeClr>
                              </a:solidFill>
                              <a:latin typeface="Cambria Math" panose="02040503050406030204" pitchFamily="18" charset="0"/>
                            </a:rPr>
                            <m:t>𝟐𝟎</m:t>
                          </m:r>
                        </m:num>
                        <m:den>
                          <m:r>
                            <a:rPr lang="en-CA" b="1" i="1">
                              <a:solidFill>
                                <a:schemeClr val="accent6">
                                  <a:lumMod val="75000"/>
                                </a:schemeClr>
                              </a:solidFill>
                              <a:latin typeface="Cambria Math" panose="02040503050406030204" pitchFamily="18" charset="0"/>
                            </a:rPr>
                            <m:t>−</m:t>
                          </m:r>
                          <m:r>
                            <a:rPr lang="en-CA" b="1" i="1">
                              <a:solidFill>
                                <a:schemeClr val="accent6">
                                  <a:lumMod val="75000"/>
                                </a:schemeClr>
                              </a:solidFill>
                              <a:latin typeface="Cambria Math" panose="02040503050406030204" pitchFamily="18" charset="0"/>
                            </a:rPr>
                            <m:t>𝟐𝟎𝟎</m:t>
                          </m:r>
                        </m:den>
                      </m:f>
                      <m:r>
                        <a:rPr lang="en-CA" b="1" i="1">
                          <a:solidFill>
                            <a:schemeClr val="accent6">
                              <a:lumMod val="75000"/>
                            </a:schemeClr>
                          </a:solidFill>
                          <a:latin typeface="Cambria Math" panose="02040503050406030204" pitchFamily="18" charset="0"/>
                        </a:rPr>
                        <m:t>=</m:t>
                      </m:r>
                      <m:f>
                        <m:fPr>
                          <m:ctrlPr>
                            <a:rPr lang="en-CA" b="1" i="1">
                              <a:solidFill>
                                <a:schemeClr val="accent6">
                                  <a:lumMod val="75000"/>
                                </a:schemeClr>
                              </a:solidFill>
                              <a:latin typeface="Cambria Math" panose="02040503050406030204" pitchFamily="18" charset="0"/>
                            </a:rPr>
                          </m:ctrlPr>
                        </m:fPr>
                        <m:num>
                          <m:r>
                            <a:rPr lang="en-CA" b="1" i="1">
                              <a:solidFill>
                                <a:schemeClr val="accent6">
                                  <a:lumMod val="75000"/>
                                </a:schemeClr>
                              </a:solidFill>
                              <a:latin typeface="Cambria Math" panose="02040503050406030204" pitchFamily="18" charset="0"/>
                            </a:rPr>
                            <m:t>𝟏</m:t>
                          </m:r>
                        </m:num>
                        <m:den>
                          <m:r>
                            <a:rPr lang="en-CA" b="1" i="1">
                              <a:solidFill>
                                <a:schemeClr val="accent6">
                                  <a:lumMod val="75000"/>
                                </a:schemeClr>
                              </a:solidFill>
                              <a:latin typeface="Cambria Math" panose="02040503050406030204" pitchFamily="18" charset="0"/>
                            </a:rPr>
                            <m:t>−</m:t>
                          </m:r>
                          <m:r>
                            <a:rPr lang="en-CA" b="1" i="1">
                              <a:solidFill>
                                <a:schemeClr val="accent6">
                                  <a:lumMod val="75000"/>
                                </a:schemeClr>
                              </a:solidFill>
                              <a:latin typeface="Cambria Math" panose="02040503050406030204" pitchFamily="18" charset="0"/>
                            </a:rPr>
                            <m:t>𝟏𝟎</m:t>
                          </m:r>
                        </m:den>
                      </m:f>
                    </m:oMath>
                  </m:oMathPara>
                </a14:m>
                <a:endParaRPr lang="en-CA" b="1" dirty="0"/>
              </a:p>
            </p:txBody>
          </p:sp>
        </mc:Choice>
        <mc:Fallback xmlns="">
          <p:sp>
            <p:nvSpPr>
              <p:cNvPr id="46" name="TextBox 45">
                <a:extLst>
                  <a:ext uri="{FF2B5EF4-FFF2-40B4-BE49-F238E27FC236}">
                    <a16:creationId xmlns:a16="http://schemas.microsoft.com/office/drawing/2014/main" id="{954FC397-E06F-4680-9FC5-0CD9D1592D00}"/>
                  </a:ext>
                </a:extLst>
              </p:cNvPr>
              <p:cNvSpPr txBox="1">
                <a:spLocks noRot="1" noChangeAspect="1" noMove="1" noResize="1" noEditPoints="1" noAdjustHandles="1" noChangeArrowheads="1" noChangeShapeType="1" noTextEdit="1"/>
              </p:cNvSpPr>
              <p:nvPr/>
            </p:nvSpPr>
            <p:spPr>
              <a:xfrm>
                <a:off x="492246" y="3226072"/>
                <a:ext cx="2090756" cy="520399"/>
              </a:xfrm>
              <a:prstGeom prst="rect">
                <a:avLst/>
              </a:prstGeom>
              <a:blipFill>
                <a:blip r:embed="rId8"/>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3232894-C2E2-41FB-9832-9AD404B4AB87}"/>
                  </a:ext>
                </a:extLst>
              </p:cNvPr>
              <p:cNvSpPr txBox="1"/>
              <p:nvPr/>
            </p:nvSpPr>
            <p:spPr>
              <a:xfrm>
                <a:off x="3622807" y="3196026"/>
                <a:ext cx="230832" cy="20774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350" i="1">
                          <a:latin typeface="Cambria Math" panose="02040503050406030204" pitchFamily="18" charset="0"/>
                        </a:rPr>
                        <m:t>10</m:t>
                      </m:r>
                    </m:oMath>
                  </m:oMathPara>
                </a14:m>
                <a:endParaRPr lang="en-CA" sz="1350" dirty="0"/>
              </a:p>
            </p:txBody>
          </p:sp>
        </mc:Choice>
        <mc:Fallback xmlns="">
          <p:sp>
            <p:nvSpPr>
              <p:cNvPr id="9" name="TextBox 8">
                <a:extLst>
                  <a:ext uri="{FF2B5EF4-FFF2-40B4-BE49-F238E27FC236}">
                    <a16:creationId xmlns:a16="http://schemas.microsoft.com/office/drawing/2014/main" id="{13232894-C2E2-41FB-9832-9AD404B4AB87}"/>
                  </a:ext>
                </a:extLst>
              </p:cNvPr>
              <p:cNvSpPr txBox="1">
                <a:spLocks noRot="1" noChangeAspect="1" noMove="1" noResize="1" noEditPoints="1" noAdjustHandles="1" noChangeArrowheads="1" noChangeShapeType="1" noTextEdit="1"/>
              </p:cNvSpPr>
              <p:nvPr/>
            </p:nvSpPr>
            <p:spPr>
              <a:xfrm>
                <a:off x="3622807" y="3196026"/>
                <a:ext cx="230832" cy="207749"/>
              </a:xfrm>
              <a:prstGeom prst="rect">
                <a:avLst/>
              </a:prstGeom>
              <a:blipFill>
                <a:blip r:embed="rId9"/>
                <a:stretch>
                  <a:fillRect l="-18421" r="-18421" b="-588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052BF36-0F79-479A-90D5-EF491122479E}"/>
                  </a:ext>
                </a:extLst>
              </p:cNvPr>
              <p:cNvSpPr txBox="1"/>
              <p:nvPr/>
            </p:nvSpPr>
            <p:spPr>
              <a:xfrm>
                <a:off x="3607631" y="1716394"/>
                <a:ext cx="230832" cy="20774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350" i="1">
                          <a:latin typeface="Cambria Math" panose="02040503050406030204" pitchFamily="18" charset="0"/>
                        </a:rPr>
                        <m:t>20</m:t>
                      </m:r>
                    </m:oMath>
                  </m:oMathPara>
                </a14:m>
                <a:endParaRPr lang="en-CA" sz="1350" dirty="0"/>
              </a:p>
            </p:txBody>
          </p:sp>
        </mc:Choice>
        <mc:Fallback xmlns="">
          <p:sp>
            <p:nvSpPr>
              <p:cNvPr id="24" name="TextBox 23">
                <a:extLst>
                  <a:ext uri="{FF2B5EF4-FFF2-40B4-BE49-F238E27FC236}">
                    <a16:creationId xmlns:a16="http://schemas.microsoft.com/office/drawing/2014/main" id="{1052BF36-0F79-479A-90D5-EF491122479E}"/>
                  </a:ext>
                </a:extLst>
              </p:cNvPr>
              <p:cNvSpPr txBox="1">
                <a:spLocks noRot="1" noChangeAspect="1" noMove="1" noResize="1" noEditPoints="1" noAdjustHandles="1" noChangeArrowheads="1" noChangeShapeType="1" noTextEdit="1"/>
              </p:cNvSpPr>
              <p:nvPr/>
            </p:nvSpPr>
            <p:spPr>
              <a:xfrm>
                <a:off x="3607631" y="1716394"/>
                <a:ext cx="230832" cy="207749"/>
              </a:xfrm>
              <a:prstGeom prst="rect">
                <a:avLst/>
              </a:prstGeom>
              <a:blipFill>
                <a:blip r:embed="rId10"/>
                <a:stretch>
                  <a:fillRect l="-18421" r="-18421" b="-588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85DFB4B-8DD0-4FEF-A4EF-477AD886D561}"/>
                  </a:ext>
                </a:extLst>
              </p:cNvPr>
              <p:cNvSpPr txBox="1"/>
              <p:nvPr/>
            </p:nvSpPr>
            <p:spPr>
              <a:xfrm>
                <a:off x="5284326" y="4819729"/>
                <a:ext cx="327013" cy="20774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350" i="1">
                          <a:latin typeface="Cambria Math" panose="02040503050406030204" pitchFamily="18" charset="0"/>
                        </a:rPr>
                        <m:t>100</m:t>
                      </m:r>
                    </m:oMath>
                  </m:oMathPara>
                </a14:m>
                <a:endParaRPr lang="en-CA" sz="1350" dirty="0"/>
              </a:p>
            </p:txBody>
          </p:sp>
        </mc:Choice>
        <mc:Fallback xmlns="">
          <p:sp>
            <p:nvSpPr>
              <p:cNvPr id="25" name="TextBox 24">
                <a:extLst>
                  <a:ext uri="{FF2B5EF4-FFF2-40B4-BE49-F238E27FC236}">
                    <a16:creationId xmlns:a16="http://schemas.microsoft.com/office/drawing/2014/main" id="{D85DFB4B-8DD0-4FEF-A4EF-477AD886D561}"/>
                  </a:ext>
                </a:extLst>
              </p:cNvPr>
              <p:cNvSpPr txBox="1">
                <a:spLocks noRot="1" noChangeAspect="1" noMove="1" noResize="1" noEditPoints="1" noAdjustHandles="1" noChangeArrowheads="1" noChangeShapeType="1" noTextEdit="1"/>
              </p:cNvSpPr>
              <p:nvPr/>
            </p:nvSpPr>
            <p:spPr>
              <a:xfrm>
                <a:off x="5284326" y="4819729"/>
                <a:ext cx="327013" cy="207749"/>
              </a:xfrm>
              <a:prstGeom prst="rect">
                <a:avLst/>
              </a:prstGeom>
              <a:blipFill>
                <a:blip r:embed="rId11"/>
                <a:stretch>
                  <a:fillRect l="-13208" r="-15094" b="-588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2B555D9-AFEE-4FC4-9060-F3A03084D5F8}"/>
                  </a:ext>
                </a:extLst>
              </p:cNvPr>
              <p:cNvSpPr txBox="1"/>
              <p:nvPr/>
            </p:nvSpPr>
            <p:spPr>
              <a:xfrm>
                <a:off x="6702045" y="4885258"/>
                <a:ext cx="327013" cy="20774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350" i="1">
                          <a:latin typeface="Cambria Math" panose="02040503050406030204" pitchFamily="18" charset="0"/>
                        </a:rPr>
                        <m:t>200</m:t>
                      </m:r>
                    </m:oMath>
                  </m:oMathPara>
                </a14:m>
                <a:endParaRPr lang="en-CA" sz="1350" dirty="0"/>
              </a:p>
            </p:txBody>
          </p:sp>
        </mc:Choice>
        <mc:Fallback xmlns="">
          <p:sp>
            <p:nvSpPr>
              <p:cNvPr id="27" name="TextBox 26">
                <a:extLst>
                  <a:ext uri="{FF2B5EF4-FFF2-40B4-BE49-F238E27FC236}">
                    <a16:creationId xmlns:a16="http://schemas.microsoft.com/office/drawing/2014/main" id="{92B555D9-AFEE-4FC4-9060-F3A03084D5F8}"/>
                  </a:ext>
                </a:extLst>
              </p:cNvPr>
              <p:cNvSpPr txBox="1">
                <a:spLocks noRot="1" noChangeAspect="1" noMove="1" noResize="1" noEditPoints="1" noAdjustHandles="1" noChangeArrowheads="1" noChangeShapeType="1" noTextEdit="1"/>
              </p:cNvSpPr>
              <p:nvPr/>
            </p:nvSpPr>
            <p:spPr>
              <a:xfrm>
                <a:off x="6702045" y="4885258"/>
                <a:ext cx="327013" cy="207749"/>
              </a:xfrm>
              <a:prstGeom prst="rect">
                <a:avLst/>
              </a:prstGeom>
              <a:blipFill>
                <a:blip r:embed="rId12"/>
                <a:stretch>
                  <a:fillRect l="-12963" r="-12963" b="-5882"/>
                </a:stretch>
              </a:blipFill>
            </p:spPr>
            <p:txBody>
              <a:bodyPr/>
              <a:lstStyle/>
              <a:p>
                <a:r>
                  <a:rPr lang="en-CA">
                    <a:noFill/>
                  </a:rPr>
                  <a:t> </a:t>
                </a:r>
              </a:p>
            </p:txBody>
          </p:sp>
        </mc:Fallback>
      </mc:AlternateContent>
      <p:sp>
        <p:nvSpPr>
          <p:cNvPr id="5" name="Slide Number Placeholder 4">
            <a:extLst>
              <a:ext uri="{FF2B5EF4-FFF2-40B4-BE49-F238E27FC236}">
                <a16:creationId xmlns:a16="http://schemas.microsoft.com/office/drawing/2014/main" id="{1F2CB289-E9E8-43D8-9B04-3700C5A1C51A}"/>
              </a:ext>
            </a:extLst>
          </p:cNvPr>
          <p:cNvSpPr>
            <a:spLocks noGrp="1"/>
          </p:cNvSpPr>
          <p:nvPr>
            <p:ph type="sldNum" sz="quarter" idx="12"/>
          </p:nvPr>
        </p:nvSpPr>
        <p:spPr/>
        <p:txBody>
          <a:bodyPr/>
          <a:lstStyle/>
          <a:p>
            <a:fld id="{914CA522-1688-4E7E-A401-39BA881FF08A}" type="slidenum">
              <a:rPr lang="en-CA" smtClean="0"/>
              <a:t>5</a:t>
            </a:fld>
            <a:endParaRPr lang="en-CA"/>
          </a:p>
        </p:txBody>
      </p:sp>
    </p:spTree>
    <p:extLst>
      <p:ext uri="{BB962C8B-B14F-4D97-AF65-F5344CB8AC3E}">
        <p14:creationId xmlns:p14="http://schemas.microsoft.com/office/powerpoint/2010/main" val="91521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2000"/>
                                        <p:tgtEl>
                                          <p:spTgt spid="2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2000"/>
                                        <p:tgtEl>
                                          <p:spTgt spid="26"/>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down)">
                                      <p:cBhvr>
                                        <p:cTn id="25" dur="2000"/>
                                        <p:tgtEl>
                                          <p:spTgt spid="39"/>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right)">
                                      <p:cBhvr>
                                        <p:cTn id="32" dur="2000"/>
                                        <p:tgtEl>
                                          <p:spTgt spid="42"/>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animBg="1"/>
      <p:bldP spid="37" grpId="0" animBg="1"/>
      <p:bldP spid="38" grpId="0"/>
      <p:bldP spid="44" grpId="0" animBg="1"/>
      <p:bldP spid="45" grpId="0" animBg="1"/>
      <p:bldP spid="4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686EE5-B7F1-439C-81AF-383B08A45BC9}"/>
              </a:ext>
            </a:extLst>
          </p:cNvPr>
          <p:cNvPicPr>
            <a:picLocks noChangeAspect="1"/>
          </p:cNvPicPr>
          <p:nvPr/>
        </p:nvPicPr>
        <p:blipFill>
          <a:blip r:embed="rId2"/>
          <a:stretch>
            <a:fillRect/>
          </a:stretch>
        </p:blipFill>
        <p:spPr>
          <a:xfrm>
            <a:off x="3095592" y="1049412"/>
            <a:ext cx="5723349" cy="5673472"/>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AE70CF3-D130-4579-B321-3A78F6B58975}"/>
                  </a:ext>
                </a:extLst>
              </p:cNvPr>
              <p:cNvSpPr txBox="1"/>
              <p:nvPr/>
            </p:nvSpPr>
            <p:spPr>
              <a:xfrm>
                <a:off x="449470" y="273442"/>
                <a:ext cx="8455905"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CA" sz="2000">
                          <a:latin typeface="Times New Roman" panose="02020603050405020304" pitchFamily="18" charset="0"/>
                          <a:cs typeface="Times New Roman" panose="02020603050405020304" pitchFamily="18" charset="0"/>
                        </a:rPr>
                        <m:t>Example</m:t>
                      </m:r>
                      <m:r>
                        <m:rPr>
                          <m:nor/>
                        </m:rPr>
                        <a:rPr lang="en-CA" sz="2000">
                          <a:latin typeface="Times New Roman" panose="02020603050405020304" pitchFamily="18" charset="0"/>
                          <a:cs typeface="Times New Roman" panose="02020603050405020304" pitchFamily="18" charset="0"/>
                        </a:rPr>
                        <m:t> #3: </m:t>
                      </m:r>
                      <m:r>
                        <m:rPr>
                          <m:nor/>
                        </m:rPr>
                        <a:rPr lang="en-CA" sz="2000">
                          <a:latin typeface="Times New Roman" panose="02020603050405020304" pitchFamily="18" charset="0"/>
                          <a:cs typeface="Times New Roman" panose="02020603050405020304" pitchFamily="18" charset="0"/>
                        </a:rPr>
                        <m:t>Write</m:t>
                      </m:r>
                      <m:r>
                        <m:rPr>
                          <m:nor/>
                        </m:rPr>
                        <a:rPr lang="en-CA" sz="2000">
                          <a:latin typeface="Times New Roman" panose="02020603050405020304" pitchFamily="18" charset="0"/>
                          <a:cs typeface="Times New Roman" panose="02020603050405020304" pitchFamily="18" charset="0"/>
                        </a:rPr>
                        <m:t> </m:t>
                      </m:r>
                      <m:r>
                        <m:rPr>
                          <m:nor/>
                        </m:rPr>
                        <a:rPr lang="en-CA" sz="2000">
                          <a:latin typeface="Times New Roman" panose="02020603050405020304" pitchFamily="18" charset="0"/>
                          <a:cs typeface="Times New Roman" panose="02020603050405020304" pitchFamily="18" charset="0"/>
                        </a:rPr>
                        <m:t>the</m:t>
                      </m:r>
                      <m:r>
                        <m:rPr>
                          <m:nor/>
                        </m:rPr>
                        <a:rPr lang="en-CA" sz="2000">
                          <a:latin typeface="Times New Roman" panose="02020603050405020304" pitchFamily="18" charset="0"/>
                          <a:cs typeface="Times New Roman" panose="02020603050405020304" pitchFamily="18" charset="0"/>
                        </a:rPr>
                        <m:t> </m:t>
                      </m:r>
                      <m:r>
                        <m:rPr>
                          <m:nor/>
                        </m:rPr>
                        <a:rPr lang="en-CA" sz="2000">
                          <a:latin typeface="Times New Roman" panose="02020603050405020304" pitchFamily="18" charset="0"/>
                          <a:cs typeface="Times New Roman" panose="02020603050405020304" pitchFamily="18" charset="0"/>
                        </a:rPr>
                        <m:t>equation</m:t>
                      </m:r>
                      <m:r>
                        <m:rPr>
                          <m:nor/>
                        </m:rPr>
                        <a:rPr lang="en-CA" sz="2000">
                          <a:latin typeface="Times New Roman" panose="02020603050405020304" pitchFamily="18" charset="0"/>
                          <a:cs typeface="Times New Roman" panose="02020603050405020304" pitchFamily="18" charset="0"/>
                        </a:rPr>
                        <m:t> </m:t>
                      </m:r>
                      <m:r>
                        <m:rPr>
                          <m:nor/>
                        </m:rPr>
                        <a:rPr lang="en-CA" sz="2000">
                          <a:latin typeface="Times New Roman" panose="02020603050405020304" pitchFamily="18" charset="0"/>
                          <a:cs typeface="Times New Roman" panose="02020603050405020304" pitchFamily="18" charset="0"/>
                        </a:rPr>
                        <m:t>of</m:t>
                      </m:r>
                      <m:r>
                        <m:rPr>
                          <m:nor/>
                        </m:rPr>
                        <a:rPr lang="en-CA" sz="2000">
                          <a:latin typeface="Times New Roman" panose="02020603050405020304" pitchFamily="18" charset="0"/>
                          <a:cs typeface="Times New Roman" panose="02020603050405020304" pitchFamily="18" charset="0"/>
                        </a:rPr>
                        <m:t> </m:t>
                      </m:r>
                      <m:r>
                        <m:rPr>
                          <m:nor/>
                        </m:rPr>
                        <a:rPr lang="en-CA" sz="2000">
                          <a:latin typeface="Times New Roman" panose="02020603050405020304" pitchFamily="18" charset="0"/>
                          <a:cs typeface="Times New Roman" panose="02020603050405020304" pitchFamily="18" charset="0"/>
                        </a:rPr>
                        <m:t>the</m:t>
                      </m:r>
                      <m:r>
                        <m:rPr>
                          <m:nor/>
                        </m:rPr>
                        <a:rPr lang="en-CA" sz="2000">
                          <a:latin typeface="Times New Roman" panose="02020603050405020304" pitchFamily="18" charset="0"/>
                          <a:cs typeface="Times New Roman" panose="02020603050405020304" pitchFamily="18" charset="0"/>
                        </a:rPr>
                        <m:t> </m:t>
                      </m:r>
                      <m:r>
                        <m:rPr>
                          <m:nor/>
                        </m:rPr>
                        <a:rPr lang="en-CA" sz="2000">
                          <a:latin typeface="Times New Roman" panose="02020603050405020304" pitchFamily="18" charset="0"/>
                          <a:cs typeface="Times New Roman" panose="02020603050405020304" pitchFamily="18" charset="0"/>
                        </a:rPr>
                        <m:t>line</m:t>
                      </m:r>
                      <m:r>
                        <m:rPr>
                          <m:nor/>
                        </m:rPr>
                        <a:rPr lang="en-CA" sz="2000" b="1" i="1">
                          <a:latin typeface="Times New Roman" panose="02020603050405020304" pitchFamily="18" charset="0"/>
                          <a:cs typeface="Times New Roman" panose="02020603050405020304" pitchFamily="18" charset="0"/>
                        </a:rPr>
                        <m:t> </m:t>
                      </m:r>
                      <m:r>
                        <m:rPr>
                          <m:nor/>
                        </m:rPr>
                        <a:rPr lang="en-CA" sz="2000" b="1" i="1">
                          <a:latin typeface="Times New Roman" panose="02020603050405020304" pitchFamily="18" charset="0"/>
                          <a:cs typeface="Times New Roman" panose="02020603050405020304" pitchFamily="18" charset="0"/>
                        </a:rPr>
                        <m:t>perpendicular</m:t>
                      </m:r>
                      <m:r>
                        <m:rPr>
                          <m:nor/>
                        </m:rPr>
                        <a:rPr lang="en-CA" sz="2000" b="1" i="1">
                          <a:latin typeface="Times New Roman" panose="02020603050405020304" pitchFamily="18" charset="0"/>
                          <a:cs typeface="Times New Roman" panose="02020603050405020304" pitchFamily="18" charset="0"/>
                        </a:rPr>
                        <m:t> </m:t>
                      </m:r>
                      <m:r>
                        <m:rPr>
                          <m:nor/>
                        </m:rPr>
                        <a:rPr lang="en-CA" sz="2000">
                          <a:latin typeface="Times New Roman" panose="02020603050405020304" pitchFamily="18" charset="0"/>
                          <a:cs typeface="Times New Roman" panose="02020603050405020304" pitchFamily="18" charset="0"/>
                        </a:rPr>
                        <m:t>to</m:t>
                      </m:r>
                      <m:r>
                        <m:rPr>
                          <m:nor/>
                        </m:rPr>
                        <a:rPr lang="en-CA" sz="2000">
                          <a:latin typeface="Times New Roman" panose="02020603050405020304" pitchFamily="18" charset="0"/>
                          <a:cs typeface="Times New Roman" panose="02020603050405020304" pitchFamily="18" charset="0"/>
                        </a:rPr>
                        <m:t> </m:t>
                      </m:r>
                      <m:r>
                        <a:rPr lang="en-CA" sz="2000" b="1" i="1" smtClean="0">
                          <a:solidFill>
                            <a:srgbClr val="0000FF"/>
                          </a:solidFill>
                          <a:latin typeface="Cambria Math" panose="02040503050406030204" pitchFamily="18" charset="0"/>
                        </a:rPr>
                        <m:t>𝟑</m:t>
                      </m:r>
                      <m:r>
                        <a:rPr lang="en-CA" sz="2000" b="1" i="1" smtClean="0">
                          <a:solidFill>
                            <a:srgbClr val="0000FF"/>
                          </a:solidFill>
                          <a:latin typeface="Cambria Math" panose="02040503050406030204" pitchFamily="18" charset="0"/>
                        </a:rPr>
                        <m:t>𝒙</m:t>
                      </m:r>
                      <m:r>
                        <a:rPr lang="en-CA" sz="2000" b="1" i="1" smtClean="0">
                          <a:solidFill>
                            <a:srgbClr val="0000FF"/>
                          </a:solidFill>
                          <a:latin typeface="Cambria Math" panose="02040503050406030204" pitchFamily="18" charset="0"/>
                        </a:rPr>
                        <m:t>−</m:t>
                      </m:r>
                      <m:r>
                        <a:rPr lang="en-CA" sz="2000" b="1" i="1" smtClean="0">
                          <a:solidFill>
                            <a:srgbClr val="0000FF"/>
                          </a:solidFill>
                          <a:latin typeface="Cambria Math" panose="02040503050406030204" pitchFamily="18" charset="0"/>
                        </a:rPr>
                        <m:t>𝟐</m:t>
                      </m:r>
                      <m:r>
                        <a:rPr lang="en-CA" sz="2000" b="1" i="1" smtClean="0">
                          <a:solidFill>
                            <a:srgbClr val="0000FF"/>
                          </a:solidFill>
                          <a:latin typeface="Cambria Math" panose="02040503050406030204" pitchFamily="18" charset="0"/>
                        </a:rPr>
                        <m:t>𝒚</m:t>
                      </m:r>
                      <m:r>
                        <a:rPr lang="en-CA" sz="2000" b="1" i="1" smtClean="0">
                          <a:solidFill>
                            <a:srgbClr val="0000FF"/>
                          </a:solidFill>
                          <a:latin typeface="Cambria Math" panose="02040503050406030204" pitchFamily="18" charset="0"/>
                        </a:rPr>
                        <m:t>−</m:t>
                      </m:r>
                      <m:r>
                        <a:rPr lang="en-CA" sz="2000" b="1" i="1" smtClean="0">
                          <a:solidFill>
                            <a:srgbClr val="0000FF"/>
                          </a:solidFill>
                          <a:latin typeface="Cambria Math" panose="02040503050406030204" pitchFamily="18" charset="0"/>
                        </a:rPr>
                        <m:t>𝟏𝟐</m:t>
                      </m:r>
                      <m:r>
                        <a:rPr lang="en-CA" sz="2000" b="1" i="1" smtClean="0">
                          <a:solidFill>
                            <a:srgbClr val="0000FF"/>
                          </a:solidFill>
                          <a:latin typeface="Cambria Math" panose="02040503050406030204" pitchFamily="18" charset="0"/>
                        </a:rPr>
                        <m:t>=</m:t>
                      </m:r>
                      <m:r>
                        <a:rPr lang="en-CA" sz="2000" b="1" i="1" smtClean="0">
                          <a:solidFill>
                            <a:srgbClr val="0000FF"/>
                          </a:solidFill>
                          <a:latin typeface="Cambria Math" panose="02040503050406030204" pitchFamily="18" charset="0"/>
                        </a:rPr>
                        <m:t>𝟎</m:t>
                      </m:r>
                    </m:oMath>
                  </m:oMathPara>
                </a14:m>
                <a:endParaRPr lang="en-CA" sz="2000" b="1" i="1" dirty="0">
                  <a:solidFill>
                    <a:srgbClr val="0000FF"/>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m:rPr>
                          <m:nor/>
                        </m:rPr>
                        <a:rPr lang="en-CA" sz="2000">
                          <a:latin typeface="Times New Roman" panose="02020603050405020304" pitchFamily="18" charset="0"/>
                          <a:cs typeface="Times New Roman" panose="02020603050405020304" pitchFamily="18" charset="0"/>
                        </a:rPr>
                        <m:t> </m:t>
                      </m:r>
                      <m:r>
                        <m:rPr>
                          <m:nor/>
                        </m:rPr>
                        <a:rPr lang="en-CA" sz="2000" b="0" i="0" smtClean="0">
                          <a:latin typeface="Times New Roman" panose="02020603050405020304" pitchFamily="18" charset="0"/>
                          <a:cs typeface="Times New Roman" panose="02020603050405020304" pitchFamily="18" charset="0"/>
                        </a:rPr>
                        <m:t>                        </m:t>
                      </m:r>
                      <m:r>
                        <m:rPr>
                          <m:nor/>
                        </m:rPr>
                        <a:rPr lang="en-CA" sz="2000">
                          <a:latin typeface="Times New Roman" panose="02020603050405020304" pitchFamily="18" charset="0"/>
                          <a:cs typeface="Times New Roman" panose="02020603050405020304" pitchFamily="18" charset="0"/>
                        </a:rPr>
                        <m:t>and</m:t>
                      </m:r>
                      <m:r>
                        <m:rPr>
                          <m:nor/>
                        </m:rPr>
                        <a:rPr lang="en-CA" sz="2000">
                          <a:latin typeface="Times New Roman" panose="02020603050405020304" pitchFamily="18" charset="0"/>
                          <a:cs typeface="Times New Roman" panose="02020603050405020304" pitchFamily="18" charset="0"/>
                        </a:rPr>
                        <m:t> </m:t>
                      </m:r>
                      <m:r>
                        <m:rPr>
                          <m:nor/>
                        </m:rPr>
                        <a:rPr lang="en-CA" sz="2000">
                          <a:latin typeface="Times New Roman" panose="02020603050405020304" pitchFamily="18" charset="0"/>
                          <a:cs typeface="Times New Roman" panose="02020603050405020304" pitchFamily="18" charset="0"/>
                        </a:rPr>
                        <m:t>has</m:t>
                      </m:r>
                      <m:r>
                        <m:rPr>
                          <m:nor/>
                        </m:rPr>
                        <a:rPr lang="en-CA" sz="2000">
                          <a:latin typeface="Times New Roman" panose="02020603050405020304" pitchFamily="18" charset="0"/>
                          <a:cs typeface="Times New Roman" panose="02020603050405020304" pitchFamily="18" charset="0"/>
                        </a:rPr>
                        <m:t> </m:t>
                      </m:r>
                      <m:r>
                        <m:rPr>
                          <m:nor/>
                        </m:rPr>
                        <a:rPr lang="en-CA" sz="2000">
                          <a:latin typeface="Times New Roman" panose="02020603050405020304" pitchFamily="18" charset="0"/>
                          <a:cs typeface="Times New Roman" panose="02020603050405020304" pitchFamily="18" charset="0"/>
                        </a:rPr>
                        <m:t>the</m:t>
                      </m:r>
                      <m:r>
                        <m:rPr>
                          <m:nor/>
                        </m:rPr>
                        <a:rPr lang="en-CA" sz="2000">
                          <a:latin typeface="Times New Roman" panose="02020603050405020304" pitchFamily="18" charset="0"/>
                          <a:cs typeface="Times New Roman" panose="02020603050405020304" pitchFamily="18" charset="0"/>
                        </a:rPr>
                        <m:t> </m:t>
                      </m:r>
                      <m:r>
                        <m:rPr>
                          <m:nor/>
                        </m:rPr>
                        <a:rPr lang="en-CA" sz="2000">
                          <a:latin typeface="Times New Roman" panose="02020603050405020304" pitchFamily="18" charset="0"/>
                          <a:cs typeface="Times New Roman" panose="02020603050405020304" pitchFamily="18" charset="0"/>
                        </a:rPr>
                        <m:t>same</m:t>
                      </m:r>
                      <m:r>
                        <m:rPr>
                          <m:nor/>
                        </m:rPr>
                        <a:rPr lang="en-CA" sz="2000">
                          <a:latin typeface="Times New Roman" panose="02020603050405020304" pitchFamily="18" charset="0"/>
                          <a:cs typeface="Times New Roman" panose="02020603050405020304" pitchFamily="18" charset="0"/>
                        </a:rPr>
                        <m:t> </m:t>
                      </m:r>
                      <m:r>
                        <m:rPr>
                          <m:nor/>
                        </m:rPr>
                        <a:rPr lang="en-CA" sz="2000">
                          <a:latin typeface="Times New Roman" panose="02020603050405020304" pitchFamily="18" charset="0"/>
                          <a:cs typeface="Times New Roman" panose="02020603050405020304" pitchFamily="18" charset="0"/>
                        </a:rPr>
                        <m:t>x</m:t>
                      </m:r>
                      <m:r>
                        <m:rPr>
                          <m:nor/>
                        </m:rPr>
                        <a:rPr lang="en-CA" sz="2000">
                          <a:latin typeface="Times New Roman" panose="02020603050405020304" pitchFamily="18" charset="0"/>
                          <a:cs typeface="Times New Roman" panose="02020603050405020304" pitchFamily="18" charset="0"/>
                        </a:rPr>
                        <m:t>−</m:t>
                      </m:r>
                      <m:r>
                        <m:rPr>
                          <m:nor/>
                        </m:rPr>
                        <a:rPr lang="en-CA" sz="2000">
                          <a:latin typeface="Times New Roman" panose="02020603050405020304" pitchFamily="18" charset="0"/>
                          <a:cs typeface="Times New Roman" panose="02020603050405020304" pitchFamily="18" charset="0"/>
                        </a:rPr>
                        <m:t>intercept</m:t>
                      </m:r>
                      <m:r>
                        <m:rPr>
                          <m:nor/>
                        </m:rPr>
                        <a:rPr lang="en-CA" sz="2000">
                          <a:latin typeface="Times New Roman" panose="02020603050405020304" pitchFamily="18" charset="0"/>
                          <a:cs typeface="Times New Roman" panose="02020603050405020304" pitchFamily="18" charset="0"/>
                        </a:rPr>
                        <m:t> </m:t>
                      </m:r>
                      <m:r>
                        <m:rPr>
                          <m:nor/>
                        </m:rPr>
                        <a:rPr lang="en-CA" sz="2000">
                          <a:latin typeface="Times New Roman" panose="02020603050405020304" pitchFamily="18" charset="0"/>
                          <a:cs typeface="Times New Roman" panose="02020603050405020304" pitchFamily="18" charset="0"/>
                        </a:rPr>
                        <m:t>as</m:t>
                      </m:r>
                      <m:r>
                        <m:rPr>
                          <m:nor/>
                        </m:rPr>
                        <a:rPr lang="en-CA" sz="2000">
                          <a:latin typeface="Times New Roman" panose="02020603050405020304" pitchFamily="18" charset="0"/>
                          <a:cs typeface="Times New Roman" panose="02020603050405020304" pitchFamily="18" charset="0"/>
                        </a:rPr>
                        <m:t> </m:t>
                      </m:r>
                      <m:r>
                        <a:rPr lang="en-CA" sz="2000" b="1" i="1" smtClean="0">
                          <a:solidFill>
                            <a:srgbClr val="FF0000"/>
                          </a:solidFill>
                          <a:latin typeface="Cambria Math" panose="02040503050406030204" pitchFamily="18" charset="0"/>
                        </a:rPr>
                        <m:t>𝒙</m:t>
                      </m:r>
                      <m:r>
                        <a:rPr lang="en-CA" sz="2000" b="1" i="1" smtClean="0">
                          <a:solidFill>
                            <a:srgbClr val="FF0000"/>
                          </a:solidFill>
                          <a:latin typeface="Cambria Math" panose="02040503050406030204" pitchFamily="18" charset="0"/>
                        </a:rPr>
                        <m:t>−</m:t>
                      </m:r>
                      <m:r>
                        <a:rPr lang="en-CA" sz="2000" b="1" i="1" smtClean="0">
                          <a:solidFill>
                            <a:srgbClr val="FF0000"/>
                          </a:solidFill>
                          <a:latin typeface="Cambria Math" panose="02040503050406030204" pitchFamily="18" charset="0"/>
                        </a:rPr>
                        <m:t>𝒚</m:t>
                      </m:r>
                      <m:r>
                        <a:rPr lang="en-CA" sz="2000" b="1" i="1" smtClean="0">
                          <a:solidFill>
                            <a:srgbClr val="FF0000"/>
                          </a:solidFill>
                          <a:latin typeface="Cambria Math" panose="02040503050406030204" pitchFamily="18" charset="0"/>
                        </a:rPr>
                        <m:t>+</m:t>
                      </m:r>
                      <m:r>
                        <a:rPr lang="en-CA" sz="2000" b="1" i="1" smtClean="0">
                          <a:solidFill>
                            <a:srgbClr val="FF0000"/>
                          </a:solidFill>
                          <a:latin typeface="Cambria Math" panose="02040503050406030204" pitchFamily="18" charset="0"/>
                        </a:rPr>
                        <m:t>𝟒</m:t>
                      </m:r>
                      <m:r>
                        <a:rPr lang="en-CA" sz="2000" b="1" i="1" smtClean="0">
                          <a:solidFill>
                            <a:srgbClr val="FF0000"/>
                          </a:solidFill>
                          <a:latin typeface="Cambria Math" panose="02040503050406030204" pitchFamily="18" charset="0"/>
                        </a:rPr>
                        <m:t>=</m:t>
                      </m:r>
                      <m:r>
                        <a:rPr lang="en-CA" sz="2000" b="1" i="1" smtClean="0">
                          <a:solidFill>
                            <a:srgbClr val="FF0000"/>
                          </a:solidFill>
                          <a:latin typeface="Cambria Math" panose="02040503050406030204" pitchFamily="18" charset="0"/>
                        </a:rPr>
                        <m:t>𝟎</m:t>
                      </m:r>
                    </m:oMath>
                  </m:oMathPara>
                </a14:m>
                <a:endParaRPr lang="en-CA" sz="2000" b="1" dirty="0">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0AE70CF3-D130-4579-B321-3A78F6B58975}"/>
                  </a:ext>
                </a:extLst>
              </p:cNvPr>
              <p:cNvSpPr txBox="1">
                <a:spLocks noRot="1" noChangeAspect="1" noMove="1" noResize="1" noEditPoints="1" noAdjustHandles="1" noChangeArrowheads="1" noChangeShapeType="1" noTextEdit="1"/>
              </p:cNvSpPr>
              <p:nvPr/>
            </p:nvSpPr>
            <p:spPr>
              <a:xfrm>
                <a:off x="449470" y="273442"/>
                <a:ext cx="8455905" cy="615553"/>
              </a:xfrm>
              <a:prstGeom prst="rect">
                <a:avLst/>
              </a:prstGeom>
              <a:blipFill>
                <a:blip r:embed="rId3"/>
                <a:stretch>
                  <a:fillRect l="-72" b="-1683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4DC8F2EC-E787-4C75-8FA6-A50DE44887A5}"/>
                  </a:ext>
                </a:extLst>
              </p:cNvPr>
              <p:cNvSpPr/>
              <p:nvPr/>
            </p:nvSpPr>
            <p:spPr>
              <a:xfrm>
                <a:off x="895880" y="1049412"/>
                <a:ext cx="1535485"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b="1" i="1" smtClean="0">
                          <a:solidFill>
                            <a:srgbClr val="0000FF"/>
                          </a:solidFill>
                          <a:latin typeface="Cambria Math" panose="02040503050406030204" pitchFamily="18" charset="0"/>
                        </a:rPr>
                        <m:t>𝒚</m:t>
                      </m:r>
                      <m:r>
                        <a:rPr lang="en-CA" sz="2000" b="1" i="1" smtClean="0">
                          <a:solidFill>
                            <a:srgbClr val="0000FF"/>
                          </a:solidFill>
                          <a:latin typeface="Cambria Math" panose="02040503050406030204" pitchFamily="18" charset="0"/>
                        </a:rPr>
                        <m:t>=</m:t>
                      </m:r>
                      <m:f>
                        <m:fPr>
                          <m:ctrlPr>
                            <a:rPr lang="en-CA" sz="2000" b="1" i="1" smtClean="0">
                              <a:solidFill>
                                <a:srgbClr val="0000FF"/>
                              </a:solidFill>
                              <a:latin typeface="Cambria Math" panose="02040503050406030204" pitchFamily="18" charset="0"/>
                            </a:rPr>
                          </m:ctrlPr>
                        </m:fPr>
                        <m:num>
                          <m:r>
                            <a:rPr lang="en-CA" sz="2000" b="1" i="1" smtClean="0">
                              <a:solidFill>
                                <a:srgbClr val="0000FF"/>
                              </a:solidFill>
                              <a:latin typeface="Cambria Math" panose="02040503050406030204" pitchFamily="18" charset="0"/>
                            </a:rPr>
                            <m:t>𝟑</m:t>
                          </m:r>
                        </m:num>
                        <m:den>
                          <m:r>
                            <a:rPr lang="en-CA" sz="2000" b="1" i="1" smtClean="0">
                              <a:solidFill>
                                <a:srgbClr val="0000FF"/>
                              </a:solidFill>
                              <a:latin typeface="Cambria Math" panose="02040503050406030204" pitchFamily="18" charset="0"/>
                            </a:rPr>
                            <m:t>𝟐</m:t>
                          </m:r>
                        </m:den>
                      </m:f>
                      <m:r>
                        <a:rPr lang="en-CA" sz="2000" b="1" i="1" smtClean="0">
                          <a:solidFill>
                            <a:srgbClr val="0000FF"/>
                          </a:solidFill>
                          <a:latin typeface="Cambria Math" panose="02040503050406030204" pitchFamily="18" charset="0"/>
                        </a:rPr>
                        <m:t>𝒙</m:t>
                      </m:r>
                      <m:r>
                        <a:rPr lang="en-CA" sz="2000" b="1" i="1" smtClean="0">
                          <a:solidFill>
                            <a:srgbClr val="0000FF"/>
                          </a:solidFill>
                          <a:latin typeface="Cambria Math" panose="02040503050406030204" pitchFamily="18" charset="0"/>
                        </a:rPr>
                        <m:t>−</m:t>
                      </m:r>
                      <m:r>
                        <a:rPr lang="en-CA" sz="2000" b="1" i="1" smtClean="0">
                          <a:solidFill>
                            <a:srgbClr val="0000FF"/>
                          </a:solidFill>
                          <a:latin typeface="Cambria Math" panose="02040503050406030204" pitchFamily="18" charset="0"/>
                        </a:rPr>
                        <m:t>𝟔</m:t>
                      </m:r>
                    </m:oMath>
                  </m:oMathPara>
                </a14:m>
                <a:endParaRPr lang="en-CA" sz="2000" b="1" i="1" dirty="0">
                  <a:solidFill>
                    <a:srgbClr val="0000FF"/>
                  </a:solidFill>
                </a:endParaRPr>
              </a:p>
            </p:txBody>
          </p:sp>
        </mc:Choice>
        <mc:Fallback xmlns="">
          <p:sp>
            <p:nvSpPr>
              <p:cNvPr id="17" name="Rectangle 16">
                <a:extLst>
                  <a:ext uri="{FF2B5EF4-FFF2-40B4-BE49-F238E27FC236}">
                    <a16:creationId xmlns:a16="http://schemas.microsoft.com/office/drawing/2014/main" id="{4DC8F2EC-E787-4C75-8FA6-A50DE44887A5}"/>
                  </a:ext>
                </a:extLst>
              </p:cNvPr>
              <p:cNvSpPr>
                <a:spLocks noRot="1" noChangeAspect="1" noMove="1" noResize="1" noEditPoints="1" noAdjustHandles="1" noChangeArrowheads="1" noChangeShapeType="1" noTextEdit="1"/>
              </p:cNvSpPr>
              <p:nvPr/>
            </p:nvSpPr>
            <p:spPr>
              <a:xfrm>
                <a:off x="895880" y="1049412"/>
                <a:ext cx="1535485" cy="668516"/>
              </a:xfrm>
              <a:prstGeom prst="rect">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C1E68F7-1AC2-46A4-8199-CCCE9927A60F}"/>
                  </a:ext>
                </a:extLst>
              </p:cNvPr>
              <p:cNvSpPr txBox="1"/>
              <p:nvPr/>
            </p:nvSpPr>
            <p:spPr>
              <a:xfrm>
                <a:off x="895880" y="2585478"/>
                <a:ext cx="1543179" cy="5782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1" i="1" smtClean="0">
                          <a:latin typeface="Cambria Math" panose="02040503050406030204" pitchFamily="18" charset="0"/>
                        </a:rPr>
                        <m:t>𝒚</m:t>
                      </m:r>
                      <m:r>
                        <a:rPr lang="en-CA" sz="2000" b="1" i="1" smtClean="0">
                          <a:latin typeface="Cambria Math" panose="02040503050406030204" pitchFamily="18" charset="0"/>
                        </a:rPr>
                        <m:t>=</m:t>
                      </m:r>
                      <m:f>
                        <m:fPr>
                          <m:ctrlPr>
                            <a:rPr lang="en-CA" sz="2000" b="1" i="1" smtClean="0">
                              <a:latin typeface="Cambria Math" panose="02040503050406030204" pitchFamily="18" charset="0"/>
                            </a:rPr>
                          </m:ctrlPr>
                        </m:fPr>
                        <m:num>
                          <m:r>
                            <a:rPr lang="en-CA" sz="2000" b="1" i="1" smtClean="0">
                              <a:latin typeface="Cambria Math" panose="02040503050406030204" pitchFamily="18" charset="0"/>
                            </a:rPr>
                            <m:t>−</m:t>
                          </m:r>
                          <m:r>
                            <a:rPr lang="en-CA" sz="2000" b="1" i="1" smtClean="0">
                              <a:latin typeface="Cambria Math" panose="02040503050406030204" pitchFamily="18" charset="0"/>
                            </a:rPr>
                            <m:t>𝟐</m:t>
                          </m:r>
                        </m:num>
                        <m:den>
                          <m:r>
                            <a:rPr lang="en-CA" sz="2000" b="1" i="1" smtClean="0">
                              <a:latin typeface="Cambria Math" panose="02040503050406030204" pitchFamily="18" charset="0"/>
                            </a:rPr>
                            <m:t>𝟑</m:t>
                          </m:r>
                        </m:den>
                      </m:f>
                      <m:r>
                        <a:rPr lang="en-CA" sz="2000" b="1" i="1" smtClean="0">
                          <a:latin typeface="Cambria Math" panose="02040503050406030204" pitchFamily="18" charset="0"/>
                        </a:rPr>
                        <m:t>𝒙</m:t>
                      </m:r>
                      <m:r>
                        <a:rPr lang="en-CA" sz="2000" b="1" i="1" smtClean="0">
                          <a:latin typeface="Cambria Math" panose="02040503050406030204" pitchFamily="18" charset="0"/>
                        </a:rPr>
                        <m:t>−</m:t>
                      </m:r>
                      <m:f>
                        <m:fPr>
                          <m:ctrlPr>
                            <a:rPr lang="en-CA" sz="2000" b="1" i="1" smtClean="0">
                              <a:latin typeface="Cambria Math" panose="02040503050406030204" pitchFamily="18" charset="0"/>
                            </a:rPr>
                          </m:ctrlPr>
                        </m:fPr>
                        <m:num>
                          <m:r>
                            <a:rPr lang="en-CA" sz="2000" b="1" i="1" smtClean="0">
                              <a:latin typeface="Cambria Math" panose="02040503050406030204" pitchFamily="18" charset="0"/>
                            </a:rPr>
                            <m:t>𝟖</m:t>
                          </m:r>
                        </m:num>
                        <m:den>
                          <m:r>
                            <a:rPr lang="en-CA" sz="2000" b="1" i="1" smtClean="0">
                              <a:latin typeface="Cambria Math" panose="02040503050406030204" pitchFamily="18" charset="0"/>
                            </a:rPr>
                            <m:t>𝟑</m:t>
                          </m:r>
                        </m:den>
                      </m:f>
                    </m:oMath>
                  </m:oMathPara>
                </a14:m>
                <a:endParaRPr lang="en-CA" sz="2000" b="1" dirty="0"/>
              </a:p>
            </p:txBody>
          </p:sp>
        </mc:Choice>
        <mc:Fallback xmlns="">
          <p:sp>
            <p:nvSpPr>
              <p:cNvPr id="19" name="TextBox 18">
                <a:extLst>
                  <a:ext uri="{FF2B5EF4-FFF2-40B4-BE49-F238E27FC236}">
                    <a16:creationId xmlns:a16="http://schemas.microsoft.com/office/drawing/2014/main" id="{0C1E68F7-1AC2-46A4-8199-CCCE9927A60F}"/>
                  </a:ext>
                </a:extLst>
              </p:cNvPr>
              <p:cNvSpPr txBox="1">
                <a:spLocks noRot="1" noChangeAspect="1" noMove="1" noResize="1" noEditPoints="1" noAdjustHandles="1" noChangeArrowheads="1" noChangeShapeType="1" noTextEdit="1"/>
              </p:cNvSpPr>
              <p:nvPr/>
            </p:nvSpPr>
            <p:spPr>
              <a:xfrm>
                <a:off x="895880" y="2585478"/>
                <a:ext cx="1543179" cy="578235"/>
              </a:xfrm>
              <a:prstGeom prst="rect">
                <a:avLst/>
              </a:prstGeom>
              <a:blipFill>
                <a:blip r:embed="rId5"/>
                <a:stretch>
                  <a:fillRect/>
                </a:stretch>
              </a:blipFill>
            </p:spPr>
            <p:txBody>
              <a:bodyPr/>
              <a:lstStyle/>
              <a:p>
                <a:r>
                  <a:rPr lang="en-CA">
                    <a:noFill/>
                  </a:rPr>
                  <a:t> </a:t>
                </a:r>
              </a:p>
            </p:txBody>
          </p:sp>
        </mc:Fallback>
      </mc:AlternateContent>
      <p:sp>
        <p:nvSpPr>
          <p:cNvPr id="20" name="Oval 19">
            <a:extLst>
              <a:ext uri="{FF2B5EF4-FFF2-40B4-BE49-F238E27FC236}">
                <a16:creationId xmlns:a16="http://schemas.microsoft.com/office/drawing/2014/main" id="{DDC39FD9-50ED-4F84-BBE3-31304BE361A9}"/>
              </a:ext>
            </a:extLst>
          </p:cNvPr>
          <p:cNvSpPr>
            <a:spLocks noChangeAspect="1"/>
          </p:cNvSpPr>
          <p:nvPr/>
        </p:nvSpPr>
        <p:spPr>
          <a:xfrm>
            <a:off x="5751526" y="6378818"/>
            <a:ext cx="205740" cy="20574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cxnSp>
        <p:nvCxnSpPr>
          <p:cNvPr id="21" name="Straight Arrow Connector 20">
            <a:extLst>
              <a:ext uri="{FF2B5EF4-FFF2-40B4-BE49-F238E27FC236}">
                <a16:creationId xmlns:a16="http://schemas.microsoft.com/office/drawing/2014/main" id="{15508356-B162-4D3B-8D90-DB1DDCD2FDAB}"/>
              </a:ext>
            </a:extLst>
          </p:cNvPr>
          <p:cNvCxnSpPr>
            <a:cxnSpLocks/>
          </p:cNvCxnSpPr>
          <p:nvPr/>
        </p:nvCxnSpPr>
        <p:spPr>
          <a:xfrm flipV="1">
            <a:off x="5838579" y="5130800"/>
            <a:ext cx="0" cy="1248019"/>
          </a:xfrm>
          <a:prstGeom prst="straightConnector1">
            <a:avLst/>
          </a:prstGeom>
          <a:ln w="57150">
            <a:solidFill>
              <a:srgbClr val="0000FF"/>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0C9C449-38D5-467D-A393-33220CD7241E}"/>
              </a:ext>
            </a:extLst>
          </p:cNvPr>
          <p:cNvCxnSpPr>
            <a:cxnSpLocks/>
          </p:cNvCxnSpPr>
          <p:nvPr/>
        </p:nvCxnSpPr>
        <p:spPr>
          <a:xfrm>
            <a:off x="5838579" y="5212944"/>
            <a:ext cx="900891" cy="2"/>
          </a:xfrm>
          <a:prstGeom prst="straightConnector1">
            <a:avLst/>
          </a:prstGeom>
          <a:ln w="57150">
            <a:solidFill>
              <a:srgbClr val="0000FF"/>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D4D69222-CF7A-4DDE-BA14-48CBE35722E2}"/>
              </a:ext>
            </a:extLst>
          </p:cNvPr>
          <p:cNvSpPr>
            <a:spLocks noChangeAspect="1"/>
          </p:cNvSpPr>
          <p:nvPr/>
        </p:nvSpPr>
        <p:spPr>
          <a:xfrm>
            <a:off x="6636601" y="5110074"/>
            <a:ext cx="205740" cy="20574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cxnSp>
        <p:nvCxnSpPr>
          <p:cNvPr id="26" name="Straight Arrow Connector 25">
            <a:extLst>
              <a:ext uri="{FF2B5EF4-FFF2-40B4-BE49-F238E27FC236}">
                <a16:creationId xmlns:a16="http://schemas.microsoft.com/office/drawing/2014/main" id="{6695D11F-72DA-445B-95B4-0FAC1FF202DC}"/>
              </a:ext>
            </a:extLst>
          </p:cNvPr>
          <p:cNvCxnSpPr>
            <a:cxnSpLocks/>
          </p:cNvCxnSpPr>
          <p:nvPr/>
        </p:nvCxnSpPr>
        <p:spPr>
          <a:xfrm flipH="1">
            <a:off x="5376726" y="2294064"/>
            <a:ext cx="3589868" cy="4775200"/>
          </a:xfrm>
          <a:prstGeom prst="straightConnector1">
            <a:avLst/>
          </a:prstGeom>
          <a:ln w="57150">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F2653DCF-0C9F-44F7-84A0-D58CD606034C}"/>
              </a:ext>
            </a:extLst>
          </p:cNvPr>
          <p:cNvSpPr>
            <a:spLocks noChangeAspect="1"/>
          </p:cNvSpPr>
          <p:nvPr/>
        </p:nvSpPr>
        <p:spPr>
          <a:xfrm>
            <a:off x="5755681" y="4852899"/>
            <a:ext cx="205740" cy="2057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cxnSp>
        <p:nvCxnSpPr>
          <p:cNvPr id="30" name="Straight Arrow Connector 29">
            <a:extLst>
              <a:ext uri="{FF2B5EF4-FFF2-40B4-BE49-F238E27FC236}">
                <a16:creationId xmlns:a16="http://schemas.microsoft.com/office/drawing/2014/main" id="{6736606F-37D2-43A3-9FEA-0428D3EED387}"/>
              </a:ext>
            </a:extLst>
          </p:cNvPr>
          <p:cNvCxnSpPr>
            <a:cxnSpLocks/>
          </p:cNvCxnSpPr>
          <p:nvPr/>
        </p:nvCxnSpPr>
        <p:spPr>
          <a:xfrm>
            <a:off x="5854396" y="4958294"/>
            <a:ext cx="0" cy="796515"/>
          </a:xfrm>
          <a:prstGeom prst="straightConnector1">
            <a:avLst/>
          </a:prstGeom>
          <a:ln w="5715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749EAE1-260F-4B13-9318-5EA3D86E2B91}"/>
              </a:ext>
            </a:extLst>
          </p:cNvPr>
          <p:cNvCxnSpPr>
            <a:cxnSpLocks/>
          </p:cNvCxnSpPr>
          <p:nvPr/>
        </p:nvCxnSpPr>
        <p:spPr>
          <a:xfrm>
            <a:off x="5985332" y="5751032"/>
            <a:ext cx="1228268" cy="0"/>
          </a:xfrm>
          <a:prstGeom prst="straightConnector1">
            <a:avLst/>
          </a:prstGeom>
          <a:ln w="5715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3C596D80-B540-40C4-B3C9-F290F84A80A1}"/>
              </a:ext>
            </a:extLst>
          </p:cNvPr>
          <p:cNvSpPr>
            <a:spLocks noChangeAspect="1"/>
          </p:cNvSpPr>
          <p:nvPr/>
        </p:nvSpPr>
        <p:spPr>
          <a:xfrm>
            <a:off x="7068790" y="5648162"/>
            <a:ext cx="205740" cy="2057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cxnSp>
        <p:nvCxnSpPr>
          <p:cNvPr id="35" name="Straight Arrow Connector 34">
            <a:extLst>
              <a:ext uri="{FF2B5EF4-FFF2-40B4-BE49-F238E27FC236}">
                <a16:creationId xmlns:a16="http://schemas.microsoft.com/office/drawing/2014/main" id="{8599A630-BEE1-47C6-9C5F-8AC7E65E893A}"/>
              </a:ext>
            </a:extLst>
          </p:cNvPr>
          <p:cNvCxnSpPr>
            <a:cxnSpLocks/>
          </p:cNvCxnSpPr>
          <p:nvPr/>
        </p:nvCxnSpPr>
        <p:spPr>
          <a:xfrm>
            <a:off x="3293555" y="3355349"/>
            <a:ext cx="4509542" cy="2858141"/>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3CE2191-261D-461C-9D2C-6318683CE38B}"/>
              </a:ext>
            </a:extLst>
          </p:cNvPr>
          <p:cNvSpPr>
            <a:spLocks noGrp="1"/>
          </p:cNvSpPr>
          <p:nvPr>
            <p:ph type="sldNum" sz="quarter" idx="12"/>
          </p:nvPr>
        </p:nvSpPr>
        <p:spPr/>
        <p:txBody>
          <a:bodyPr/>
          <a:lstStyle/>
          <a:p>
            <a:fld id="{914CA522-1688-4E7E-A401-39BA881FF08A}" type="slidenum">
              <a:rPr lang="en-CA" smtClean="0"/>
              <a:t>50</a:t>
            </a:fld>
            <a:endParaRPr lang="en-CA"/>
          </a:p>
        </p:txBody>
      </p:sp>
    </p:spTree>
    <p:extLst>
      <p:ext uri="{BB962C8B-B14F-4D97-AF65-F5344CB8AC3E}">
        <p14:creationId xmlns:p14="http://schemas.microsoft.com/office/powerpoint/2010/main" val="26449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10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10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up)">
                                      <p:cBhvr>
                                        <p:cTn id="34" dur="10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10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up)">
                                      <p:cBhvr>
                                        <p:cTn id="48"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9" grpId="0" animBg="1"/>
      <p:bldP spid="3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BAA73AF8-FDF4-42EE-84F1-2B4755356D45}"/>
                  </a:ext>
                </a:extLst>
              </p:cNvPr>
              <p:cNvSpPr/>
              <p:nvPr/>
            </p:nvSpPr>
            <p:spPr>
              <a:xfrm>
                <a:off x="440265" y="199062"/>
                <a:ext cx="8365068" cy="771814"/>
              </a:xfrm>
              <a:prstGeom prst="rect">
                <a:avLst/>
              </a:prstGeom>
            </p:spPr>
            <p:txBody>
              <a:bodyPr wrap="square">
                <a:spAutoFit/>
              </a:bodyPr>
              <a:lstStyle/>
              <a:p>
                <a:pPr>
                  <a:lnSpc>
                    <a:spcPct val="115000"/>
                  </a:lnSpc>
                  <a:spcAft>
                    <a:spcPts val="1000"/>
                  </a:spcAft>
                </a:pPr>
                <a:r>
                  <a:rPr lang="en-CA" sz="2000" dirty="0">
                    <a:latin typeface="Times New Roman" panose="02020603050405020304" pitchFamily="18" charset="0"/>
                    <a:ea typeface="Times New Roman" panose="02020603050405020304" pitchFamily="18" charset="0"/>
                    <a:cs typeface="Times New Roman" panose="02020603050405020304" pitchFamily="18" charset="0"/>
                  </a:rPr>
                  <a:t>Example #4: A line has points located at </a:t>
                </a:r>
                <a14:m>
                  <m:oMath xmlns:m="http://schemas.openxmlformats.org/officeDocument/2006/math">
                    <m:r>
                      <a:rPr lang="en-CA" sz="2000" b="1" i="1" dirty="0" smtClean="0">
                        <a:latin typeface="Cambria Math" panose="02040503050406030204" pitchFamily="18" charset="0"/>
                        <a:ea typeface="Times New Roman" panose="02020603050405020304" pitchFamily="18" charset="0"/>
                        <a:cs typeface="Times New Roman" panose="02020603050405020304" pitchFamily="18" charset="0"/>
                      </a:rPr>
                      <m:t>(−</m:t>
                    </m:r>
                    <m:r>
                      <a:rPr lang="en-CA" sz="2000" b="1" i="1" dirty="0" smtClean="0">
                        <a:latin typeface="Cambria Math" panose="02040503050406030204" pitchFamily="18" charset="0"/>
                        <a:ea typeface="Times New Roman" panose="02020603050405020304" pitchFamily="18" charset="0"/>
                        <a:cs typeface="Times New Roman" panose="02020603050405020304" pitchFamily="18" charset="0"/>
                      </a:rPr>
                      <m:t>𝟑</m:t>
                    </m:r>
                    <m:r>
                      <a:rPr lang="en-CA" sz="2000" b="1" i="1" dirty="0" smtClean="0">
                        <a:latin typeface="Cambria Math" panose="02040503050406030204" pitchFamily="18" charset="0"/>
                        <a:ea typeface="Times New Roman" panose="02020603050405020304" pitchFamily="18" charset="0"/>
                        <a:cs typeface="Times New Roman" panose="02020603050405020304" pitchFamily="18" charset="0"/>
                      </a:rPr>
                      <m:t>, </m:t>
                    </m:r>
                    <m:r>
                      <a:rPr lang="en-CA" sz="2000" b="1" i="1" dirty="0" smtClean="0">
                        <a:latin typeface="Cambria Math" panose="02040503050406030204" pitchFamily="18" charset="0"/>
                        <a:ea typeface="Times New Roman" panose="02020603050405020304" pitchFamily="18" charset="0"/>
                        <a:cs typeface="Times New Roman" panose="02020603050405020304" pitchFamily="18" charset="0"/>
                      </a:rPr>
                      <m:t>𝟓</m:t>
                    </m:r>
                    <m:r>
                      <a:rPr lang="en-CA" sz="2000" b="1" i="1" dirty="0" smtClean="0">
                        <a:latin typeface="Cambria Math" panose="02040503050406030204" pitchFamily="18" charset="0"/>
                        <a:ea typeface="Times New Roman" panose="02020603050405020304" pitchFamily="18" charset="0"/>
                        <a:cs typeface="Times New Roman" panose="02020603050405020304" pitchFamily="18" charset="0"/>
                      </a:rPr>
                      <m:t>) </m:t>
                    </m:r>
                  </m:oMath>
                </a14:m>
                <a:r>
                  <a:rPr lang="en-CA" sz="2000" dirty="0">
                    <a:latin typeface="Times New Roman" panose="02020603050405020304" pitchFamily="18" charset="0"/>
                    <a:ea typeface="Times New Roman" panose="02020603050405020304" pitchFamily="18" charset="0"/>
                    <a:cs typeface="Times New Roman" panose="02020603050405020304" pitchFamily="18" charset="0"/>
                  </a:rPr>
                  <a:t>and </a:t>
                </a:r>
                <a14:m>
                  <m:oMath xmlns:m="http://schemas.openxmlformats.org/officeDocument/2006/math">
                    <m:r>
                      <a:rPr lang="en-CA" sz="2000" b="1" i="1" dirty="0" smtClean="0">
                        <a:latin typeface="Cambria Math" panose="02040503050406030204" pitchFamily="18" charset="0"/>
                        <a:ea typeface="Times New Roman" panose="02020603050405020304" pitchFamily="18" charset="0"/>
                        <a:cs typeface="Times New Roman" panose="02020603050405020304" pitchFamily="18" charset="0"/>
                      </a:rPr>
                      <m:t>(</m:t>
                    </m:r>
                    <m:r>
                      <a:rPr lang="en-CA" sz="2000" b="1" i="1" dirty="0" smtClean="0">
                        <a:latin typeface="Cambria Math" panose="02040503050406030204" pitchFamily="18" charset="0"/>
                        <a:ea typeface="Times New Roman" panose="02020603050405020304" pitchFamily="18" charset="0"/>
                        <a:cs typeface="Times New Roman" panose="02020603050405020304" pitchFamily="18" charset="0"/>
                      </a:rPr>
                      <m:t>𝟒</m:t>
                    </m:r>
                    <m:r>
                      <a:rPr lang="en-CA" sz="2000" b="1" i="1" dirty="0" smtClean="0">
                        <a:latin typeface="Cambria Math" panose="02040503050406030204" pitchFamily="18" charset="0"/>
                        <a:ea typeface="Times New Roman" panose="02020603050405020304" pitchFamily="18" charset="0"/>
                        <a:cs typeface="Times New Roman" panose="02020603050405020304" pitchFamily="18" charset="0"/>
                      </a:rPr>
                      <m:t> , </m:t>
                    </m:r>
                    <m:r>
                      <a:rPr lang="en-CA" sz="2000" b="1" i="1" dirty="0" smtClean="0">
                        <a:latin typeface="Cambria Math" panose="02040503050406030204" pitchFamily="18" charset="0"/>
                        <a:ea typeface="Times New Roman" panose="02020603050405020304" pitchFamily="18" charset="0"/>
                        <a:cs typeface="Times New Roman" panose="02020603050405020304" pitchFamily="18" charset="0"/>
                      </a:rPr>
                      <m:t>𝒂</m:t>
                    </m:r>
                    <m:r>
                      <a:rPr lang="en-CA" sz="2000" b="1" i="1" dirty="0" smtClean="0">
                        <a:latin typeface="Cambria Math" panose="02040503050406030204" pitchFamily="18" charset="0"/>
                        <a:ea typeface="Times New Roman" panose="02020603050405020304" pitchFamily="18" charset="0"/>
                        <a:cs typeface="Times New Roman" panose="02020603050405020304" pitchFamily="18" charset="0"/>
                      </a:rPr>
                      <m:t>).  </m:t>
                    </m:r>
                  </m:oMath>
                </a14:m>
                <a:r>
                  <a:rPr lang="en-CA" sz="2000" dirty="0">
                    <a:latin typeface="Times New Roman" panose="02020603050405020304" pitchFamily="18" charset="0"/>
                    <a:ea typeface="Times New Roman" panose="02020603050405020304" pitchFamily="18" charset="0"/>
                    <a:cs typeface="Times New Roman" panose="02020603050405020304" pitchFamily="18" charset="0"/>
                  </a:rPr>
                  <a:t>What is the              value of </a:t>
                </a:r>
                <a:r>
                  <a:rPr lang="en-CA" sz="2000" b="1" i="1" dirty="0">
                    <a:latin typeface="Times New Roman" panose="02020603050405020304" pitchFamily="18" charset="0"/>
                    <a:ea typeface="Times New Roman" panose="02020603050405020304" pitchFamily="18" charset="0"/>
                    <a:cs typeface="Times New Roman" panose="02020603050405020304" pitchFamily="18" charset="0"/>
                  </a:rPr>
                  <a:t>a</a:t>
                </a:r>
                <a:r>
                  <a:rPr lang="en-CA" sz="2000" dirty="0">
                    <a:latin typeface="Times New Roman" panose="02020603050405020304" pitchFamily="18" charset="0"/>
                    <a:ea typeface="Times New Roman" panose="02020603050405020304" pitchFamily="18" charset="0"/>
                    <a:cs typeface="Times New Roman" panose="02020603050405020304" pitchFamily="18" charset="0"/>
                  </a:rPr>
                  <a:t> if the </a:t>
                </a:r>
                <a:r>
                  <a:rPr lang="en-CA" sz="2000" b="1" i="1" dirty="0">
                    <a:latin typeface="Times New Roman" panose="02020603050405020304" pitchFamily="18" charset="0"/>
                    <a:ea typeface="Times New Roman" panose="02020603050405020304" pitchFamily="18" charset="0"/>
                    <a:cs typeface="Times New Roman" panose="02020603050405020304" pitchFamily="18" charset="0"/>
                  </a:rPr>
                  <a:t>slope</a:t>
                </a:r>
                <a:r>
                  <a:rPr lang="en-CA" sz="2000" dirty="0">
                    <a:latin typeface="Times New Roman" panose="02020603050405020304" pitchFamily="18" charset="0"/>
                    <a:ea typeface="Times New Roman" panose="02020603050405020304" pitchFamily="18" charset="0"/>
                    <a:cs typeface="Times New Roman" panose="02020603050405020304" pitchFamily="18" charset="0"/>
                  </a:rPr>
                  <a:t> is </a:t>
                </a:r>
                <a14:m>
                  <m:oMath xmlns:m="http://schemas.openxmlformats.org/officeDocument/2006/math">
                    <m:r>
                      <a:rPr lang="en-CA" sz="2000" b="1" i="1" dirty="0" smtClean="0">
                        <a:latin typeface="Cambria Math" panose="02040503050406030204" pitchFamily="18" charset="0"/>
                        <a:ea typeface="Times New Roman" panose="02020603050405020304" pitchFamily="18" charset="0"/>
                        <a:cs typeface="Times New Roman" panose="02020603050405020304" pitchFamily="18" charset="0"/>
                      </a:rPr>
                      <m:t>−</m:t>
                    </m:r>
                    <m:r>
                      <a:rPr lang="en-CA" sz="2000" b="1" i="1" dirty="0" smtClean="0">
                        <a:latin typeface="Cambria Math" panose="02040503050406030204" pitchFamily="18" charset="0"/>
                        <a:ea typeface="Times New Roman" panose="02020603050405020304" pitchFamily="18" charset="0"/>
                        <a:cs typeface="Times New Roman" panose="02020603050405020304" pitchFamily="18" charset="0"/>
                      </a:rPr>
                      <m:t>𝟐</m:t>
                    </m:r>
                  </m:oMath>
                </a14:m>
                <a:r>
                  <a:rPr lang="en-CA" sz="2000" dirty="0">
                    <a:latin typeface="Times New Roman" panose="02020603050405020304" pitchFamily="18" charset="0"/>
                    <a:ea typeface="Times New Roman" panose="02020603050405020304" pitchFamily="18" charset="0"/>
                    <a:cs typeface="Times New Roman" panose="02020603050405020304" pitchFamily="18" charset="0"/>
                  </a:rPr>
                  <a:t>?  Solve this problem graphically and algebraically.</a:t>
                </a:r>
                <a:endParaRPr lang="en-CA"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BAA73AF8-FDF4-42EE-84F1-2B4755356D45}"/>
                  </a:ext>
                </a:extLst>
              </p:cNvPr>
              <p:cNvSpPr>
                <a:spLocks noRot="1" noChangeAspect="1" noMove="1" noResize="1" noEditPoints="1" noAdjustHandles="1" noChangeArrowheads="1" noChangeShapeType="1" noTextEdit="1"/>
              </p:cNvSpPr>
              <p:nvPr/>
            </p:nvSpPr>
            <p:spPr>
              <a:xfrm>
                <a:off x="440265" y="199062"/>
                <a:ext cx="8365068" cy="771814"/>
              </a:xfrm>
              <a:prstGeom prst="rect">
                <a:avLst/>
              </a:prstGeom>
              <a:blipFill>
                <a:blip r:embed="rId2"/>
                <a:stretch>
                  <a:fillRect l="-729" t="-2381" b="-1428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1A41DE6-1788-4420-AB50-17E0A4E57750}"/>
                  </a:ext>
                </a:extLst>
              </p:cNvPr>
              <p:cNvSpPr txBox="1"/>
              <p:nvPr/>
            </p:nvSpPr>
            <p:spPr>
              <a:xfrm>
                <a:off x="440265" y="1242660"/>
                <a:ext cx="1724466" cy="58182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1" i="1" smtClean="0">
                          <a:solidFill>
                            <a:schemeClr val="tx1"/>
                          </a:solidFill>
                          <a:latin typeface="Cambria Math" panose="02040503050406030204" pitchFamily="18" charset="0"/>
                        </a:rPr>
                        <m:t>𝒎</m:t>
                      </m:r>
                      <m:r>
                        <a:rPr lang="en-CA" sz="2000" b="1" i="1" smtClean="0">
                          <a:solidFill>
                            <a:schemeClr val="tx1"/>
                          </a:solidFill>
                          <a:latin typeface="Cambria Math" panose="02040503050406030204" pitchFamily="18" charset="0"/>
                        </a:rPr>
                        <m:t>=</m:t>
                      </m:r>
                      <m:f>
                        <m:fPr>
                          <m:ctrlPr>
                            <a:rPr lang="en-CA" sz="2000" b="1" i="1" smtClean="0">
                              <a:solidFill>
                                <a:schemeClr val="tx1"/>
                              </a:solidFill>
                              <a:latin typeface="Cambria Math" panose="02040503050406030204" pitchFamily="18" charset="0"/>
                            </a:rPr>
                          </m:ctrlPr>
                        </m:fPr>
                        <m:num>
                          <m:sSub>
                            <m:sSubPr>
                              <m:ctrlPr>
                                <a:rPr lang="en-CA" sz="2000" b="1" i="1" smtClean="0">
                                  <a:solidFill>
                                    <a:schemeClr val="tx1"/>
                                  </a:solidFill>
                                  <a:latin typeface="Cambria Math" panose="02040503050406030204" pitchFamily="18" charset="0"/>
                                </a:rPr>
                              </m:ctrlPr>
                            </m:sSubPr>
                            <m:e>
                              <m:r>
                                <a:rPr lang="en-CA" sz="2000" b="1" i="1" smtClean="0">
                                  <a:solidFill>
                                    <a:schemeClr val="tx1"/>
                                  </a:solidFill>
                                  <a:latin typeface="Cambria Math" panose="02040503050406030204" pitchFamily="18" charset="0"/>
                                </a:rPr>
                                <m:t>𝒚</m:t>
                              </m:r>
                            </m:e>
                            <m:sub>
                              <m:r>
                                <a:rPr lang="en-CA" sz="2000" b="1" i="1" smtClean="0">
                                  <a:solidFill>
                                    <a:schemeClr val="tx1"/>
                                  </a:solidFill>
                                  <a:latin typeface="Cambria Math" panose="02040503050406030204" pitchFamily="18" charset="0"/>
                                </a:rPr>
                                <m:t>𝟐</m:t>
                              </m:r>
                            </m:sub>
                          </m:sSub>
                          <m:r>
                            <a:rPr lang="en-CA" sz="2000" b="1" i="1" smtClean="0">
                              <a:solidFill>
                                <a:schemeClr val="tx1"/>
                              </a:solidFill>
                              <a:latin typeface="Cambria Math" panose="02040503050406030204" pitchFamily="18" charset="0"/>
                            </a:rPr>
                            <m:t>−</m:t>
                          </m:r>
                          <m:sSub>
                            <m:sSubPr>
                              <m:ctrlPr>
                                <a:rPr lang="en-CA" sz="2000" b="1" i="1" smtClean="0">
                                  <a:solidFill>
                                    <a:schemeClr val="tx1"/>
                                  </a:solidFill>
                                  <a:latin typeface="Cambria Math" panose="02040503050406030204" pitchFamily="18" charset="0"/>
                                </a:rPr>
                              </m:ctrlPr>
                            </m:sSubPr>
                            <m:e>
                              <m:r>
                                <a:rPr lang="en-CA" sz="2000" b="1" i="1" smtClean="0">
                                  <a:solidFill>
                                    <a:schemeClr val="tx1"/>
                                  </a:solidFill>
                                  <a:latin typeface="Cambria Math" panose="02040503050406030204" pitchFamily="18" charset="0"/>
                                </a:rPr>
                                <m:t>𝒚</m:t>
                              </m:r>
                            </m:e>
                            <m:sub>
                              <m:r>
                                <a:rPr lang="en-CA" sz="2000" b="1" i="1" smtClean="0">
                                  <a:solidFill>
                                    <a:schemeClr val="tx1"/>
                                  </a:solidFill>
                                  <a:latin typeface="Cambria Math" panose="02040503050406030204" pitchFamily="18" charset="0"/>
                                </a:rPr>
                                <m:t>𝟏</m:t>
                              </m:r>
                            </m:sub>
                          </m:sSub>
                        </m:num>
                        <m:den>
                          <m:sSub>
                            <m:sSubPr>
                              <m:ctrlPr>
                                <a:rPr lang="en-CA" sz="2000" b="1" i="1">
                                  <a:solidFill>
                                    <a:schemeClr val="tx1"/>
                                  </a:solidFill>
                                  <a:latin typeface="Cambria Math" panose="02040503050406030204" pitchFamily="18" charset="0"/>
                                </a:rPr>
                              </m:ctrlPr>
                            </m:sSubPr>
                            <m:e>
                              <m:r>
                                <a:rPr lang="en-CA" sz="2000" b="1" i="1" smtClean="0">
                                  <a:solidFill>
                                    <a:schemeClr val="tx1"/>
                                  </a:solidFill>
                                  <a:latin typeface="Cambria Math" panose="02040503050406030204" pitchFamily="18" charset="0"/>
                                </a:rPr>
                                <m:t>𝒙</m:t>
                              </m:r>
                            </m:e>
                            <m:sub>
                              <m:r>
                                <a:rPr lang="en-CA" sz="2000" b="1" i="1">
                                  <a:solidFill>
                                    <a:schemeClr val="tx1"/>
                                  </a:solidFill>
                                  <a:latin typeface="Cambria Math" panose="02040503050406030204" pitchFamily="18" charset="0"/>
                                </a:rPr>
                                <m:t>𝟐</m:t>
                              </m:r>
                            </m:sub>
                          </m:sSub>
                          <m:r>
                            <a:rPr lang="en-CA" sz="2000" b="1" i="1">
                              <a:solidFill>
                                <a:schemeClr val="tx1"/>
                              </a:solidFill>
                              <a:latin typeface="Cambria Math" panose="02040503050406030204" pitchFamily="18" charset="0"/>
                            </a:rPr>
                            <m:t>−</m:t>
                          </m:r>
                          <m:sSub>
                            <m:sSubPr>
                              <m:ctrlPr>
                                <a:rPr lang="en-CA" sz="2000" b="1" i="1">
                                  <a:solidFill>
                                    <a:schemeClr val="tx1"/>
                                  </a:solidFill>
                                  <a:latin typeface="Cambria Math" panose="02040503050406030204" pitchFamily="18" charset="0"/>
                                </a:rPr>
                              </m:ctrlPr>
                            </m:sSubPr>
                            <m:e>
                              <m:r>
                                <a:rPr lang="en-CA" sz="2000" b="1" i="1" smtClean="0">
                                  <a:solidFill>
                                    <a:schemeClr val="tx1"/>
                                  </a:solidFill>
                                  <a:latin typeface="Cambria Math" panose="02040503050406030204" pitchFamily="18" charset="0"/>
                                </a:rPr>
                                <m:t>𝒙</m:t>
                              </m:r>
                            </m:e>
                            <m:sub>
                              <m:r>
                                <a:rPr lang="en-CA" sz="2000" b="1" i="1">
                                  <a:solidFill>
                                    <a:schemeClr val="tx1"/>
                                  </a:solidFill>
                                  <a:latin typeface="Cambria Math" panose="02040503050406030204" pitchFamily="18" charset="0"/>
                                </a:rPr>
                                <m:t>𝟏</m:t>
                              </m:r>
                            </m:sub>
                          </m:sSub>
                        </m:den>
                      </m:f>
                    </m:oMath>
                  </m:oMathPara>
                </a14:m>
                <a:endParaRPr lang="en-CA" sz="2000" b="1" dirty="0"/>
              </a:p>
            </p:txBody>
          </p:sp>
        </mc:Choice>
        <mc:Fallback xmlns="">
          <p:sp>
            <p:nvSpPr>
              <p:cNvPr id="3" name="TextBox 2">
                <a:extLst>
                  <a:ext uri="{FF2B5EF4-FFF2-40B4-BE49-F238E27FC236}">
                    <a16:creationId xmlns:a16="http://schemas.microsoft.com/office/drawing/2014/main" id="{11A41DE6-1788-4420-AB50-17E0A4E57750}"/>
                  </a:ext>
                </a:extLst>
              </p:cNvPr>
              <p:cNvSpPr txBox="1">
                <a:spLocks noRot="1" noChangeAspect="1" noMove="1" noResize="1" noEditPoints="1" noAdjustHandles="1" noChangeArrowheads="1" noChangeShapeType="1" noTextEdit="1"/>
              </p:cNvSpPr>
              <p:nvPr/>
            </p:nvSpPr>
            <p:spPr>
              <a:xfrm>
                <a:off x="440265" y="1242660"/>
                <a:ext cx="1724466" cy="581826"/>
              </a:xfrm>
              <a:prstGeom prst="rect">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620E4D2-138C-4733-957B-03A74954828C}"/>
                  </a:ext>
                </a:extLst>
              </p:cNvPr>
              <p:cNvSpPr txBox="1"/>
              <p:nvPr/>
            </p:nvSpPr>
            <p:spPr>
              <a:xfrm>
                <a:off x="440265" y="2461860"/>
                <a:ext cx="1724466" cy="58246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1" i="1" smtClean="0">
                          <a:solidFill>
                            <a:schemeClr val="tx1"/>
                          </a:solidFill>
                          <a:latin typeface="Cambria Math" panose="02040503050406030204" pitchFamily="18" charset="0"/>
                        </a:rPr>
                        <m:t>−</m:t>
                      </m:r>
                      <m:r>
                        <a:rPr lang="en-CA" sz="2000" b="1" i="1" smtClean="0">
                          <a:solidFill>
                            <a:schemeClr val="tx1"/>
                          </a:solidFill>
                          <a:latin typeface="Cambria Math" panose="02040503050406030204" pitchFamily="18" charset="0"/>
                        </a:rPr>
                        <m:t>𝟐</m:t>
                      </m:r>
                      <m:r>
                        <a:rPr lang="en-CA" sz="2000" b="1" i="1" smtClean="0">
                          <a:solidFill>
                            <a:schemeClr val="tx1"/>
                          </a:solidFill>
                          <a:latin typeface="Cambria Math" panose="02040503050406030204" pitchFamily="18" charset="0"/>
                        </a:rPr>
                        <m:t>=</m:t>
                      </m:r>
                      <m:f>
                        <m:fPr>
                          <m:ctrlPr>
                            <a:rPr lang="en-CA" sz="2000" b="1" i="1" smtClean="0">
                              <a:solidFill>
                                <a:schemeClr val="tx1"/>
                              </a:solidFill>
                              <a:latin typeface="Cambria Math" panose="02040503050406030204" pitchFamily="18" charset="0"/>
                            </a:rPr>
                          </m:ctrlPr>
                        </m:fPr>
                        <m:num>
                          <m:r>
                            <a:rPr lang="en-CA" sz="2000" b="1" i="1" smtClean="0">
                              <a:solidFill>
                                <a:schemeClr val="tx1"/>
                              </a:solidFill>
                              <a:latin typeface="Cambria Math" panose="02040503050406030204" pitchFamily="18" charset="0"/>
                            </a:rPr>
                            <m:t>𝟓</m:t>
                          </m:r>
                          <m:r>
                            <a:rPr lang="en-CA" sz="2000" b="1" i="1" smtClean="0">
                              <a:solidFill>
                                <a:schemeClr val="tx1"/>
                              </a:solidFill>
                              <a:latin typeface="Cambria Math" panose="02040503050406030204" pitchFamily="18" charset="0"/>
                            </a:rPr>
                            <m:t>−</m:t>
                          </m:r>
                          <m:r>
                            <a:rPr lang="en-CA" sz="2000" b="1" i="1" smtClean="0">
                              <a:solidFill>
                                <a:schemeClr val="tx1"/>
                              </a:solidFill>
                              <a:latin typeface="Cambria Math" panose="02040503050406030204" pitchFamily="18" charset="0"/>
                            </a:rPr>
                            <m:t>𝒂</m:t>
                          </m:r>
                        </m:num>
                        <m:den>
                          <m:r>
                            <a:rPr lang="en-CA" sz="2000" b="1" i="1" smtClean="0">
                              <a:solidFill>
                                <a:schemeClr val="tx1"/>
                              </a:solidFill>
                              <a:latin typeface="Cambria Math" panose="02040503050406030204" pitchFamily="18" charset="0"/>
                            </a:rPr>
                            <m:t>−</m:t>
                          </m:r>
                          <m:r>
                            <a:rPr lang="en-CA" sz="2000" b="1" i="1" smtClean="0">
                              <a:solidFill>
                                <a:schemeClr val="tx1"/>
                              </a:solidFill>
                              <a:latin typeface="Cambria Math" panose="02040503050406030204" pitchFamily="18" charset="0"/>
                            </a:rPr>
                            <m:t>𝟑</m:t>
                          </m:r>
                          <m:r>
                            <a:rPr lang="en-CA" sz="2000" b="1" i="1" smtClean="0">
                              <a:solidFill>
                                <a:schemeClr val="tx1"/>
                              </a:solidFill>
                              <a:latin typeface="Cambria Math" panose="02040503050406030204" pitchFamily="18" charset="0"/>
                            </a:rPr>
                            <m:t>−</m:t>
                          </m:r>
                          <m:r>
                            <a:rPr lang="en-CA" sz="2000" b="1" i="1" smtClean="0">
                              <a:solidFill>
                                <a:schemeClr val="tx1"/>
                              </a:solidFill>
                              <a:latin typeface="Cambria Math" panose="02040503050406030204" pitchFamily="18" charset="0"/>
                            </a:rPr>
                            <m:t>𝟒</m:t>
                          </m:r>
                        </m:den>
                      </m:f>
                    </m:oMath>
                  </m:oMathPara>
                </a14:m>
                <a:endParaRPr lang="en-CA" sz="2000" b="1" dirty="0"/>
              </a:p>
            </p:txBody>
          </p:sp>
        </mc:Choice>
        <mc:Fallback xmlns="">
          <p:sp>
            <p:nvSpPr>
              <p:cNvPr id="4" name="TextBox 3">
                <a:extLst>
                  <a:ext uri="{FF2B5EF4-FFF2-40B4-BE49-F238E27FC236}">
                    <a16:creationId xmlns:a16="http://schemas.microsoft.com/office/drawing/2014/main" id="{6620E4D2-138C-4733-957B-03A74954828C}"/>
                  </a:ext>
                </a:extLst>
              </p:cNvPr>
              <p:cNvSpPr txBox="1">
                <a:spLocks noRot="1" noChangeAspect="1" noMove="1" noResize="1" noEditPoints="1" noAdjustHandles="1" noChangeArrowheads="1" noChangeShapeType="1" noTextEdit="1"/>
              </p:cNvSpPr>
              <p:nvPr/>
            </p:nvSpPr>
            <p:spPr>
              <a:xfrm>
                <a:off x="440265" y="2461860"/>
                <a:ext cx="1724466" cy="582467"/>
              </a:xfrm>
              <a:prstGeom prst="rect">
                <a:avLst/>
              </a:prstGeom>
              <a:blipFill>
                <a:blip r:embed="rId4"/>
                <a:stretch>
                  <a:fillRect b="-105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67FCA1A-09EF-44E5-BF35-7CFA57589E73}"/>
                  </a:ext>
                </a:extLst>
              </p:cNvPr>
              <p:cNvSpPr txBox="1"/>
              <p:nvPr/>
            </p:nvSpPr>
            <p:spPr>
              <a:xfrm>
                <a:off x="652017" y="3511283"/>
                <a:ext cx="1512714" cy="604781"/>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n-CA" sz="2000" b="1" i="1" smtClean="0">
                              <a:solidFill>
                                <a:schemeClr val="tx1"/>
                              </a:solidFill>
                              <a:latin typeface="Cambria Math" panose="02040503050406030204" pitchFamily="18" charset="0"/>
                            </a:rPr>
                          </m:ctrlPr>
                        </m:fPr>
                        <m:num>
                          <m:r>
                            <a:rPr lang="en-CA" sz="2000" b="1" i="1" smtClean="0">
                              <a:solidFill>
                                <a:schemeClr val="tx1"/>
                              </a:solidFill>
                              <a:latin typeface="Cambria Math" panose="02040503050406030204" pitchFamily="18" charset="0"/>
                            </a:rPr>
                            <m:t>−</m:t>
                          </m:r>
                          <m:r>
                            <a:rPr lang="en-CA" sz="2000" b="1" i="1" smtClean="0">
                              <a:solidFill>
                                <a:schemeClr val="tx1"/>
                              </a:solidFill>
                              <a:latin typeface="Cambria Math" panose="02040503050406030204" pitchFamily="18" charset="0"/>
                            </a:rPr>
                            <m:t>𝟐</m:t>
                          </m:r>
                        </m:num>
                        <m:den>
                          <m:r>
                            <a:rPr lang="en-CA" sz="2000" b="1" i="1" smtClean="0">
                              <a:solidFill>
                                <a:schemeClr val="tx1"/>
                              </a:solidFill>
                              <a:latin typeface="Cambria Math" panose="02040503050406030204" pitchFamily="18" charset="0"/>
                            </a:rPr>
                            <m:t>𝟏</m:t>
                          </m:r>
                        </m:den>
                      </m:f>
                      <m:r>
                        <a:rPr lang="en-CA" sz="2000" b="1" i="1" smtClean="0">
                          <a:solidFill>
                            <a:schemeClr val="tx1"/>
                          </a:solidFill>
                          <a:latin typeface="Cambria Math" panose="02040503050406030204" pitchFamily="18" charset="0"/>
                        </a:rPr>
                        <m:t>=</m:t>
                      </m:r>
                      <m:f>
                        <m:fPr>
                          <m:ctrlPr>
                            <a:rPr lang="en-CA" sz="2000" b="1" i="1" smtClean="0">
                              <a:solidFill>
                                <a:schemeClr val="tx1"/>
                              </a:solidFill>
                              <a:latin typeface="Cambria Math" panose="02040503050406030204" pitchFamily="18" charset="0"/>
                            </a:rPr>
                          </m:ctrlPr>
                        </m:fPr>
                        <m:num>
                          <m:r>
                            <a:rPr lang="en-CA" sz="2000" b="1" i="1" smtClean="0">
                              <a:solidFill>
                                <a:schemeClr val="tx1"/>
                              </a:solidFill>
                              <a:latin typeface="Cambria Math" panose="02040503050406030204" pitchFamily="18" charset="0"/>
                            </a:rPr>
                            <m:t>𝟓</m:t>
                          </m:r>
                          <m:r>
                            <a:rPr lang="en-CA" sz="2000" b="1" i="1" smtClean="0">
                              <a:solidFill>
                                <a:schemeClr val="tx1"/>
                              </a:solidFill>
                              <a:latin typeface="Cambria Math" panose="02040503050406030204" pitchFamily="18" charset="0"/>
                            </a:rPr>
                            <m:t>−</m:t>
                          </m:r>
                          <m:r>
                            <a:rPr lang="en-CA" sz="2000" b="1" i="1" smtClean="0">
                              <a:solidFill>
                                <a:schemeClr val="tx1"/>
                              </a:solidFill>
                              <a:latin typeface="Cambria Math" panose="02040503050406030204" pitchFamily="18" charset="0"/>
                            </a:rPr>
                            <m:t>𝒂</m:t>
                          </m:r>
                        </m:num>
                        <m:den>
                          <m:r>
                            <a:rPr lang="en-CA" sz="2000" b="1" i="1" smtClean="0">
                              <a:solidFill>
                                <a:schemeClr val="tx1"/>
                              </a:solidFill>
                              <a:latin typeface="Cambria Math" panose="02040503050406030204" pitchFamily="18" charset="0"/>
                            </a:rPr>
                            <m:t>−</m:t>
                          </m:r>
                          <m:r>
                            <a:rPr lang="en-CA" sz="2000" b="1" i="1" smtClean="0">
                              <a:solidFill>
                                <a:schemeClr val="tx1"/>
                              </a:solidFill>
                              <a:latin typeface="Cambria Math" panose="02040503050406030204" pitchFamily="18" charset="0"/>
                            </a:rPr>
                            <m:t>𝟕</m:t>
                          </m:r>
                        </m:den>
                      </m:f>
                    </m:oMath>
                  </m:oMathPara>
                </a14:m>
                <a:endParaRPr lang="en-CA" sz="2000" b="1" dirty="0"/>
              </a:p>
            </p:txBody>
          </p:sp>
        </mc:Choice>
        <mc:Fallback xmlns="">
          <p:sp>
            <p:nvSpPr>
              <p:cNvPr id="5" name="TextBox 4">
                <a:extLst>
                  <a:ext uri="{FF2B5EF4-FFF2-40B4-BE49-F238E27FC236}">
                    <a16:creationId xmlns:a16="http://schemas.microsoft.com/office/drawing/2014/main" id="{A67FCA1A-09EF-44E5-BF35-7CFA57589E73}"/>
                  </a:ext>
                </a:extLst>
              </p:cNvPr>
              <p:cNvSpPr txBox="1">
                <a:spLocks noRot="1" noChangeAspect="1" noMove="1" noResize="1" noEditPoints="1" noAdjustHandles="1" noChangeArrowheads="1" noChangeShapeType="1" noTextEdit="1"/>
              </p:cNvSpPr>
              <p:nvPr/>
            </p:nvSpPr>
            <p:spPr>
              <a:xfrm>
                <a:off x="652017" y="3511283"/>
                <a:ext cx="1512714" cy="604781"/>
              </a:xfrm>
              <a:prstGeom prst="rect">
                <a:avLst/>
              </a:prstGeom>
              <a:blipFill>
                <a:blip r:embed="rId5"/>
                <a:stretch>
                  <a:fillRect l="-40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D429A95-B978-4F1D-BDB9-FC8284FF0889}"/>
                  </a:ext>
                </a:extLst>
              </p:cNvPr>
              <p:cNvSpPr txBox="1"/>
              <p:nvPr/>
            </p:nvSpPr>
            <p:spPr>
              <a:xfrm>
                <a:off x="4783750" y="1408590"/>
                <a:ext cx="270683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1" i="1">
                          <a:latin typeface="Cambria Math" panose="02040503050406030204" pitchFamily="18" charset="0"/>
                        </a:rPr>
                        <m:t>(−</m:t>
                      </m:r>
                      <m:r>
                        <a:rPr lang="en-CA" sz="2000" b="1" i="1">
                          <a:latin typeface="Cambria Math" panose="02040503050406030204" pitchFamily="18" charset="0"/>
                        </a:rPr>
                        <m:t>𝟐</m:t>
                      </m:r>
                      <m:r>
                        <a:rPr lang="en-CA" sz="2000" b="1" i="1">
                          <a:latin typeface="Cambria Math" panose="02040503050406030204" pitchFamily="18" charset="0"/>
                        </a:rPr>
                        <m:t>)(−</m:t>
                      </m:r>
                      <m:r>
                        <a:rPr lang="en-CA" sz="2000" b="1" i="1">
                          <a:latin typeface="Cambria Math" panose="02040503050406030204" pitchFamily="18" charset="0"/>
                        </a:rPr>
                        <m:t>𝟕</m:t>
                      </m:r>
                      <m:r>
                        <a:rPr lang="en-CA" sz="2000" b="1" i="1">
                          <a:latin typeface="Cambria Math" panose="02040503050406030204" pitchFamily="18" charset="0"/>
                        </a:rPr>
                        <m:t>)=</m:t>
                      </m:r>
                      <m:d>
                        <m:dPr>
                          <m:ctrlPr>
                            <a:rPr lang="en-CA" sz="2000" b="1" i="1" smtClean="0">
                              <a:latin typeface="Cambria Math" panose="02040503050406030204" pitchFamily="18" charset="0"/>
                            </a:rPr>
                          </m:ctrlPr>
                        </m:dPr>
                        <m:e>
                          <m:r>
                            <a:rPr lang="en-CA" sz="2000" b="1" i="1" smtClean="0">
                              <a:latin typeface="Cambria Math" panose="02040503050406030204" pitchFamily="18" charset="0"/>
                            </a:rPr>
                            <m:t>𝟏</m:t>
                          </m:r>
                        </m:e>
                      </m:d>
                      <m:d>
                        <m:dPr>
                          <m:ctrlPr>
                            <a:rPr lang="en-CA" sz="2000" b="1" i="1" smtClean="0">
                              <a:latin typeface="Cambria Math" panose="02040503050406030204" pitchFamily="18" charset="0"/>
                            </a:rPr>
                          </m:ctrlPr>
                        </m:dPr>
                        <m:e>
                          <m:r>
                            <a:rPr lang="en-CA" sz="2000" b="1" i="1" smtClean="0">
                              <a:latin typeface="Cambria Math" panose="02040503050406030204" pitchFamily="18" charset="0"/>
                            </a:rPr>
                            <m:t>𝟓</m:t>
                          </m:r>
                          <m:r>
                            <a:rPr lang="en-CA" sz="2000" b="1" i="1" smtClean="0">
                              <a:latin typeface="Cambria Math" panose="02040503050406030204" pitchFamily="18" charset="0"/>
                            </a:rPr>
                            <m:t>−</m:t>
                          </m:r>
                          <m:r>
                            <a:rPr lang="en-CA" sz="2000" b="1" i="1" smtClean="0">
                              <a:latin typeface="Cambria Math" panose="02040503050406030204" pitchFamily="18" charset="0"/>
                            </a:rPr>
                            <m:t>𝒂</m:t>
                          </m:r>
                        </m:e>
                      </m:d>
                    </m:oMath>
                  </m:oMathPara>
                </a14:m>
                <a:endParaRPr lang="en-CA" sz="2000" b="1" dirty="0"/>
              </a:p>
            </p:txBody>
          </p:sp>
        </mc:Choice>
        <mc:Fallback xmlns="">
          <p:sp>
            <p:nvSpPr>
              <p:cNvPr id="6" name="TextBox 5">
                <a:extLst>
                  <a:ext uri="{FF2B5EF4-FFF2-40B4-BE49-F238E27FC236}">
                    <a16:creationId xmlns:a16="http://schemas.microsoft.com/office/drawing/2014/main" id="{4D429A95-B978-4F1D-BDB9-FC8284FF0889}"/>
                  </a:ext>
                </a:extLst>
              </p:cNvPr>
              <p:cNvSpPr txBox="1">
                <a:spLocks noRot="1" noChangeAspect="1" noMove="1" noResize="1" noEditPoints="1" noAdjustHandles="1" noChangeArrowheads="1" noChangeShapeType="1" noTextEdit="1"/>
              </p:cNvSpPr>
              <p:nvPr/>
            </p:nvSpPr>
            <p:spPr>
              <a:xfrm>
                <a:off x="4783750" y="1408590"/>
                <a:ext cx="2706831" cy="307777"/>
              </a:xfrm>
              <a:prstGeom prst="rect">
                <a:avLst/>
              </a:prstGeom>
              <a:blipFill>
                <a:blip r:embed="rId6"/>
                <a:stretch>
                  <a:fillRect l="-2928" t="-1961" b="-3333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1D60BF3-7C8B-46AB-85ED-F7473F90B7AB}"/>
                  </a:ext>
                </a:extLst>
              </p:cNvPr>
              <p:cNvSpPr txBox="1"/>
              <p:nvPr/>
            </p:nvSpPr>
            <p:spPr>
              <a:xfrm>
                <a:off x="5609370" y="2000192"/>
                <a:ext cx="131927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1" i="1" smtClean="0">
                          <a:latin typeface="Cambria Math" panose="02040503050406030204" pitchFamily="18" charset="0"/>
                        </a:rPr>
                        <m:t>𝟏𝟒</m:t>
                      </m:r>
                      <m:r>
                        <a:rPr lang="en-CA" sz="2000" b="1" i="1" smtClean="0">
                          <a:latin typeface="Cambria Math" panose="02040503050406030204" pitchFamily="18" charset="0"/>
                        </a:rPr>
                        <m:t>=</m:t>
                      </m:r>
                      <m:r>
                        <a:rPr lang="en-CA" sz="2000" b="1" i="1" smtClean="0">
                          <a:latin typeface="Cambria Math" panose="02040503050406030204" pitchFamily="18" charset="0"/>
                        </a:rPr>
                        <m:t>𝟓</m:t>
                      </m:r>
                      <m:r>
                        <a:rPr lang="en-CA" sz="2000" b="1" i="1" smtClean="0">
                          <a:latin typeface="Cambria Math" panose="02040503050406030204" pitchFamily="18" charset="0"/>
                        </a:rPr>
                        <m:t>−</m:t>
                      </m:r>
                      <m:r>
                        <a:rPr lang="en-CA" sz="2000" b="1" i="1" smtClean="0">
                          <a:latin typeface="Cambria Math" panose="02040503050406030204" pitchFamily="18" charset="0"/>
                        </a:rPr>
                        <m:t>𝒂</m:t>
                      </m:r>
                    </m:oMath>
                  </m:oMathPara>
                </a14:m>
                <a:endParaRPr lang="en-CA" sz="2000" b="1" dirty="0"/>
              </a:p>
            </p:txBody>
          </p:sp>
        </mc:Choice>
        <mc:Fallback xmlns="">
          <p:sp>
            <p:nvSpPr>
              <p:cNvPr id="7" name="TextBox 6">
                <a:extLst>
                  <a:ext uri="{FF2B5EF4-FFF2-40B4-BE49-F238E27FC236}">
                    <a16:creationId xmlns:a16="http://schemas.microsoft.com/office/drawing/2014/main" id="{01D60BF3-7C8B-46AB-85ED-F7473F90B7AB}"/>
                  </a:ext>
                </a:extLst>
              </p:cNvPr>
              <p:cNvSpPr txBox="1">
                <a:spLocks noRot="1" noChangeAspect="1" noMove="1" noResize="1" noEditPoints="1" noAdjustHandles="1" noChangeArrowheads="1" noChangeShapeType="1" noTextEdit="1"/>
              </p:cNvSpPr>
              <p:nvPr/>
            </p:nvSpPr>
            <p:spPr>
              <a:xfrm>
                <a:off x="5609370" y="2000192"/>
                <a:ext cx="1319271" cy="307777"/>
              </a:xfrm>
              <a:prstGeom prst="rect">
                <a:avLst/>
              </a:prstGeom>
              <a:blipFill>
                <a:blip r:embed="rId7"/>
                <a:stretch>
                  <a:fillRect l="-3687" r="-2304" b="-588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4623CAA-5982-4818-ABC4-35C36E8028CF}"/>
                  </a:ext>
                </a:extLst>
              </p:cNvPr>
              <p:cNvSpPr txBox="1"/>
              <p:nvPr/>
            </p:nvSpPr>
            <p:spPr>
              <a:xfrm>
                <a:off x="5317226" y="2548525"/>
                <a:ext cx="1519455" cy="307777"/>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CA" sz="2000" b="1" i="1" smtClean="0">
                          <a:latin typeface="Cambria Math" panose="02040503050406030204" pitchFamily="18" charset="0"/>
                        </a:rPr>
                        <m:t>𝒂</m:t>
                      </m:r>
                      <m:r>
                        <a:rPr lang="en-CA" sz="2000" b="1" i="1" smtClean="0">
                          <a:latin typeface="Cambria Math" panose="02040503050406030204" pitchFamily="18" charset="0"/>
                        </a:rPr>
                        <m:t>+</m:t>
                      </m:r>
                      <m:r>
                        <a:rPr lang="en-CA" sz="2000" b="1" i="1" smtClean="0">
                          <a:latin typeface="Cambria Math" panose="02040503050406030204" pitchFamily="18" charset="0"/>
                        </a:rPr>
                        <m:t>𝟏𝟒</m:t>
                      </m:r>
                      <m:r>
                        <a:rPr lang="en-CA" sz="2000" b="1" i="1" smtClean="0">
                          <a:latin typeface="Cambria Math" panose="02040503050406030204" pitchFamily="18" charset="0"/>
                        </a:rPr>
                        <m:t>=   </m:t>
                      </m:r>
                      <m:r>
                        <a:rPr lang="en-CA" sz="2000" b="1" i="1" smtClean="0">
                          <a:latin typeface="Cambria Math" panose="02040503050406030204" pitchFamily="18" charset="0"/>
                        </a:rPr>
                        <m:t>𝟓</m:t>
                      </m:r>
                    </m:oMath>
                  </m:oMathPara>
                </a14:m>
                <a:endParaRPr lang="en-CA" sz="2000" b="1" dirty="0"/>
              </a:p>
            </p:txBody>
          </p:sp>
        </mc:Choice>
        <mc:Fallback xmlns="">
          <p:sp>
            <p:nvSpPr>
              <p:cNvPr id="8" name="TextBox 7">
                <a:extLst>
                  <a:ext uri="{FF2B5EF4-FFF2-40B4-BE49-F238E27FC236}">
                    <a16:creationId xmlns:a16="http://schemas.microsoft.com/office/drawing/2014/main" id="{34623CAA-5982-4818-ABC4-35C36E8028CF}"/>
                  </a:ext>
                </a:extLst>
              </p:cNvPr>
              <p:cNvSpPr txBox="1">
                <a:spLocks noRot="1" noChangeAspect="1" noMove="1" noResize="1" noEditPoints="1" noAdjustHandles="1" noChangeArrowheads="1" noChangeShapeType="1" noTextEdit="1"/>
              </p:cNvSpPr>
              <p:nvPr/>
            </p:nvSpPr>
            <p:spPr>
              <a:xfrm>
                <a:off x="5317226" y="2548525"/>
                <a:ext cx="1519455" cy="307777"/>
              </a:xfrm>
              <a:prstGeom prst="rect">
                <a:avLst/>
              </a:prstGeom>
              <a:blipFill>
                <a:blip r:embed="rId8"/>
                <a:stretch>
                  <a:fillRect l="-4400" b="-588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ACD4048-F886-49C7-AE38-E2FF4C2EE24E}"/>
                  </a:ext>
                </a:extLst>
              </p:cNvPr>
              <p:cNvSpPr txBox="1"/>
              <p:nvPr/>
            </p:nvSpPr>
            <p:spPr>
              <a:xfrm>
                <a:off x="5244388" y="3040852"/>
                <a:ext cx="1785553" cy="307777"/>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CA" sz="2000" b="1" i="1" u="sng" smtClean="0">
                          <a:latin typeface="Cambria Math" panose="02040503050406030204" pitchFamily="18" charset="0"/>
                        </a:rPr>
                        <m:t>       −</m:t>
                      </m:r>
                      <m:r>
                        <a:rPr lang="en-CA" sz="2000" b="1" i="1" u="sng" smtClean="0">
                          <a:latin typeface="Cambria Math" panose="02040503050406030204" pitchFamily="18" charset="0"/>
                        </a:rPr>
                        <m:t>𝟏𝟒</m:t>
                      </m:r>
                      <m:r>
                        <a:rPr lang="en-CA" sz="2000" b="1" i="1" u="sng" smtClean="0">
                          <a:latin typeface="Cambria Math" panose="02040503050406030204" pitchFamily="18" charset="0"/>
                        </a:rPr>
                        <m:t>=−</m:t>
                      </m:r>
                      <m:r>
                        <a:rPr lang="en-CA" sz="2000" b="1" i="1" u="sng" smtClean="0">
                          <a:latin typeface="Cambria Math" panose="02040503050406030204" pitchFamily="18" charset="0"/>
                        </a:rPr>
                        <m:t>𝟏𝟒</m:t>
                      </m:r>
                    </m:oMath>
                  </m:oMathPara>
                </a14:m>
                <a:endParaRPr lang="en-CA" sz="2000" b="1" u="sng" dirty="0"/>
              </a:p>
            </p:txBody>
          </p:sp>
        </mc:Choice>
        <mc:Fallback xmlns="">
          <p:sp>
            <p:nvSpPr>
              <p:cNvPr id="10" name="TextBox 9">
                <a:extLst>
                  <a:ext uri="{FF2B5EF4-FFF2-40B4-BE49-F238E27FC236}">
                    <a16:creationId xmlns:a16="http://schemas.microsoft.com/office/drawing/2014/main" id="{2ACD4048-F886-49C7-AE38-E2FF4C2EE24E}"/>
                  </a:ext>
                </a:extLst>
              </p:cNvPr>
              <p:cNvSpPr txBox="1">
                <a:spLocks noRot="1" noChangeAspect="1" noMove="1" noResize="1" noEditPoints="1" noAdjustHandles="1" noChangeArrowheads="1" noChangeShapeType="1" noTextEdit="1"/>
              </p:cNvSpPr>
              <p:nvPr/>
            </p:nvSpPr>
            <p:spPr>
              <a:xfrm>
                <a:off x="5244388" y="3040852"/>
                <a:ext cx="1785553" cy="307777"/>
              </a:xfrm>
              <a:prstGeom prst="rect">
                <a:avLst/>
              </a:prstGeom>
              <a:blipFill>
                <a:blip r:embed="rId9"/>
                <a:stretch>
                  <a:fillRect l="-341" r="-1024" b="-6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519BCC8-6922-4C79-854A-C6B31116DF80}"/>
                  </a:ext>
                </a:extLst>
              </p:cNvPr>
              <p:cNvSpPr txBox="1"/>
              <p:nvPr/>
            </p:nvSpPr>
            <p:spPr>
              <a:xfrm>
                <a:off x="6006182" y="3505896"/>
                <a:ext cx="1016001" cy="307777"/>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CA" sz="2000" b="1" i="1" smtClean="0">
                          <a:latin typeface="Cambria Math" panose="02040503050406030204" pitchFamily="18" charset="0"/>
                        </a:rPr>
                        <m:t>𝒂</m:t>
                      </m:r>
                      <m:r>
                        <a:rPr lang="en-CA" sz="2000" b="1" i="0" smtClean="0">
                          <a:latin typeface="Cambria Math" panose="02040503050406030204" pitchFamily="18" charset="0"/>
                        </a:rPr>
                        <m:t>=−</m:t>
                      </m:r>
                      <m:r>
                        <a:rPr lang="en-CA" sz="2000" b="1" i="0" smtClean="0">
                          <a:latin typeface="Cambria Math" panose="02040503050406030204" pitchFamily="18" charset="0"/>
                        </a:rPr>
                        <m:t>𝟗</m:t>
                      </m:r>
                    </m:oMath>
                  </m:oMathPara>
                </a14:m>
                <a:endParaRPr lang="en-CA" sz="2000" b="1" dirty="0"/>
              </a:p>
            </p:txBody>
          </p:sp>
        </mc:Choice>
        <mc:Fallback xmlns="">
          <p:sp>
            <p:nvSpPr>
              <p:cNvPr id="11" name="TextBox 10">
                <a:extLst>
                  <a:ext uri="{FF2B5EF4-FFF2-40B4-BE49-F238E27FC236}">
                    <a16:creationId xmlns:a16="http://schemas.microsoft.com/office/drawing/2014/main" id="{B519BCC8-6922-4C79-854A-C6B31116DF80}"/>
                  </a:ext>
                </a:extLst>
              </p:cNvPr>
              <p:cNvSpPr txBox="1">
                <a:spLocks noRot="1" noChangeAspect="1" noMove="1" noResize="1" noEditPoints="1" noAdjustHandles="1" noChangeArrowheads="1" noChangeShapeType="1" noTextEdit="1"/>
              </p:cNvSpPr>
              <p:nvPr/>
            </p:nvSpPr>
            <p:spPr>
              <a:xfrm>
                <a:off x="6006182" y="3505896"/>
                <a:ext cx="1016001" cy="307777"/>
              </a:xfrm>
              <a:prstGeom prst="rect">
                <a:avLst/>
              </a:prstGeom>
              <a:blipFill>
                <a:blip r:embed="rId10"/>
                <a:stretch>
                  <a:fillRect l="-6587" b="-5882"/>
                </a:stretch>
              </a:blipFill>
            </p:spPr>
            <p:txBody>
              <a:bodyPr/>
              <a:lstStyle/>
              <a:p>
                <a:r>
                  <a:rPr lang="en-CA">
                    <a:noFill/>
                  </a:rPr>
                  <a:t> </a:t>
                </a:r>
              </a:p>
            </p:txBody>
          </p:sp>
        </mc:Fallback>
      </mc:AlternateContent>
      <p:sp>
        <p:nvSpPr>
          <p:cNvPr id="9" name="Slide Number Placeholder 8">
            <a:extLst>
              <a:ext uri="{FF2B5EF4-FFF2-40B4-BE49-F238E27FC236}">
                <a16:creationId xmlns:a16="http://schemas.microsoft.com/office/drawing/2014/main" id="{8A8EBD0E-FF65-473E-950B-E6ED604E6A4C}"/>
              </a:ext>
            </a:extLst>
          </p:cNvPr>
          <p:cNvSpPr>
            <a:spLocks noGrp="1"/>
          </p:cNvSpPr>
          <p:nvPr>
            <p:ph type="sldNum" sz="quarter" idx="12"/>
          </p:nvPr>
        </p:nvSpPr>
        <p:spPr/>
        <p:txBody>
          <a:bodyPr/>
          <a:lstStyle/>
          <a:p>
            <a:fld id="{914CA522-1688-4E7E-A401-39BA881FF08A}" type="slidenum">
              <a:rPr lang="en-CA" smtClean="0"/>
              <a:t>51</a:t>
            </a:fld>
            <a:endParaRPr lang="en-CA"/>
          </a:p>
        </p:txBody>
      </p:sp>
    </p:spTree>
    <p:extLst>
      <p:ext uri="{BB962C8B-B14F-4D97-AF65-F5344CB8AC3E}">
        <p14:creationId xmlns:p14="http://schemas.microsoft.com/office/powerpoint/2010/main" val="208696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0" grpId="0"/>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5F5967-78E6-48DE-9988-FF229A06EF07}"/>
              </a:ext>
            </a:extLst>
          </p:cNvPr>
          <p:cNvSpPr/>
          <p:nvPr/>
        </p:nvSpPr>
        <p:spPr>
          <a:xfrm>
            <a:off x="389466" y="184589"/>
            <a:ext cx="4572000" cy="708912"/>
          </a:xfrm>
          <a:prstGeom prst="rect">
            <a:avLst/>
          </a:prstGeom>
        </p:spPr>
        <p:txBody>
          <a:bodyPr>
            <a:spAutoFit/>
          </a:bodyPr>
          <a:lstStyle/>
          <a:p>
            <a:pPr>
              <a:lnSpc>
                <a:spcPct val="115000"/>
              </a:lnSpc>
              <a:spcAft>
                <a:spcPts val="0"/>
              </a:spcAft>
            </a:pPr>
            <a:r>
              <a:rPr lang="en-CA" b="1" dirty="0">
                <a:solidFill>
                  <a:srgbClr val="FFFFFF"/>
                </a:solidFill>
                <a:highlight>
                  <a:srgbClr val="000000"/>
                </a:highlight>
                <a:latin typeface="Cambria" panose="02040503050406030204" pitchFamily="18" charset="0"/>
                <a:ea typeface="Times New Roman" panose="02020603050405020304" pitchFamily="18" charset="0"/>
                <a:cs typeface="Times New Roman" panose="02020603050405020304" pitchFamily="18" charset="0"/>
              </a:rPr>
              <a:t>Relations and Functions</a:t>
            </a:r>
            <a:endParaRPr lang="en-CA"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CA" b="1" dirty="0">
                <a:solidFill>
                  <a:srgbClr val="FFFFFF"/>
                </a:solidFill>
                <a:highlight>
                  <a:srgbClr val="000000"/>
                </a:highlight>
                <a:latin typeface="Cambria" panose="02040503050406030204" pitchFamily="18" charset="0"/>
                <a:ea typeface="Times New Roman" panose="02020603050405020304" pitchFamily="18" charset="0"/>
                <a:cs typeface="Times New Roman" panose="02020603050405020304" pitchFamily="18" charset="0"/>
              </a:rPr>
              <a:t>5.7: Applications of Linear Functions </a:t>
            </a:r>
            <a:endParaRPr lang="en-CA"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6CEE8ECA-1F33-4481-8D3A-55CD02E32ECD}"/>
              </a:ext>
            </a:extLst>
          </p:cNvPr>
          <p:cNvSpPr/>
          <p:nvPr/>
        </p:nvSpPr>
        <p:spPr>
          <a:xfrm>
            <a:off x="558800" y="893501"/>
            <a:ext cx="8382000" cy="1346010"/>
          </a:xfrm>
          <a:prstGeom prst="rect">
            <a:avLst/>
          </a:prstGeom>
        </p:spPr>
        <p:txBody>
          <a:bodyPr wrap="square">
            <a:spAutoFit/>
          </a:bodyPr>
          <a:lstStyle/>
          <a:p>
            <a:pPr>
              <a:lnSpc>
                <a:spcPct val="115000"/>
              </a:lnSpc>
              <a:spcAft>
                <a:spcPts val="0"/>
              </a:spcAft>
            </a:pPr>
            <a:r>
              <a:rPr lang="en-CA"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Example #1:</a:t>
            </a:r>
            <a:endParaRPr lang="en-CA"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dirty="0">
                <a:solidFill>
                  <a:srgbClr val="000000"/>
                </a:solidFill>
                <a:latin typeface="Cambria" panose="02040503050406030204" pitchFamily="18" charset="0"/>
                <a:ea typeface="Times New Roman" panose="02020603050405020304" pitchFamily="18" charset="0"/>
                <a:cs typeface="Arial" panose="020B0604020202020204" pitchFamily="34" charset="0"/>
              </a:rPr>
              <a:t>Ernesto needs to rent a paint sprayer.  His friend Daniela rented one and paid </a:t>
            </a:r>
            <a:r>
              <a:rPr lang="en-US" b="1" dirty="0">
                <a:solidFill>
                  <a:srgbClr val="000000"/>
                </a:solidFill>
                <a:latin typeface="Cambria" panose="02040503050406030204" pitchFamily="18" charset="0"/>
                <a:ea typeface="Times New Roman" panose="02020603050405020304" pitchFamily="18" charset="0"/>
                <a:cs typeface="Arial" panose="020B0604020202020204" pitchFamily="34" charset="0"/>
              </a:rPr>
              <a:t>$15/</a:t>
            </a:r>
            <a:r>
              <a:rPr lang="en-US" b="1" i="1" dirty="0">
                <a:solidFill>
                  <a:srgbClr val="000000"/>
                </a:solidFill>
                <a:latin typeface="Cambria" panose="02040503050406030204" pitchFamily="18" charset="0"/>
                <a:ea typeface="Times New Roman" panose="02020603050405020304" pitchFamily="18" charset="0"/>
                <a:cs typeface="Arial" panose="020B0604020202020204" pitchFamily="34" charset="0"/>
              </a:rPr>
              <a:t>h</a:t>
            </a:r>
            <a:r>
              <a:rPr lang="en-US" b="1" dirty="0">
                <a:solidFill>
                  <a:srgbClr val="000000"/>
                </a:solidFill>
                <a:latin typeface="Cambria" panose="02040503050406030204" pitchFamily="18" charset="0"/>
                <a:ea typeface="Times New Roman" panose="02020603050405020304" pitchFamily="18" charset="0"/>
                <a:cs typeface="Arial" panose="020B0604020202020204" pitchFamily="34" charset="0"/>
              </a:rPr>
              <a:t> </a:t>
            </a:r>
            <a:r>
              <a:rPr lang="en-US" dirty="0">
                <a:solidFill>
                  <a:srgbClr val="000000"/>
                </a:solidFill>
                <a:latin typeface="Cambria" panose="02040503050406030204" pitchFamily="18" charset="0"/>
                <a:ea typeface="Times New Roman" panose="02020603050405020304" pitchFamily="18" charset="0"/>
                <a:cs typeface="Arial" panose="020B0604020202020204" pitchFamily="34" charset="0"/>
              </a:rPr>
              <a:t>plus a </a:t>
            </a:r>
            <a:r>
              <a:rPr lang="en-US" b="1" i="1" dirty="0">
                <a:solidFill>
                  <a:srgbClr val="000000"/>
                </a:solidFill>
                <a:latin typeface="Cambria" panose="02040503050406030204" pitchFamily="18" charset="0"/>
                <a:ea typeface="Times New Roman" panose="02020603050405020304" pitchFamily="18" charset="0"/>
                <a:cs typeface="Arial" panose="020B0604020202020204" pitchFamily="34" charset="0"/>
              </a:rPr>
              <a:t>fixed charge</a:t>
            </a:r>
            <a:r>
              <a:rPr lang="en-US" i="1" dirty="0">
                <a:solidFill>
                  <a:srgbClr val="000000"/>
                </a:solidFill>
                <a:latin typeface="Cambria" panose="02040503050406030204" pitchFamily="18" charset="0"/>
                <a:ea typeface="Times New Roman" panose="02020603050405020304" pitchFamily="18" charset="0"/>
                <a:cs typeface="Arial" panose="020B0604020202020204" pitchFamily="34" charset="0"/>
              </a:rPr>
              <a:t>.  </a:t>
            </a:r>
            <a:r>
              <a:rPr lang="en-US" dirty="0">
                <a:solidFill>
                  <a:srgbClr val="000000"/>
                </a:solidFill>
                <a:latin typeface="Cambria" panose="02040503050406030204" pitchFamily="18" charset="0"/>
                <a:ea typeface="Times New Roman" panose="02020603050405020304" pitchFamily="18" charset="0"/>
                <a:cs typeface="Arial" panose="020B0604020202020204" pitchFamily="34" charset="0"/>
              </a:rPr>
              <a:t>Daniela could not remember the fixed charge, but remembered that she rented the sprayer for </a:t>
            </a:r>
            <a:r>
              <a:rPr lang="en-US" b="1" dirty="0">
                <a:solidFill>
                  <a:srgbClr val="000000"/>
                </a:solidFill>
                <a:latin typeface="Cambria" panose="02040503050406030204" pitchFamily="18" charset="0"/>
                <a:ea typeface="Times New Roman" panose="02020603050405020304" pitchFamily="18" charset="0"/>
                <a:cs typeface="Arial" panose="020B0604020202020204" pitchFamily="34" charset="0"/>
              </a:rPr>
              <a:t>4 </a:t>
            </a:r>
            <a:r>
              <a:rPr lang="en-US" b="1" i="1" dirty="0">
                <a:solidFill>
                  <a:srgbClr val="000000"/>
                </a:solidFill>
                <a:latin typeface="Cambria" panose="02040503050406030204" pitchFamily="18" charset="0"/>
                <a:ea typeface="Times New Roman" panose="02020603050405020304" pitchFamily="18" charset="0"/>
                <a:cs typeface="Arial" panose="020B0604020202020204" pitchFamily="34" charset="0"/>
              </a:rPr>
              <a:t>hours and paid </a:t>
            </a:r>
            <a:r>
              <a:rPr lang="en-US" b="1" dirty="0">
                <a:solidFill>
                  <a:srgbClr val="000000"/>
                </a:solidFill>
                <a:latin typeface="Cambria" panose="02040503050406030204" pitchFamily="18" charset="0"/>
                <a:ea typeface="Times New Roman" panose="02020603050405020304" pitchFamily="18" charset="0"/>
                <a:cs typeface="Arial" panose="020B0604020202020204" pitchFamily="34" charset="0"/>
              </a:rPr>
              <a:t>$85.</a:t>
            </a:r>
            <a:endParaRPr lang="en-CA" sz="1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634AFF54-8182-4AA5-A1A8-97CECE7CAF4F}"/>
              </a:ext>
            </a:extLst>
          </p:cNvPr>
          <p:cNvSpPr/>
          <p:nvPr/>
        </p:nvSpPr>
        <p:spPr>
          <a:xfrm>
            <a:off x="558800" y="2329476"/>
            <a:ext cx="7354711" cy="390363"/>
          </a:xfrm>
          <a:prstGeom prst="rect">
            <a:avLst/>
          </a:prstGeom>
        </p:spPr>
        <p:txBody>
          <a:bodyPr wrap="square">
            <a:spAutoFit/>
          </a:bodyPr>
          <a:lstStyle/>
          <a:p>
            <a:pPr marL="342900" lvl="0" indent="-342900">
              <a:lnSpc>
                <a:spcPct val="115000"/>
              </a:lnSpc>
              <a:spcAft>
                <a:spcPts val="0"/>
              </a:spcAft>
              <a:buFont typeface="+mj-lt"/>
              <a:buAutoNum type="alphaLcParenR"/>
            </a:pPr>
            <a:r>
              <a:rPr lang="en-US" dirty="0">
                <a:solidFill>
                  <a:srgbClr val="000000"/>
                </a:solidFill>
                <a:latin typeface="Cambria" panose="02040503050406030204" pitchFamily="18" charset="0"/>
                <a:ea typeface="Times New Roman" panose="02020603050405020304" pitchFamily="18" charset="0"/>
                <a:cs typeface="Arial" panose="020B0604020202020204" pitchFamily="34" charset="0"/>
              </a:rPr>
              <a:t>Determine an</a:t>
            </a:r>
            <a:r>
              <a:rPr lang="en-US" b="1" i="1" dirty="0">
                <a:solidFill>
                  <a:srgbClr val="000000"/>
                </a:solidFill>
                <a:latin typeface="Cambria" panose="02040503050406030204" pitchFamily="18" charset="0"/>
                <a:ea typeface="Times New Roman" panose="02020603050405020304" pitchFamily="18" charset="0"/>
                <a:cs typeface="Arial" panose="020B0604020202020204" pitchFamily="34" charset="0"/>
              </a:rPr>
              <a:t> equation </a:t>
            </a:r>
            <a:r>
              <a:rPr lang="en-US" dirty="0">
                <a:solidFill>
                  <a:srgbClr val="000000"/>
                </a:solidFill>
                <a:latin typeface="Cambria" panose="02040503050406030204" pitchFamily="18" charset="0"/>
                <a:ea typeface="Times New Roman" panose="02020603050405020304" pitchFamily="18" charset="0"/>
                <a:cs typeface="Arial" panose="020B0604020202020204" pitchFamily="34" charset="0"/>
              </a:rPr>
              <a:t>for the cost to rent the sprayer.</a:t>
            </a:r>
            <a:endParaRPr lang="en-C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8E3BB02-01D6-4C53-83BD-409D0455595C}"/>
              </a:ext>
            </a:extLst>
          </p:cNvPr>
          <p:cNvSpPr txBox="1"/>
          <p:nvPr/>
        </p:nvSpPr>
        <p:spPr>
          <a:xfrm>
            <a:off x="936978" y="2809804"/>
            <a:ext cx="2878667" cy="400110"/>
          </a:xfrm>
          <a:prstGeom prst="rect">
            <a:avLst/>
          </a:prstGeom>
          <a:noFill/>
        </p:spPr>
        <p:txBody>
          <a:bodyPr wrap="square" rtlCol="0">
            <a:spAutoFit/>
          </a:bodyPr>
          <a:lstStyle/>
          <a:p>
            <a:r>
              <a:rPr lang="en-CA" sz="2000" dirty="0">
                <a:latin typeface="Times New Roman" panose="02020603050405020304" pitchFamily="18" charset="0"/>
                <a:cs typeface="Times New Roman" panose="02020603050405020304" pitchFamily="18" charset="0"/>
              </a:rPr>
              <a:t>Slope is the rate of </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$15/</a:t>
            </a:r>
            <a:r>
              <a:rPr lang="en-US" sz="2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CA"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62B780F-8417-47CF-A1EB-2F048FE59133}"/>
                  </a:ext>
                </a:extLst>
              </p:cNvPr>
              <p:cNvSpPr txBox="1"/>
              <p:nvPr/>
            </p:nvSpPr>
            <p:spPr>
              <a:xfrm>
                <a:off x="4572000" y="2748368"/>
                <a:ext cx="1758302" cy="400110"/>
              </a:xfrm>
              <a:prstGeom prst="rect">
                <a:avLst/>
              </a:prstGeom>
              <a:noFill/>
            </p:spPr>
            <p:txBody>
              <a:bodyPr wrap="none" rtlCol="0">
                <a:spAutoFit/>
              </a:bodyPr>
              <a:lstStyle/>
              <a:p>
                <a:r>
                  <a:rPr lang="en-CA" sz="2000" dirty="0">
                    <a:latin typeface="Times New Roman" panose="02020603050405020304" pitchFamily="18" charset="0"/>
                    <a:cs typeface="Times New Roman" panose="02020603050405020304" pitchFamily="18" charset="0"/>
                  </a:rPr>
                  <a:t>Point is </a:t>
                </a:r>
                <a14:m>
                  <m:oMath xmlns:m="http://schemas.openxmlformats.org/officeDocument/2006/math">
                    <m:r>
                      <a:rPr lang="en-CA" sz="2000" b="0" i="1" smtClean="0">
                        <a:latin typeface="Cambria Math" panose="02040503050406030204" pitchFamily="18" charset="0"/>
                      </a:rPr>
                      <m:t>(4, 85)</m:t>
                    </m:r>
                  </m:oMath>
                </a14:m>
                <a:endParaRPr lang="en-CA" sz="2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962B780F-8417-47CF-A1EB-2F048FE59133}"/>
                  </a:ext>
                </a:extLst>
              </p:cNvPr>
              <p:cNvSpPr txBox="1">
                <a:spLocks noRot="1" noChangeAspect="1" noMove="1" noResize="1" noEditPoints="1" noAdjustHandles="1" noChangeArrowheads="1" noChangeShapeType="1" noTextEdit="1"/>
              </p:cNvSpPr>
              <p:nvPr/>
            </p:nvSpPr>
            <p:spPr>
              <a:xfrm>
                <a:off x="4572000" y="2748368"/>
                <a:ext cx="1758302" cy="400110"/>
              </a:xfrm>
              <a:prstGeom prst="rect">
                <a:avLst/>
              </a:prstGeom>
              <a:blipFill>
                <a:blip r:embed="rId2"/>
                <a:stretch>
                  <a:fillRect l="-3472" t="-9231" r="-694" b="-2769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11EE274-95CB-4BDB-988D-8B449A525999}"/>
                  </a:ext>
                </a:extLst>
              </p:cNvPr>
              <p:cNvSpPr txBox="1"/>
              <p:nvPr/>
            </p:nvSpPr>
            <p:spPr>
              <a:xfrm>
                <a:off x="1075784" y="3429000"/>
                <a:ext cx="1724466" cy="58182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1" i="1" smtClean="0">
                          <a:solidFill>
                            <a:schemeClr val="tx1"/>
                          </a:solidFill>
                          <a:latin typeface="Cambria Math" panose="02040503050406030204" pitchFamily="18" charset="0"/>
                        </a:rPr>
                        <m:t>𝒎</m:t>
                      </m:r>
                      <m:r>
                        <a:rPr lang="en-CA" sz="2000" b="1" i="1" smtClean="0">
                          <a:solidFill>
                            <a:schemeClr val="tx1"/>
                          </a:solidFill>
                          <a:latin typeface="Cambria Math" panose="02040503050406030204" pitchFamily="18" charset="0"/>
                        </a:rPr>
                        <m:t>=</m:t>
                      </m:r>
                      <m:f>
                        <m:fPr>
                          <m:ctrlPr>
                            <a:rPr lang="en-CA" sz="2000" b="1" i="1" smtClean="0">
                              <a:solidFill>
                                <a:schemeClr val="tx1"/>
                              </a:solidFill>
                              <a:latin typeface="Cambria Math" panose="02040503050406030204" pitchFamily="18" charset="0"/>
                            </a:rPr>
                          </m:ctrlPr>
                        </m:fPr>
                        <m:num>
                          <m:sSub>
                            <m:sSubPr>
                              <m:ctrlPr>
                                <a:rPr lang="en-CA" sz="2000" b="1" i="1" smtClean="0">
                                  <a:solidFill>
                                    <a:schemeClr val="tx1"/>
                                  </a:solidFill>
                                  <a:latin typeface="Cambria Math" panose="02040503050406030204" pitchFamily="18" charset="0"/>
                                </a:rPr>
                              </m:ctrlPr>
                            </m:sSubPr>
                            <m:e>
                              <m:r>
                                <a:rPr lang="en-CA" sz="2000" b="1" i="1" smtClean="0">
                                  <a:solidFill>
                                    <a:schemeClr val="tx1"/>
                                  </a:solidFill>
                                  <a:latin typeface="Cambria Math" panose="02040503050406030204" pitchFamily="18" charset="0"/>
                                </a:rPr>
                                <m:t>𝒚</m:t>
                              </m:r>
                            </m:e>
                            <m:sub>
                              <m:r>
                                <a:rPr lang="en-CA" sz="2000" b="1" i="1" smtClean="0">
                                  <a:solidFill>
                                    <a:schemeClr val="tx1"/>
                                  </a:solidFill>
                                  <a:latin typeface="Cambria Math" panose="02040503050406030204" pitchFamily="18" charset="0"/>
                                </a:rPr>
                                <m:t>𝟐</m:t>
                              </m:r>
                            </m:sub>
                          </m:sSub>
                          <m:r>
                            <a:rPr lang="en-CA" sz="2000" b="1" i="1" smtClean="0">
                              <a:solidFill>
                                <a:schemeClr val="tx1"/>
                              </a:solidFill>
                              <a:latin typeface="Cambria Math" panose="02040503050406030204" pitchFamily="18" charset="0"/>
                            </a:rPr>
                            <m:t>−</m:t>
                          </m:r>
                          <m:sSub>
                            <m:sSubPr>
                              <m:ctrlPr>
                                <a:rPr lang="en-CA" sz="2000" b="1" i="1" smtClean="0">
                                  <a:solidFill>
                                    <a:schemeClr val="tx1"/>
                                  </a:solidFill>
                                  <a:latin typeface="Cambria Math" panose="02040503050406030204" pitchFamily="18" charset="0"/>
                                </a:rPr>
                              </m:ctrlPr>
                            </m:sSubPr>
                            <m:e>
                              <m:r>
                                <a:rPr lang="en-CA" sz="2000" b="1" i="1" smtClean="0">
                                  <a:solidFill>
                                    <a:schemeClr val="tx1"/>
                                  </a:solidFill>
                                  <a:latin typeface="Cambria Math" panose="02040503050406030204" pitchFamily="18" charset="0"/>
                                </a:rPr>
                                <m:t>𝒚</m:t>
                              </m:r>
                            </m:e>
                            <m:sub>
                              <m:r>
                                <a:rPr lang="en-CA" sz="2000" b="1" i="1" smtClean="0">
                                  <a:solidFill>
                                    <a:schemeClr val="tx1"/>
                                  </a:solidFill>
                                  <a:latin typeface="Cambria Math" panose="02040503050406030204" pitchFamily="18" charset="0"/>
                                </a:rPr>
                                <m:t>𝟏</m:t>
                              </m:r>
                            </m:sub>
                          </m:sSub>
                        </m:num>
                        <m:den>
                          <m:sSub>
                            <m:sSubPr>
                              <m:ctrlPr>
                                <a:rPr lang="en-CA" sz="2000" b="1" i="1">
                                  <a:solidFill>
                                    <a:schemeClr val="tx1"/>
                                  </a:solidFill>
                                  <a:latin typeface="Cambria Math" panose="02040503050406030204" pitchFamily="18" charset="0"/>
                                </a:rPr>
                              </m:ctrlPr>
                            </m:sSubPr>
                            <m:e>
                              <m:r>
                                <a:rPr lang="en-CA" sz="2000" b="1" i="1" smtClean="0">
                                  <a:solidFill>
                                    <a:schemeClr val="tx1"/>
                                  </a:solidFill>
                                  <a:latin typeface="Cambria Math" panose="02040503050406030204" pitchFamily="18" charset="0"/>
                                </a:rPr>
                                <m:t>𝒙</m:t>
                              </m:r>
                            </m:e>
                            <m:sub>
                              <m:r>
                                <a:rPr lang="en-CA" sz="2000" b="1" i="1">
                                  <a:solidFill>
                                    <a:schemeClr val="tx1"/>
                                  </a:solidFill>
                                  <a:latin typeface="Cambria Math" panose="02040503050406030204" pitchFamily="18" charset="0"/>
                                </a:rPr>
                                <m:t>𝟐</m:t>
                              </m:r>
                            </m:sub>
                          </m:sSub>
                          <m:r>
                            <a:rPr lang="en-CA" sz="2000" b="1" i="1">
                              <a:solidFill>
                                <a:schemeClr val="tx1"/>
                              </a:solidFill>
                              <a:latin typeface="Cambria Math" panose="02040503050406030204" pitchFamily="18" charset="0"/>
                            </a:rPr>
                            <m:t>−</m:t>
                          </m:r>
                          <m:sSub>
                            <m:sSubPr>
                              <m:ctrlPr>
                                <a:rPr lang="en-CA" sz="2000" b="1" i="1">
                                  <a:solidFill>
                                    <a:schemeClr val="tx1"/>
                                  </a:solidFill>
                                  <a:latin typeface="Cambria Math" panose="02040503050406030204" pitchFamily="18" charset="0"/>
                                </a:rPr>
                              </m:ctrlPr>
                            </m:sSubPr>
                            <m:e>
                              <m:r>
                                <a:rPr lang="en-CA" sz="2000" b="1" i="1" smtClean="0">
                                  <a:solidFill>
                                    <a:schemeClr val="tx1"/>
                                  </a:solidFill>
                                  <a:latin typeface="Cambria Math" panose="02040503050406030204" pitchFamily="18" charset="0"/>
                                </a:rPr>
                                <m:t>𝒙</m:t>
                              </m:r>
                            </m:e>
                            <m:sub>
                              <m:r>
                                <a:rPr lang="en-CA" sz="2000" b="1" i="1">
                                  <a:solidFill>
                                    <a:schemeClr val="tx1"/>
                                  </a:solidFill>
                                  <a:latin typeface="Cambria Math" panose="02040503050406030204" pitchFamily="18" charset="0"/>
                                </a:rPr>
                                <m:t>𝟏</m:t>
                              </m:r>
                            </m:sub>
                          </m:sSub>
                        </m:den>
                      </m:f>
                    </m:oMath>
                  </m:oMathPara>
                </a14:m>
                <a:endParaRPr lang="en-CA" sz="2000" b="1" dirty="0"/>
              </a:p>
            </p:txBody>
          </p:sp>
        </mc:Choice>
        <mc:Fallback xmlns="">
          <p:sp>
            <p:nvSpPr>
              <p:cNvPr id="7" name="TextBox 6">
                <a:extLst>
                  <a:ext uri="{FF2B5EF4-FFF2-40B4-BE49-F238E27FC236}">
                    <a16:creationId xmlns:a16="http://schemas.microsoft.com/office/drawing/2014/main" id="{711EE274-95CB-4BDB-988D-8B449A525999}"/>
                  </a:ext>
                </a:extLst>
              </p:cNvPr>
              <p:cNvSpPr txBox="1">
                <a:spLocks noRot="1" noChangeAspect="1" noMove="1" noResize="1" noEditPoints="1" noAdjustHandles="1" noChangeArrowheads="1" noChangeShapeType="1" noTextEdit="1"/>
              </p:cNvSpPr>
              <p:nvPr/>
            </p:nvSpPr>
            <p:spPr>
              <a:xfrm>
                <a:off x="1075784" y="3429000"/>
                <a:ext cx="1724466" cy="581826"/>
              </a:xfrm>
              <a:prstGeom prst="rect">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5B33F79-0ACD-4C43-AA4D-B44DF66FABF9}"/>
                  </a:ext>
                </a:extLst>
              </p:cNvPr>
              <p:cNvSpPr txBox="1"/>
              <p:nvPr/>
            </p:nvSpPr>
            <p:spPr>
              <a:xfrm>
                <a:off x="1075784" y="4488216"/>
                <a:ext cx="1724466" cy="5844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1" i="1" smtClean="0">
                          <a:solidFill>
                            <a:schemeClr val="tx1"/>
                          </a:solidFill>
                          <a:latin typeface="Cambria Math" panose="02040503050406030204" pitchFamily="18" charset="0"/>
                        </a:rPr>
                        <m:t>𝟏𝟓</m:t>
                      </m:r>
                      <m:r>
                        <a:rPr lang="en-CA" sz="2000" b="1" i="1" smtClean="0">
                          <a:solidFill>
                            <a:schemeClr val="tx1"/>
                          </a:solidFill>
                          <a:latin typeface="Cambria Math" panose="02040503050406030204" pitchFamily="18" charset="0"/>
                        </a:rPr>
                        <m:t>=</m:t>
                      </m:r>
                      <m:f>
                        <m:fPr>
                          <m:ctrlPr>
                            <a:rPr lang="en-CA" sz="2000" b="1" i="1" smtClean="0">
                              <a:solidFill>
                                <a:schemeClr val="tx1"/>
                              </a:solidFill>
                              <a:latin typeface="Cambria Math" panose="02040503050406030204" pitchFamily="18" charset="0"/>
                            </a:rPr>
                          </m:ctrlPr>
                        </m:fPr>
                        <m:num>
                          <m:r>
                            <a:rPr lang="en-CA" sz="2000" b="1" i="1" smtClean="0">
                              <a:solidFill>
                                <a:schemeClr val="tx1"/>
                              </a:solidFill>
                              <a:latin typeface="Cambria Math" panose="02040503050406030204" pitchFamily="18" charset="0"/>
                            </a:rPr>
                            <m:t>𝒚</m:t>
                          </m:r>
                          <m:r>
                            <a:rPr lang="en-CA" sz="2000" b="1" i="1" smtClean="0">
                              <a:solidFill>
                                <a:schemeClr val="tx1"/>
                              </a:solidFill>
                              <a:latin typeface="Cambria Math" panose="02040503050406030204" pitchFamily="18" charset="0"/>
                            </a:rPr>
                            <m:t>−</m:t>
                          </m:r>
                          <m:r>
                            <a:rPr lang="en-CA" sz="2000" b="1" i="1" smtClean="0">
                              <a:solidFill>
                                <a:schemeClr val="tx1"/>
                              </a:solidFill>
                              <a:latin typeface="Cambria Math" panose="02040503050406030204" pitchFamily="18" charset="0"/>
                            </a:rPr>
                            <m:t>𝟖𝟓</m:t>
                          </m:r>
                        </m:num>
                        <m:den>
                          <m:r>
                            <a:rPr lang="en-CA" sz="2000" b="1" i="1" smtClean="0">
                              <a:solidFill>
                                <a:schemeClr val="tx1"/>
                              </a:solidFill>
                              <a:latin typeface="Cambria Math" panose="02040503050406030204" pitchFamily="18" charset="0"/>
                            </a:rPr>
                            <m:t>𝒙</m:t>
                          </m:r>
                          <m:r>
                            <a:rPr lang="en-CA" sz="2000" b="1" i="1" smtClean="0">
                              <a:solidFill>
                                <a:schemeClr val="tx1"/>
                              </a:solidFill>
                              <a:latin typeface="Cambria Math" panose="02040503050406030204" pitchFamily="18" charset="0"/>
                            </a:rPr>
                            <m:t>−</m:t>
                          </m:r>
                          <m:r>
                            <a:rPr lang="en-CA" sz="2000" b="1" i="1" smtClean="0">
                              <a:solidFill>
                                <a:schemeClr val="tx1"/>
                              </a:solidFill>
                              <a:latin typeface="Cambria Math" panose="02040503050406030204" pitchFamily="18" charset="0"/>
                            </a:rPr>
                            <m:t>𝟒</m:t>
                          </m:r>
                        </m:den>
                      </m:f>
                    </m:oMath>
                  </m:oMathPara>
                </a14:m>
                <a:endParaRPr lang="en-CA" sz="2000" b="1" dirty="0"/>
              </a:p>
            </p:txBody>
          </p:sp>
        </mc:Choice>
        <mc:Fallback xmlns="">
          <p:sp>
            <p:nvSpPr>
              <p:cNvPr id="8" name="TextBox 7">
                <a:extLst>
                  <a:ext uri="{FF2B5EF4-FFF2-40B4-BE49-F238E27FC236}">
                    <a16:creationId xmlns:a16="http://schemas.microsoft.com/office/drawing/2014/main" id="{05B33F79-0ACD-4C43-AA4D-B44DF66FABF9}"/>
                  </a:ext>
                </a:extLst>
              </p:cNvPr>
              <p:cNvSpPr txBox="1">
                <a:spLocks noRot="1" noChangeAspect="1" noMove="1" noResize="1" noEditPoints="1" noAdjustHandles="1" noChangeArrowheads="1" noChangeShapeType="1" noTextEdit="1"/>
              </p:cNvSpPr>
              <p:nvPr/>
            </p:nvSpPr>
            <p:spPr>
              <a:xfrm>
                <a:off x="1075784" y="4488216"/>
                <a:ext cx="1724466" cy="584455"/>
              </a:xfrm>
              <a:prstGeom prst="rect">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815C7DB-3A7E-4E41-969E-A7E1A6B1F9DD}"/>
                  </a:ext>
                </a:extLst>
              </p:cNvPr>
              <p:cNvSpPr txBox="1"/>
              <p:nvPr/>
            </p:nvSpPr>
            <p:spPr>
              <a:xfrm>
                <a:off x="4403374" y="3442914"/>
                <a:ext cx="266085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1" i="1">
                          <a:latin typeface="Cambria Math" panose="02040503050406030204" pitchFamily="18" charset="0"/>
                        </a:rPr>
                        <m:t>𝟏</m:t>
                      </m:r>
                      <m:r>
                        <a:rPr lang="en-CA" sz="2000" b="1" i="1">
                          <a:latin typeface="Cambria Math" panose="02040503050406030204" pitchFamily="18" charset="0"/>
                        </a:rPr>
                        <m:t>(</m:t>
                      </m:r>
                      <m:r>
                        <a:rPr lang="en-CA" sz="2000" b="1" i="1">
                          <a:latin typeface="Cambria Math" panose="02040503050406030204" pitchFamily="18" charset="0"/>
                        </a:rPr>
                        <m:t>𝒚</m:t>
                      </m:r>
                      <m:r>
                        <a:rPr lang="en-CA" sz="2000" b="1" i="1">
                          <a:latin typeface="Cambria Math" panose="02040503050406030204" pitchFamily="18" charset="0"/>
                        </a:rPr>
                        <m:t>−</m:t>
                      </m:r>
                      <m:r>
                        <a:rPr lang="en-CA" sz="2000" b="1" i="1">
                          <a:latin typeface="Cambria Math" panose="02040503050406030204" pitchFamily="18" charset="0"/>
                        </a:rPr>
                        <m:t>𝟖𝟓</m:t>
                      </m:r>
                      <m:r>
                        <a:rPr lang="en-CA" sz="2000" b="1" i="1">
                          <a:latin typeface="Cambria Math" panose="02040503050406030204" pitchFamily="18" charset="0"/>
                        </a:rPr>
                        <m:t>)=</m:t>
                      </m:r>
                      <m:r>
                        <a:rPr lang="en-CA" sz="2000" b="1" i="1" smtClean="0">
                          <a:latin typeface="Cambria Math" panose="02040503050406030204" pitchFamily="18" charset="0"/>
                        </a:rPr>
                        <m:t>𝟏𝟓</m:t>
                      </m:r>
                      <m:d>
                        <m:dPr>
                          <m:ctrlPr>
                            <a:rPr lang="en-CA" sz="2000" b="1" i="1" smtClean="0">
                              <a:latin typeface="Cambria Math" panose="02040503050406030204" pitchFamily="18" charset="0"/>
                            </a:rPr>
                          </m:ctrlPr>
                        </m:dPr>
                        <m:e>
                          <m:r>
                            <a:rPr lang="en-CA" sz="2000" b="1" i="1" smtClean="0">
                              <a:latin typeface="Cambria Math" panose="02040503050406030204" pitchFamily="18" charset="0"/>
                            </a:rPr>
                            <m:t>𝒙</m:t>
                          </m:r>
                          <m:r>
                            <a:rPr lang="en-CA" sz="2000" b="1" i="1" smtClean="0">
                              <a:latin typeface="Cambria Math" panose="02040503050406030204" pitchFamily="18" charset="0"/>
                            </a:rPr>
                            <m:t>−</m:t>
                          </m:r>
                          <m:r>
                            <a:rPr lang="en-CA" sz="2000" b="1" i="1" smtClean="0">
                              <a:latin typeface="Cambria Math" panose="02040503050406030204" pitchFamily="18" charset="0"/>
                            </a:rPr>
                            <m:t>𝟒</m:t>
                          </m:r>
                        </m:e>
                      </m:d>
                    </m:oMath>
                  </m:oMathPara>
                </a14:m>
                <a:endParaRPr lang="en-CA" sz="2000" b="1"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3815C7DB-3A7E-4E41-969E-A7E1A6B1F9DD}"/>
                  </a:ext>
                </a:extLst>
              </p:cNvPr>
              <p:cNvSpPr txBox="1">
                <a:spLocks noRot="1" noChangeAspect="1" noMove="1" noResize="1" noEditPoints="1" noAdjustHandles="1" noChangeArrowheads="1" noChangeShapeType="1" noTextEdit="1"/>
              </p:cNvSpPr>
              <p:nvPr/>
            </p:nvSpPr>
            <p:spPr>
              <a:xfrm>
                <a:off x="4403374" y="3442914"/>
                <a:ext cx="2660857" cy="307777"/>
              </a:xfrm>
              <a:prstGeom prst="rect">
                <a:avLst/>
              </a:prstGeom>
              <a:blipFill>
                <a:blip r:embed="rId5"/>
                <a:stretch>
                  <a:fillRect l="-1602" b="-38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DD05172-08BD-4BDC-9D43-E7DBDE66D454}"/>
                  </a:ext>
                </a:extLst>
              </p:cNvPr>
              <p:cNvSpPr txBox="1"/>
              <p:nvPr/>
            </p:nvSpPr>
            <p:spPr>
              <a:xfrm>
                <a:off x="1075784" y="5380044"/>
                <a:ext cx="1724466" cy="60471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CA" sz="2000" b="1" i="1" smtClean="0">
                              <a:solidFill>
                                <a:schemeClr val="tx1"/>
                              </a:solidFill>
                              <a:latin typeface="Cambria Math" panose="02040503050406030204" pitchFamily="18" charset="0"/>
                            </a:rPr>
                          </m:ctrlPr>
                        </m:fPr>
                        <m:num>
                          <m:r>
                            <a:rPr lang="en-CA" sz="2000" b="1" i="1" smtClean="0">
                              <a:solidFill>
                                <a:schemeClr val="tx1"/>
                              </a:solidFill>
                              <a:latin typeface="Cambria Math" panose="02040503050406030204" pitchFamily="18" charset="0"/>
                            </a:rPr>
                            <m:t>𝟏𝟓</m:t>
                          </m:r>
                        </m:num>
                        <m:den>
                          <m:r>
                            <a:rPr lang="en-CA" sz="2000" b="1" i="1" smtClean="0">
                              <a:solidFill>
                                <a:schemeClr val="tx1"/>
                              </a:solidFill>
                              <a:latin typeface="Cambria Math" panose="02040503050406030204" pitchFamily="18" charset="0"/>
                            </a:rPr>
                            <m:t>𝟏</m:t>
                          </m:r>
                        </m:den>
                      </m:f>
                      <m:r>
                        <a:rPr lang="en-CA" sz="2000" b="1" i="1" smtClean="0">
                          <a:solidFill>
                            <a:schemeClr val="tx1"/>
                          </a:solidFill>
                          <a:latin typeface="Cambria Math" panose="02040503050406030204" pitchFamily="18" charset="0"/>
                        </a:rPr>
                        <m:t>=</m:t>
                      </m:r>
                      <m:f>
                        <m:fPr>
                          <m:ctrlPr>
                            <a:rPr lang="en-CA" sz="2000" b="1" i="1" smtClean="0">
                              <a:solidFill>
                                <a:schemeClr val="tx1"/>
                              </a:solidFill>
                              <a:latin typeface="Cambria Math" panose="02040503050406030204" pitchFamily="18" charset="0"/>
                            </a:rPr>
                          </m:ctrlPr>
                        </m:fPr>
                        <m:num>
                          <m:r>
                            <a:rPr lang="en-CA" sz="2000" b="1" i="1" smtClean="0">
                              <a:solidFill>
                                <a:schemeClr val="tx1"/>
                              </a:solidFill>
                              <a:latin typeface="Cambria Math" panose="02040503050406030204" pitchFamily="18" charset="0"/>
                            </a:rPr>
                            <m:t>𝒚</m:t>
                          </m:r>
                          <m:r>
                            <a:rPr lang="en-CA" sz="2000" b="1" i="1" smtClean="0">
                              <a:solidFill>
                                <a:schemeClr val="tx1"/>
                              </a:solidFill>
                              <a:latin typeface="Cambria Math" panose="02040503050406030204" pitchFamily="18" charset="0"/>
                            </a:rPr>
                            <m:t>−</m:t>
                          </m:r>
                          <m:r>
                            <a:rPr lang="en-CA" sz="2000" b="1" i="1" smtClean="0">
                              <a:solidFill>
                                <a:schemeClr val="tx1"/>
                              </a:solidFill>
                              <a:latin typeface="Cambria Math" panose="02040503050406030204" pitchFamily="18" charset="0"/>
                            </a:rPr>
                            <m:t>𝟖𝟓</m:t>
                          </m:r>
                        </m:num>
                        <m:den>
                          <m:r>
                            <a:rPr lang="en-CA" sz="2000" b="1" i="1" smtClean="0">
                              <a:solidFill>
                                <a:schemeClr val="tx1"/>
                              </a:solidFill>
                              <a:latin typeface="Cambria Math" panose="02040503050406030204" pitchFamily="18" charset="0"/>
                            </a:rPr>
                            <m:t>𝒙</m:t>
                          </m:r>
                          <m:r>
                            <a:rPr lang="en-CA" sz="2000" b="1" i="1" smtClean="0">
                              <a:solidFill>
                                <a:schemeClr val="tx1"/>
                              </a:solidFill>
                              <a:latin typeface="Cambria Math" panose="02040503050406030204" pitchFamily="18" charset="0"/>
                            </a:rPr>
                            <m:t>−</m:t>
                          </m:r>
                          <m:r>
                            <a:rPr lang="en-CA" sz="2000" b="1" i="1" smtClean="0">
                              <a:solidFill>
                                <a:schemeClr val="tx1"/>
                              </a:solidFill>
                              <a:latin typeface="Cambria Math" panose="02040503050406030204" pitchFamily="18" charset="0"/>
                            </a:rPr>
                            <m:t>𝟒</m:t>
                          </m:r>
                        </m:den>
                      </m:f>
                    </m:oMath>
                  </m:oMathPara>
                </a14:m>
                <a:endParaRPr lang="en-CA" sz="2000" b="1" dirty="0"/>
              </a:p>
            </p:txBody>
          </p:sp>
        </mc:Choice>
        <mc:Fallback xmlns="">
          <p:sp>
            <p:nvSpPr>
              <p:cNvPr id="10" name="TextBox 9">
                <a:extLst>
                  <a:ext uri="{FF2B5EF4-FFF2-40B4-BE49-F238E27FC236}">
                    <a16:creationId xmlns:a16="http://schemas.microsoft.com/office/drawing/2014/main" id="{FDD05172-08BD-4BDC-9D43-E7DBDE66D454}"/>
                  </a:ext>
                </a:extLst>
              </p:cNvPr>
              <p:cNvSpPr txBox="1">
                <a:spLocks noRot="1" noChangeAspect="1" noMove="1" noResize="1" noEditPoints="1" noAdjustHandles="1" noChangeArrowheads="1" noChangeShapeType="1" noTextEdit="1"/>
              </p:cNvSpPr>
              <p:nvPr/>
            </p:nvSpPr>
            <p:spPr>
              <a:xfrm>
                <a:off x="1075784" y="5380044"/>
                <a:ext cx="1724466" cy="604717"/>
              </a:xfrm>
              <a:prstGeom prst="rect">
                <a:avLst/>
              </a:prstGeom>
              <a:blipFill>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17D625B-8333-41C9-B444-E02E1E1DE1DF}"/>
                  </a:ext>
                </a:extLst>
              </p:cNvPr>
              <p:cNvSpPr txBox="1"/>
              <p:nvPr/>
            </p:nvSpPr>
            <p:spPr>
              <a:xfrm>
                <a:off x="4827850" y="4045127"/>
                <a:ext cx="223638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1" i="1" smtClean="0">
                          <a:latin typeface="Cambria Math" panose="02040503050406030204" pitchFamily="18" charset="0"/>
                        </a:rPr>
                        <m:t>𝒚</m:t>
                      </m:r>
                      <m:r>
                        <a:rPr lang="en-CA" sz="2000" b="1" i="1" smtClean="0">
                          <a:latin typeface="Cambria Math" panose="02040503050406030204" pitchFamily="18" charset="0"/>
                        </a:rPr>
                        <m:t>−</m:t>
                      </m:r>
                      <m:r>
                        <a:rPr lang="en-CA" sz="2000" b="1" i="1" smtClean="0">
                          <a:latin typeface="Cambria Math" panose="02040503050406030204" pitchFamily="18" charset="0"/>
                        </a:rPr>
                        <m:t>𝟖𝟓</m:t>
                      </m:r>
                      <m:r>
                        <a:rPr lang="en-CA" sz="2000" b="1" i="1" smtClean="0">
                          <a:latin typeface="Cambria Math" panose="02040503050406030204" pitchFamily="18" charset="0"/>
                        </a:rPr>
                        <m:t>=</m:t>
                      </m:r>
                      <m:r>
                        <a:rPr lang="en-CA" sz="2000" b="1" i="1" smtClean="0">
                          <a:latin typeface="Cambria Math" panose="02040503050406030204" pitchFamily="18" charset="0"/>
                        </a:rPr>
                        <m:t>𝟏𝟓</m:t>
                      </m:r>
                      <m:r>
                        <a:rPr lang="en-CA" sz="2000" b="1" i="1" smtClean="0">
                          <a:latin typeface="Cambria Math" panose="02040503050406030204" pitchFamily="18" charset="0"/>
                        </a:rPr>
                        <m:t>𝒙</m:t>
                      </m:r>
                      <m:r>
                        <a:rPr lang="en-CA" sz="2000" b="1" i="1" smtClean="0">
                          <a:latin typeface="Cambria Math" panose="02040503050406030204" pitchFamily="18" charset="0"/>
                        </a:rPr>
                        <m:t>−</m:t>
                      </m:r>
                      <m:r>
                        <a:rPr lang="en-CA" sz="2000" b="1" i="1" smtClean="0">
                          <a:latin typeface="Cambria Math" panose="02040503050406030204" pitchFamily="18" charset="0"/>
                        </a:rPr>
                        <m:t>𝟔𝟎</m:t>
                      </m:r>
                    </m:oMath>
                  </m:oMathPara>
                </a14:m>
                <a:endParaRPr lang="en-CA" sz="2000" b="1" dirty="0">
                  <a:latin typeface="Times New Roman" panose="02020603050405020304" pitchFamily="18"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917D625B-8333-41C9-B444-E02E1E1DE1DF}"/>
                  </a:ext>
                </a:extLst>
              </p:cNvPr>
              <p:cNvSpPr txBox="1">
                <a:spLocks noRot="1" noChangeAspect="1" noMove="1" noResize="1" noEditPoints="1" noAdjustHandles="1" noChangeArrowheads="1" noChangeShapeType="1" noTextEdit="1"/>
              </p:cNvSpPr>
              <p:nvPr/>
            </p:nvSpPr>
            <p:spPr>
              <a:xfrm>
                <a:off x="4827850" y="4045127"/>
                <a:ext cx="2236381" cy="307777"/>
              </a:xfrm>
              <a:prstGeom prst="rect">
                <a:avLst/>
              </a:prstGeom>
              <a:blipFill>
                <a:blip r:embed="rId7"/>
                <a:stretch>
                  <a:fillRect l="-2452" r="-1907" b="-28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33D6DB2-411A-4EF3-8E5A-32274D3B22D2}"/>
                  </a:ext>
                </a:extLst>
              </p:cNvPr>
              <p:cNvSpPr txBox="1"/>
              <p:nvPr/>
            </p:nvSpPr>
            <p:spPr>
              <a:xfrm>
                <a:off x="4827849" y="4626554"/>
                <a:ext cx="223638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1" i="1" smtClean="0">
                          <a:latin typeface="Cambria Math" panose="02040503050406030204" pitchFamily="18" charset="0"/>
                        </a:rPr>
                        <m:t>𝒚</m:t>
                      </m:r>
                      <m:r>
                        <a:rPr lang="en-CA" sz="2000" b="1" i="1" smtClean="0">
                          <a:latin typeface="Cambria Math" panose="02040503050406030204" pitchFamily="18" charset="0"/>
                        </a:rPr>
                        <m:t>−</m:t>
                      </m:r>
                      <m:r>
                        <a:rPr lang="en-CA" sz="2000" b="1" i="1" smtClean="0">
                          <a:latin typeface="Cambria Math" panose="02040503050406030204" pitchFamily="18" charset="0"/>
                        </a:rPr>
                        <m:t>𝟖𝟓</m:t>
                      </m:r>
                      <m:r>
                        <a:rPr lang="en-CA" sz="2000" b="1" i="1" smtClean="0">
                          <a:latin typeface="Cambria Math" panose="02040503050406030204" pitchFamily="18" charset="0"/>
                        </a:rPr>
                        <m:t>=</m:t>
                      </m:r>
                      <m:r>
                        <a:rPr lang="en-CA" sz="2000" b="1" i="1" smtClean="0">
                          <a:latin typeface="Cambria Math" panose="02040503050406030204" pitchFamily="18" charset="0"/>
                        </a:rPr>
                        <m:t>𝟏𝟓</m:t>
                      </m:r>
                      <m:r>
                        <a:rPr lang="en-CA" sz="2000" b="1" i="1" smtClean="0">
                          <a:latin typeface="Cambria Math" panose="02040503050406030204" pitchFamily="18" charset="0"/>
                        </a:rPr>
                        <m:t>𝒙</m:t>
                      </m:r>
                      <m:r>
                        <a:rPr lang="en-CA" sz="2000" b="1" i="1" smtClean="0">
                          <a:latin typeface="Cambria Math" panose="02040503050406030204" pitchFamily="18" charset="0"/>
                        </a:rPr>
                        <m:t>−</m:t>
                      </m:r>
                      <m:r>
                        <a:rPr lang="en-CA" sz="2000" b="1" i="1" smtClean="0">
                          <a:latin typeface="Cambria Math" panose="02040503050406030204" pitchFamily="18" charset="0"/>
                        </a:rPr>
                        <m:t>𝟔𝟎</m:t>
                      </m:r>
                    </m:oMath>
                  </m:oMathPara>
                </a14:m>
                <a:endParaRPr lang="en-CA" sz="2000" b="1" dirty="0">
                  <a:latin typeface="Times New Roman" panose="02020603050405020304" pitchFamily="18"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833D6DB2-411A-4EF3-8E5A-32274D3B22D2}"/>
                  </a:ext>
                </a:extLst>
              </p:cNvPr>
              <p:cNvSpPr txBox="1">
                <a:spLocks noRot="1" noChangeAspect="1" noMove="1" noResize="1" noEditPoints="1" noAdjustHandles="1" noChangeArrowheads="1" noChangeShapeType="1" noTextEdit="1"/>
              </p:cNvSpPr>
              <p:nvPr/>
            </p:nvSpPr>
            <p:spPr>
              <a:xfrm>
                <a:off x="4827849" y="4626554"/>
                <a:ext cx="2236381" cy="307777"/>
              </a:xfrm>
              <a:prstGeom prst="rect">
                <a:avLst/>
              </a:prstGeom>
              <a:blipFill>
                <a:blip r:embed="rId8"/>
                <a:stretch>
                  <a:fillRect l="-2452" r="-1907" b="-28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A8A53BB-8A41-4696-8D2B-C737AD0915A7}"/>
                  </a:ext>
                </a:extLst>
              </p:cNvPr>
              <p:cNvSpPr txBox="1"/>
              <p:nvPr/>
            </p:nvSpPr>
            <p:spPr>
              <a:xfrm>
                <a:off x="4749800" y="5134957"/>
                <a:ext cx="2346604" cy="307777"/>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CA" sz="2000" b="1" i="1" u="sng" smtClean="0">
                          <a:latin typeface="Cambria Math" panose="02040503050406030204" pitchFamily="18" charset="0"/>
                        </a:rPr>
                        <m:t>      +</m:t>
                      </m:r>
                      <m:r>
                        <a:rPr lang="en-CA" sz="2000" b="1" i="1" u="sng" smtClean="0">
                          <a:latin typeface="Cambria Math" panose="02040503050406030204" pitchFamily="18" charset="0"/>
                        </a:rPr>
                        <m:t>𝟖𝟓</m:t>
                      </m:r>
                      <m:r>
                        <a:rPr lang="en-CA" sz="2000" b="1" i="1" u="sng" smtClean="0">
                          <a:latin typeface="Cambria Math" panose="02040503050406030204" pitchFamily="18" charset="0"/>
                        </a:rPr>
                        <m:t>  =         +</m:t>
                      </m:r>
                      <m:r>
                        <a:rPr lang="en-CA" sz="2000" b="1" i="1" u="sng" smtClean="0">
                          <a:latin typeface="Cambria Math" panose="02040503050406030204" pitchFamily="18" charset="0"/>
                        </a:rPr>
                        <m:t>𝟖𝟓</m:t>
                      </m:r>
                    </m:oMath>
                  </m:oMathPara>
                </a14:m>
                <a:endParaRPr lang="en-CA" sz="2000" b="1" u="sng" dirty="0"/>
              </a:p>
            </p:txBody>
          </p:sp>
        </mc:Choice>
        <mc:Fallback xmlns="">
          <p:sp>
            <p:nvSpPr>
              <p:cNvPr id="13" name="TextBox 12">
                <a:extLst>
                  <a:ext uri="{FF2B5EF4-FFF2-40B4-BE49-F238E27FC236}">
                    <a16:creationId xmlns:a16="http://schemas.microsoft.com/office/drawing/2014/main" id="{8A8A53BB-8A41-4696-8D2B-C737AD0915A7}"/>
                  </a:ext>
                </a:extLst>
              </p:cNvPr>
              <p:cNvSpPr txBox="1">
                <a:spLocks noRot="1" noChangeAspect="1" noMove="1" noResize="1" noEditPoints="1" noAdjustHandles="1" noChangeArrowheads="1" noChangeShapeType="1" noTextEdit="1"/>
              </p:cNvSpPr>
              <p:nvPr/>
            </p:nvSpPr>
            <p:spPr>
              <a:xfrm>
                <a:off x="4749800" y="5134957"/>
                <a:ext cx="2346604" cy="307777"/>
              </a:xfrm>
              <a:prstGeom prst="rect">
                <a:avLst/>
              </a:prstGeom>
              <a:blipFill>
                <a:blip r:embed="rId9"/>
                <a:stretch>
                  <a:fillRect l="-260" r="-519" b="-588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E66CF72-A11A-43F2-8398-EE234B60BB0E}"/>
                  </a:ext>
                </a:extLst>
              </p:cNvPr>
              <p:cNvSpPr txBox="1"/>
              <p:nvPr/>
            </p:nvSpPr>
            <p:spPr>
              <a:xfrm>
                <a:off x="4926217" y="5502417"/>
                <a:ext cx="16222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1" i="1" smtClean="0">
                          <a:latin typeface="Cambria Math" panose="02040503050406030204" pitchFamily="18" charset="0"/>
                        </a:rPr>
                        <m:t>𝒚</m:t>
                      </m:r>
                      <m:r>
                        <a:rPr lang="en-CA" sz="2000" b="1" i="1" smtClean="0">
                          <a:latin typeface="Cambria Math" panose="02040503050406030204" pitchFamily="18" charset="0"/>
                        </a:rPr>
                        <m:t>=</m:t>
                      </m:r>
                      <m:r>
                        <a:rPr lang="en-CA" sz="2000" b="1" i="1" smtClean="0">
                          <a:latin typeface="Cambria Math" panose="02040503050406030204" pitchFamily="18" charset="0"/>
                        </a:rPr>
                        <m:t>𝟏𝟓</m:t>
                      </m:r>
                      <m:r>
                        <a:rPr lang="en-CA" sz="2000" b="1" i="1" smtClean="0">
                          <a:latin typeface="Cambria Math" panose="02040503050406030204" pitchFamily="18" charset="0"/>
                        </a:rPr>
                        <m:t>𝒙</m:t>
                      </m:r>
                      <m:r>
                        <a:rPr lang="en-CA" sz="2000" b="1" i="1" smtClean="0">
                          <a:latin typeface="Cambria Math" panose="02040503050406030204" pitchFamily="18" charset="0"/>
                        </a:rPr>
                        <m:t>+</m:t>
                      </m:r>
                      <m:r>
                        <a:rPr lang="en-CA" sz="2000" b="1" i="1" smtClean="0">
                          <a:latin typeface="Cambria Math" panose="02040503050406030204" pitchFamily="18" charset="0"/>
                        </a:rPr>
                        <m:t>𝟐𝟓</m:t>
                      </m:r>
                    </m:oMath>
                  </m:oMathPara>
                </a14:m>
                <a:endParaRPr lang="en-CA" sz="2000" b="1" dirty="0">
                  <a:latin typeface="Times New Roman" panose="02020603050405020304" pitchFamily="18"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5E66CF72-A11A-43F2-8398-EE234B60BB0E}"/>
                  </a:ext>
                </a:extLst>
              </p:cNvPr>
              <p:cNvSpPr txBox="1">
                <a:spLocks noRot="1" noChangeAspect="1" noMove="1" noResize="1" noEditPoints="1" noAdjustHandles="1" noChangeArrowheads="1" noChangeShapeType="1" noTextEdit="1"/>
              </p:cNvSpPr>
              <p:nvPr/>
            </p:nvSpPr>
            <p:spPr>
              <a:xfrm>
                <a:off x="4926217" y="5502417"/>
                <a:ext cx="1622239" cy="307777"/>
              </a:xfrm>
              <a:prstGeom prst="rect">
                <a:avLst/>
              </a:prstGeom>
              <a:blipFill>
                <a:blip r:embed="rId10"/>
                <a:stretch>
                  <a:fillRect l="-3383" r="-3383" b="-28000"/>
                </a:stretch>
              </a:blipFill>
            </p:spPr>
            <p:txBody>
              <a:bodyPr/>
              <a:lstStyle/>
              <a:p>
                <a:r>
                  <a:rPr lang="en-CA">
                    <a:noFill/>
                  </a:rPr>
                  <a:t> </a:t>
                </a:r>
              </a:p>
            </p:txBody>
          </p:sp>
        </mc:Fallback>
      </mc:AlternateContent>
      <p:sp>
        <p:nvSpPr>
          <p:cNvPr id="15" name="Slide Number Placeholder 14">
            <a:extLst>
              <a:ext uri="{FF2B5EF4-FFF2-40B4-BE49-F238E27FC236}">
                <a16:creationId xmlns:a16="http://schemas.microsoft.com/office/drawing/2014/main" id="{448F112E-8C04-4552-8FF6-F49D5F32A4D3}"/>
              </a:ext>
            </a:extLst>
          </p:cNvPr>
          <p:cNvSpPr>
            <a:spLocks noGrp="1"/>
          </p:cNvSpPr>
          <p:nvPr>
            <p:ph type="sldNum" sz="quarter" idx="12"/>
          </p:nvPr>
        </p:nvSpPr>
        <p:spPr/>
        <p:txBody>
          <a:bodyPr/>
          <a:lstStyle/>
          <a:p>
            <a:fld id="{914CA522-1688-4E7E-A401-39BA881FF08A}" type="slidenum">
              <a:rPr lang="en-CA" smtClean="0"/>
              <a:t>52</a:t>
            </a:fld>
            <a:endParaRPr lang="en-CA"/>
          </a:p>
        </p:txBody>
      </p:sp>
    </p:spTree>
    <p:extLst>
      <p:ext uri="{BB962C8B-B14F-4D97-AF65-F5344CB8AC3E}">
        <p14:creationId xmlns:p14="http://schemas.microsoft.com/office/powerpoint/2010/main" val="7357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364E8D-D368-4A97-9AC3-7021EA0573E5}"/>
              </a:ext>
            </a:extLst>
          </p:cNvPr>
          <p:cNvSpPr/>
          <p:nvPr/>
        </p:nvSpPr>
        <p:spPr>
          <a:xfrm>
            <a:off x="423332" y="410366"/>
            <a:ext cx="8291689" cy="390363"/>
          </a:xfrm>
          <a:prstGeom prst="rect">
            <a:avLst/>
          </a:prstGeom>
        </p:spPr>
        <p:txBody>
          <a:bodyPr wrap="square">
            <a:spAutoFit/>
          </a:bodyPr>
          <a:lstStyle/>
          <a:p>
            <a:pPr lvl="0">
              <a:lnSpc>
                <a:spcPct val="115000"/>
              </a:lnSpc>
              <a:spcAft>
                <a:spcPts val="0"/>
              </a:spcAft>
            </a:pPr>
            <a:r>
              <a:rPr lang="en-US" dirty="0">
                <a:solidFill>
                  <a:srgbClr val="000000"/>
                </a:solidFill>
                <a:latin typeface="Cambria" panose="02040503050406030204" pitchFamily="18" charset="0"/>
                <a:ea typeface="Times New Roman" panose="02020603050405020304" pitchFamily="18" charset="0"/>
                <a:cs typeface="Arial" panose="020B0604020202020204" pitchFamily="34" charset="0"/>
              </a:rPr>
              <a:t>b) How much would Ernesto have to pay if he rented the sprayer for 10 hours? </a:t>
            </a:r>
            <a:endParaRPr lang="en-C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F70E1B3-1B04-4347-AFB4-00B8801D89F6}"/>
                  </a:ext>
                </a:extLst>
              </p:cNvPr>
              <p:cNvSpPr txBox="1"/>
              <p:nvPr/>
            </p:nvSpPr>
            <p:spPr>
              <a:xfrm>
                <a:off x="873506" y="998150"/>
                <a:ext cx="16222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1" i="1" smtClean="0">
                          <a:latin typeface="Cambria Math" panose="02040503050406030204" pitchFamily="18" charset="0"/>
                        </a:rPr>
                        <m:t>𝒚</m:t>
                      </m:r>
                      <m:r>
                        <a:rPr lang="en-CA" sz="2000" b="1" i="1" smtClean="0">
                          <a:latin typeface="Cambria Math" panose="02040503050406030204" pitchFamily="18" charset="0"/>
                        </a:rPr>
                        <m:t>=</m:t>
                      </m:r>
                      <m:r>
                        <a:rPr lang="en-CA" sz="2000" b="1" i="1" smtClean="0">
                          <a:latin typeface="Cambria Math" panose="02040503050406030204" pitchFamily="18" charset="0"/>
                        </a:rPr>
                        <m:t>𝟏𝟓</m:t>
                      </m:r>
                      <m:r>
                        <a:rPr lang="en-CA" sz="2000" b="1" i="1" smtClean="0">
                          <a:latin typeface="Cambria Math" panose="02040503050406030204" pitchFamily="18" charset="0"/>
                        </a:rPr>
                        <m:t>𝒙</m:t>
                      </m:r>
                      <m:r>
                        <a:rPr lang="en-CA" sz="2000" b="1" i="1" smtClean="0">
                          <a:latin typeface="Cambria Math" panose="02040503050406030204" pitchFamily="18" charset="0"/>
                        </a:rPr>
                        <m:t>+</m:t>
                      </m:r>
                      <m:r>
                        <a:rPr lang="en-CA" sz="2000" b="1" i="1" smtClean="0">
                          <a:latin typeface="Cambria Math" panose="02040503050406030204" pitchFamily="18" charset="0"/>
                        </a:rPr>
                        <m:t>𝟐𝟓</m:t>
                      </m:r>
                    </m:oMath>
                  </m:oMathPara>
                </a14:m>
                <a:endParaRPr lang="en-CA" sz="2000" b="1" dirty="0">
                  <a:latin typeface="Times New Roman" panose="02020603050405020304" pitchFamily="18"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2F70E1B3-1B04-4347-AFB4-00B8801D89F6}"/>
                  </a:ext>
                </a:extLst>
              </p:cNvPr>
              <p:cNvSpPr txBox="1">
                <a:spLocks noRot="1" noChangeAspect="1" noMove="1" noResize="1" noEditPoints="1" noAdjustHandles="1" noChangeArrowheads="1" noChangeShapeType="1" noTextEdit="1"/>
              </p:cNvSpPr>
              <p:nvPr/>
            </p:nvSpPr>
            <p:spPr>
              <a:xfrm>
                <a:off x="873506" y="998150"/>
                <a:ext cx="1622239" cy="307777"/>
              </a:xfrm>
              <a:prstGeom prst="rect">
                <a:avLst/>
              </a:prstGeom>
              <a:blipFill>
                <a:blip r:embed="rId2"/>
                <a:stretch>
                  <a:fillRect l="-3383" r="-3383" b="-28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08F6FC1-AA8F-4737-A735-F04884847A14}"/>
                  </a:ext>
                </a:extLst>
              </p:cNvPr>
              <p:cNvSpPr txBox="1"/>
              <p:nvPr/>
            </p:nvSpPr>
            <p:spPr>
              <a:xfrm>
                <a:off x="3853772" y="998149"/>
                <a:ext cx="193001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1" i="1" smtClean="0">
                          <a:latin typeface="Cambria Math" panose="02040503050406030204" pitchFamily="18" charset="0"/>
                        </a:rPr>
                        <m:t>𝒐𝒓</m:t>
                      </m:r>
                      <m:r>
                        <a:rPr lang="en-CA" sz="2000" b="1" i="1" smtClean="0">
                          <a:latin typeface="Cambria Math" panose="02040503050406030204" pitchFamily="18" charset="0"/>
                        </a:rPr>
                        <m:t> </m:t>
                      </m:r>
                      <m:r>
                        <a:rPr lang="en-CA" sz="2000" b="1" i="1" smtClean="0">
                          <a:latin typeface="Cambria Math" panose="02040503050406030204" pitchFamily="18" charset="0"/>
                        </a:rPr>
                        <m:t>𝑪</m:t>
                      </m:r>
                      <m:r>
                        <a:rPr lang="en-CA" sz="2000" b="1" i="1" smtClean="0">
                          <a:latin typeface="Cambria Math" panose="02040503050406030204" pitchFamily="18" charset="0"/>
                        </a:rPr>
                        <m:t>=</m:t>
                      </m:r>
                      <m:r>
                        <a:rPr lang="en-CA" sz="2000" b="1" i="1" smtClean="0">
                          <a:latin typeface="Cambria Math" panose="02040503050406030204" pitchFamily="18" charset="0"/>
                        </a:rPr>
                        <m:t>𝟏𝟓</m:t>
                      </m:r>
                      <m:r>
                        <a:rPr lang="en-CA" sz="2000" b="1" i="1" smtClean="0">
                          <a:latin typeface="Cambria Math" panose="02040503050406030204" pitchFamily="18" charset="0"/>
                        </a:rPr>
                        <m:t>𝒕</m:t>
                      </m:r>
                      <m:r>
                        <a:rPr lang="en-CA" sz="2000" b="1" i="1" smtClean="0">
                          <a:latin typeface="Cambria Math" panose="02040503050406030204" pitchFamily="18" charset="0"/>
                        </a:rPr>
                        <m:t>+</m:t>
                      </m:r>
                      <m:r>
                        <a:rPr lang="en-CA" sz="2000" b="1" i="1" smtClean="0">
                          <a:latin typeface="Cambria Math" panose="02040503050406030204" pitchFamily="18" charset="0"/>
                        </a:rPr>
                        <m:t>𝟐𝟓</m:t>
                      </m:r>
                    </m:oMath>
                  </m:oMathPara>
                </a14:m>
                <a:endParaRPr lang="en-CA" sz="2000" b="1" dirty="0">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908F6FC1-AA8F-4737-A735-F04884847A14}"/>
                  </a:ext>
                </a:extLst>
              </p:cNvPr>
              <p:cNvSpPr txBox="1">
                <a:spLocks noRot="1" noChangeAspect="1" noMove="1" noResize="1" noEditPoints="1" noAdjustHandles="1" noChangeArrowheads="1" noChangeShapeType="1" noTextEdit="1"/>
              </p:cNvSpPr>
              <p:nvPr/>
            </p:nvSpPr>
            <p:spPr>
              <a:xfrm>
                <a:off x="3853772" y="998149"/>
                <a:ext cx="1930016" cy="307777"/>
              </a:xfrm>
              <a:prstGeom prst="rect">
                <a:avLst/>
              </a:prstGeom>
              <a:blipFill>
                <a:blip r:embed="rId3"/>
                <a:stretch>
                  <a:fillRect l="-1262" r="-2524" b="-10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AB830DC-5A4F-483B-8A13-DA1BB06B7DC9}"/>
                  </a:ext>
                </a:extLst>
              </p:cNvPr>
              <p:cNvSpPr txBox="1"/>
              <p:nvPr/>
            </p:nvSpPr>
            <p:spPr>
              <a:xfrm>
                <a:off x="2278972" y="1827882"/>
                <a:ext cx="205665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1" i="1" smtClean="0">
                          <a:latin typeface="Cambria Math" panose="02040503050406030204" pitchFamily="18" charset="0"/>
                        </a:rPr>
                        <m:t> </m:t>
                      </m:r>
                      <m:r>
                        <a:rPr lang="en-CA" sz="2000" b="1" i="1" smtClean="0">
                          <a:latin typeface="Cambria Math" panose="02040503050406030204" pitchFamily="18" charset="0"/>
                        </a:rPr>
                        <m:t>𝑪</m:t>
                      </m:r>
                      <m:r>
                        <a:rPr lang="en-CA" sz="2000" b="1" i="1" smtClean="0">
                          <a:latin typeface="Cambria Math" panose="02040503050406030204" pitchFamily="18" charset="0"/>
                        </a:rPr>
                        <m:t>=</m:t>
                      </m:r>
                      <m:r>
                        <a:rPr lang="en-CA" sz="2000" b="1" i="1" smtClean="0">
                          <a:latin typeface="Cambria Math" panose="02040503050406030204" pitchFamily="18" charset="0"/>
                        </a:rPr>
                        <m:t>𝟏𝟓</m:t>
                      </m:r>
                      <m:r>
                        <a:rPr lang="en-CA" sz="2000" b="1" i="1" smtClean="0">
                          <a:latin typeface="Cambria Math" panose="02040503050406030204" pitchFamily="18" charset="0"/>
                        </a:rPr>
                        <m:t>(</m:t>
                      </m:r>
                      <m:r>
                        <a:rPr lang="en-CA" sz="2000" b="1" i="1" smtClean="0">
                          <a:latin typeface="Cambria Math" panose="02040503050406030204" pitchFamily="18" charset="0"/>
                        </a:rPr>
                        <m:t>𝟏𝟎</m:t>
                      </m:r>
                      <m:r>
                        <a:rPr lang="en-CA" sz="2000" b="1" i="1" smtClean="0">
                          <a:latin typeface="Cambria Math" panose="02040503050406030204" pitchFamily="18" charset="0"/>
                        </a:rPr>
                        <m:t>)+</m:t>
                      </m:r>
                      <m:r>
                        <a:rPr lang="en-CA" sz="2000" b="1" i="1" smtClean="0">
                          <a:latin typeface="Cambria Math" panose="02040503050406030204" pitchFamily="18" charset="0"/>
                        </a:rPr>
                        <m:t>𝟐𝟓</m:t>
                      </m:r>
                    </m:oMath>
                  </m:oMathPara>
                </a14:m>
                <a:endParaRPr lang="en-CA" sz="2000" b="1" dirty="0">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AAB830DC-5A4F-483B-8A13-DA1BB06B7DC9}"/>
                  </a:ext>
                </a:extLst>
              </p:cNvPr>
              <p:cNvSpPr txBox="1">
                <a:spLocks noRot="1" noChangeAspect="1" noMove="1" noResize="1" noEditPoints="1" noAdjustHandles="1" noChangeArrowheads="1" noChangeShapeType="1" noTextEdit="1"/>
              </p:cNvSpPr>
              <p:nvPr/>
            </p:nvSpPr>
            <p:spPr>
              <a:xfrm>
                <a:off x="2278972" y="1827882"/>
                <a:ext cx="2056653" cy="307777"/>
              </a:xfrm>
              <a:prstGeom prst="rect">
                <a:avLst/>
              </a:prstGeom>
              <a:blipFill>
                <a:blip r:embed="rId4"/>
                <a:stretch>
                  <a:fillRect r="-2374" b="-38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A67E010-206D-491B-8C04-3BD8855906CE}"/>
                  </a:ext>
                </a:extLst>
              </p:cNvPr>
              <p:cNvSpPr txBox="1"/>
              <p:nvPr/>
            </p:nvSpPr>
            <p:spPr>
              <a:xfrm>
                <a:off x="2369283" y="2503725"/>
                <a:ext cx="163506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1" i="1" smtClean="0">
                          <a:latin typeface="Cambria Math" panose="02040503050406030204" pitchFamily="18" charset="0"/>
                        </a:rPr>
                        <m:t>𝑪</m:t>
                      </m:r>
                      <m:r>
                        <a:rPr lang="en-CA" sz="2000" b="1" i="1" smtClean="0">
                          <a:latin typeface="Cambria Math" panose="02040503050406030204" pitchFamily="18" charset="0"/>
                        </a:rPr>
                        <m:t>=</m:t>
                      </m:r>
                      <m:r>
                        <a:rPr lang="en-CA" sz="2000" b="1" i="1" smtClean="0">
                          <a:latin typeface="Cambria Math" panose="02040503050406030204" pitchFamily="18" charset="0"/>
                        </a:rPr>
                        <m:t>𝟏𝟓𝟎</m:t>
                      </m:r>
                      <m:r>
                        <a:rPr lang="en-CA" sz="2000" b="1" i="1" smtClean="0">
                          <a:latin typeface="Cambria Math" panose="02040503050406030204" pitchFamily="18" charset="0"/>
                        </a:rPr>
                        <m:t>+</m:t>
                      </m:r>
                      <m:r>
                        <a:rPr lang="en-CA" sz="2000" b="1" i="1" smtClean="0">
                          <a:latin typeface="Cambria Math" panose="02040503050406030204" pitchFamily="18" charset="0"/>
                        </a:rPr>
                        <m:t>𝟐𝟓</m:t>
                      </m:r>
                    </m:oMath>
                  </m:oMathPara>
                </a14:m>
                <a:endParaRPr lang="en-CA" sz="2000" b="1"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CA67E010-206D-491B-8C04-3BD8855906CE}"/>
                  </a:ext>
                </a:extLst>
              </p:cNvPr>
              <p:cNvSpPr txBox="1">
                <a:spLocks noRot="1" noChangeAspect="1" noMove="1" noResize="1" noEditPoints="1" noAdjustHandles="1" noChangeArrowheads="1" noChangeShapeType="1" noTextEdit="1"/>
              </p:cNvSpPr>
              <p:nvPr/>
            </p:nvSpPr>
            <p:spPr>
              <a:xfrm>
                <a:off x="2369283" y="2503725"/>
                <a:ext cx="1635063" cy="307777"/>
              </a:xfrm>
              <a:prstGeom prst="rect">
                <a:avLst/>
              </a:prstGeom>
              <a:blipFill>
                <a:blip r:embed="rId5"/>
                <a:stretch>
                  <a:fillRect l="-3358" r="-3358" b="-10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980BA32-2094-43CB-A840-EA58A62B64FC}"/>
                  </a:ext>
                </a:extLst>
              </p:cNvPr>
              <p:cNvSpPr txBox="1"/>
              <p:nvPr/>
            </p:nvSpPr>
            <p:spPr>
              <a:xfrm>
                <a:off x="2336317" y="3204773"/>
                <a:ext cx="107702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1" i="1" smtClean="0">
                          <a:latin typeface="Cambria Math" panose="02040503050406030204" pitchFamily="18" charset="0"/>
                        </a:rPr>
                        <m:t> </m:t>
                      </m:r>
                      <m:r>
                        <a:rPr lang="en-CA" sz="2000" b="1" i="1" smtClean="0">
                          <a:latin typeface="Cambria Math" panose="02040503050406030204" pitchFamily="18" charset="0"/>
                        </a:rPr>
                        <m:t>𝑪</m:t>
                      </m:r>
                      <m:r>
                        <a:rPr lang="en-CA" sz="2000" b="1" i="1" smtClean="0">
                          <a:latin typeface="Cambria Math" panose="02040503050406030204" pitchFamily="18" charset="0"/>
                        </a:rPr>
                        <m:t>=</m:t>
                      </m:r>
                      <m:r>
                        <a:rPr lang="en-CA" sz="2000" b="1" i="1" smtClean="0">
                          <a:latin typeface="Cambria Math" panose="02040503050406030204" pitchFamily="18" charset="0"/>
                        </a:rPr>
                        <m:t>𝟏𝟕𝟓</m:t>
                      </m:r>
                    </m:oMath>
                  </m:oMathPara>
                </a14:m>
                <a:endParaRPr lang="en-CA" sz="2000" b="1"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D980BA32-2094-43CB-A840-EA58A62B64FC}"/>
                  </a:ext>
                </a:extLst>
              </p:cNvPr>
              <p:cNvSpPr txBox="1">
                <a:spLocks noRot="1" noChangeAspect="1" noMove="1" noResize="1" noEditPoints="1" noAdjustHandles="1" noChangeArrowheads="1" noChangeShapeType="1" noTextEdit="1"/>
              </p:cNvSpPr>
              <p:nvPr/>
            </p:nvSpPr>
            <p:spPr>
              <a:xfrm>
                <a:off x="2336317" y="3204773"/>
                <a:ext cx="1077026" cy="307777"/>
              </a:xfrm>
              <a:prstGeom prst="rect">
                <a:avLst/>
              </a:prstGeom>
              <a:blipFill>
                <a:blip r:embed="rId6"/>
                <a:stretch>
                  <a:fillRect r="-5085" b="-10000"/>
                </a:stretch>
              </a:blipFill>
            </p:spPr>
            <p:txBody>
              <a:bodyPr/>
              <a:lstStyle/>
              <a:p>
                <a:r>
                  <a:rPr lang="en-CA">
                    <a:noFill/>
                  </a:rPr>
                  <a:t> </a:t>
                </a:r>
              </a:p>
            </p:txBody>
          </p:sp>
        </mc:Fallback>
      </mc:AlternateContent>
      <p:sp>
        <p:nvSpPr>
          <p:cNvPr id="8" name="TextBox 7">
            <a:extLst>
              <a:ext uri="{FF2B5EF4-FFF2-40B4-BE49-F238E27FC236}">
                <a16:creationId xmlns:a16="http://schemas.microsoft.com/office/drawing/2014/main" id="{CE7231DE-7BEF-4B54-9561-51C6AADC7FD4}"/>
              </a:ext>
            </a:extLst>
          </p:cNvPr>
          <p:cNvSpPr txBox="1"/>
          <p:nvPr/>
        </p:nvSpPr>
        <p:spPr>
          <a:xfrm>
            <a:off x="1251683" y="4046499"/>
            <a:ext cx="4810932" cy="400110"/>
          </a:xfrm>
          <a:prstGeom prst="rect">
            <a:avLst/>
          </a:prstGeom>
          <a:noFill/>
          <a:ln w="38100">
            <a:solidFill>
              <a:srgbClr val="FF0000"/>
            </a:solidFill>
          </a:ln>
        </p:spPr>
        <p:txBody>
          <a:bodyPr wrap="none" rtlCol="0">
            <a:spAutoFit/>
          </a:bodyPr>
          <a:lstStyle/>
          <a:p>
            <a:r>
              <a:rPr lang="en-CA" sz="2000" dirty="0">
                <a:latin typeface="Times New Roman" panose="02020603050405020304" pitchFamily="18" charset="0"/>
                <a:cs typeface="Times New Roman" panose="02020603050405020304" pitchFamily="18" charset="0"/>
              </a:rPr>
              <a:t>Ernesto would have to pay $175 for 10 hours</a:t>
            </a:r>
          </a:p>
        </p:txBody>
      </p:sp>
      <p:sp>
        <p:nvSpPr>
          <p:cNvPr id="9" name="Slide Number Placeholder 8">
            <a:extLst>
              <a:ext uri="{FF2B5EF4-FFF2-40B4-BE49-F238E27FC236}">
                <a16:creationId xmlns:a16="http://schemas.microsoft.com/office/drawing/2014/main" id="{BC0453D6-F1EB-4739-B9AB-39D1D9343261}"/>
              </a:ext>
            </a:extLst>
          </p:cNvPr>
          <p:cNvSpPr>
            <a:spLocks noGrp="1"/>
          </p:cNvSpPr>
          <p:nvPr>
            <p:ph type="sldNum" sz="quarter" idx="12"/>
          </p:nvPr>
        </p:nvSpPr>
        <p:spPr/>
        <p:txBody>
          <a:bodyPr/>
          <a:lstStyle/>
          <a:p>
            <a:fld id="{914CA522-1688-4E7E-A401-39BA881FF08A}" type="slidenum">
              <a:rPr lang="en-CA" smtClean="0"/>
              <a:t>53</a:t>
            </a:fld>
            <a:endParaRPr lang="en-CA"/>
          </a:p>
        </p:txBody>
      </p:sp>
    </p:spTree>
    <p:extLst>
      <p:ext uri="{BB962C8B-B14F-4D97-AF65-F5344CB8AC3E}">
        <p14:creationId xmlns:p14="http://schemas.microsoft.com/office/powerpoint/2010/main" val="62723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998B6123-0211-4D94-A019-D25E77103118}"/>
              </a:ext>
            </a:extLst>
          </p:cNvPr>
          <p:cNvGraphicFramePr>
            <a:graphicFrameLocks noGrp="1"/>
          </p:cNvGraphicFramePr>
          <p:nvPr>
            <p:extLst/>
          </p:nvPr>
        </p:nvGraphicFramePr>
        <p:xfrm>
          <a:off x="3953474" y="1797404"/>
          <a:ext cx="2948940" cy="3000380"/>
        </p:xfrm>
        <a:graphic>
          <a:graphicData uri="http://schemas.openxmlformats.org/drawingml/2006/table">
            <a:tbl>
              <a:tblPr firstRow="1" bandRow="1">
                <a:tableStyleId>{2D5ABB26-0587-4C30-8999-92F81FD0307C}</a:tableStyleId>
              </a:tblPr>
              <a:tblGrid>
                <a:gridCol w="294894">
                  <a:extLst>
                    <a:ext uri="{9D8B030D-6E8A-4147-A177-3AD203B41FA5}">
                      <a16:colId xmlns:a16="http://schemas.microsoft.com/office/drawing/2014/main" val="4055686121"/>
                    </a:ext>
                  </a:extLst>
                </a:gridCol>
                <a:gridCol w="294894">
                  <a:extLst>
                    <a:ext uri="{9D8B030D-6E8A-4147-A177-3AD203B41FA5}">
                      <a16:colId xmlns:a16="http://schemas.microsoft.com/office/drawing/2014/main" val="2751692650"/>
                    </a:ext>
                  </a:extLst>
                </a:gridCol>
                <a:gridCol w="294894">
                  <a:extLst>
                    <a:ext uri="{9D8B030D-6E8A-4147-A177-3AD203B41FA5}">
                      <a16:colId xmlns:a16="http://schemas.microsoft.com/office/drawing/2014/main" val="3014424526"/>
                    </a:ext>
                  </a:extLst>
                </a:gridCol>
                <a:gridCol w="294894">
                  <a:extLst>
                    <a:ext uri="{9D8B030D-6E8A-4147-A177-3AD203B41FA5}">
                      <a16:colId xmlns:a16="http://schemas.microsoft.com/office/drawing/2014/main" val="2570511022"/>
                    </a:ext>
                  </a:extLst>
                </a:gridCol>
                <a:gridCol w="294894">
                  <a:extLst>
                    <a:ext uri="{9D8B030D-6E8A-4147-A177-3AD203B41FA5}">
                      <a16:colId xmlns:a16="http://schemas.microsoft.com/office/drawing/2014/main" val="2136739007"/>
                    </a:ext>
                  </a:extLst>
                </a:gridCol>
                <a:gridCol w="294894">
                  <a:extLst>
                    <a:ext uri="{9D8B030D-6E8A-4147-A177-3AD203B41FA5}">
                      <a16:colId xmlns:a16="http://schemas.microsoft.com/office/drawing/2014/main" val="15408982"/>
                    </a:ext>
                  </a:extLst>
                </a:gridCol>
                <a:gridCol w="294894">
                  <a:extLst>
                    <a:ext uri="{9D8B030D-6E8A-4147-A177-3AD203B41FA5}">
                      <a16:colId xmlns:a16="http://schemas.microsoft.com/office/drawing/2014/main" val="4010045422"/>
                    </a:ext>
                  </a:extLst>
                </a:gridCol>
                <a:gridCol w="294894">
                  <a:extLst>
                    <a:ext uri="{9D8B030D-6E8A-4147-A177-3AD203B41FA5}">
                      <a16:colId xmlns:a16="http://schemas.microsoft.com/office/drawing/2014/main" val="3161464613"/>
                    </a:ext>
                  </a:extLst>
                </a:gridCol>
                <a:gridCol w="294894">
                  <a:extLst>
                    <a:ext uri="{9D8B030D-6E8A-4147-A177-3AD203B41FA5}">
                      <a16:colId xmlns:a16="http://schemas.microsoft.com/office/drawing/2014/main" val="1162006894"/>
                    </a:ext>
                  </a:extLst>
                </a:gridCol>
                <a:gridCol w="294894">
                  <a:extLst>
                    <a:ext uri="{9D8B030D-6E8A-4147-A177-3AD203B41FA5}">
                      <a16:colId xmlns:a16="http://schemas.microsoft.com/office/drawing/2014/main" val="2438833127"/>
                    </a:ext>
                  </a:extLst>
                </a:gridCol>
              </a:tblGrid>
              <a:tr h="300038">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3676272"/>
                  </a:ext>
                </a:extLst>
              </a:tr>
              <a:tr h="300038">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8275846"/>
                  </a:ext>
                </a:extLst>
              </a:tr>
              <a:tr h="300038">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0481436"/>
                  </a:ext>
                </a:extLst>
              </a:tr>
              <a:tr h="300038">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1626923"/>
                  </a:ext>
                </a:extLst>
              </a:tr>
              <a:tr h="300038">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7614506"/>
                  </a:ext>
                </a:extLst>
              </a:tr>
              <a:tr h="300038">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2414525"/>
                  </a:ext>
                </a:extLst>
              </a:tr>
              <a:tr h="300038">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445272"/>
                  </a:ext>
                </a:extLst>
              </a:tr>
              <a:tr h="300038">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7170476"/>
                  </a:ext>
                </a:extLst>
              </a:tr>
              <a:tr h="300038">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3879947"/>
                  </a:ext>
                </a:extLst>
              </a:tr>
              <a:tr h="300038">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2235090"/>
                  </a:ext>
                </a:extLst>
              </a:tr>
            </a:tbl>
          </a:graphicData>
        </a:graphic>
      </p:graphicFrame>
      <p:cxnSp>
        <p:nvCxnSpPr>
          <p:cNvPr id="29" name="Straight Arrow Connector 28">
            <a:extLst>
              <a:ext uri="{FF2B5EF4-FFF2-40B4-BE49-F238E27FC236}">
                <a16:creationId xmlns:a16="http://schemas.microsoft.com/office/drawing/2014/main" id="{DFAD5715-CF38-4C18-BD1E-5C99F13D2761}"/>
              </a:ext>
            </a:extLst>
          </p:cNvPr>
          <p:cNvCxnSpPr>
            <a:cxnSpLocks/>
            <a:stCxn id="35" idx="0"/>
          </p:cNvCxnSpPr>
          <p:nvPr/>
        </p:nvCxnSpPr>
        <p:spPr>
          <a:xfrm flipH="1" flipV="1">
            <a:off x="3967465" y="1857986"/>
            <a:ext cx="2921297" cy="2886150"/>
          </a:xfrm>
          <a:prstGeom prst="straightConnector1">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371C41C-2047-4DD1-BBAF-5BA5400EB25E}"/>
              </a:ext>
            </a:extLst>
          </p:cNvPr>
          <p:cNvSpPr/>
          <p:nvPr/>
        </p:nvSpPr>
        <p:spPr>
          <a:xfrm>
            <a:off x="112426" y="5356254"/>
            <a:ext cx="9241429" cy="440057"/>
          </a:xfrm>
          <a:prstGeom prst="rect">
            <a:avLst/>
          </a:prstGeom>
        </p:spPr>
        <p:txBody>
          <a:bodyPr wrap="square">
            <a:spAutoFit/>
          </a:bodyPr>
          <a:lstStyle/>
          <a:p>
            <a:pPr>
              <a:lnSpc>
                <a:spcPct val="115000"/>
              </a:lnSpc>
            </a:pPr>
            <a:r>
              <a:rPr lang="en-US" sz="2100" dirty="0">
                <a:solidFill>
                  <a:srgbClr val="000000"/>
                </a:solidFill>
                <a:latin typeface="Cambria" panose="02040503050406030204" pitchFamily="18" charset="0"/>
                <a:ea typeface="Times New Roman" panose="02020603050405020304" pitchFamily="18" charset="0"/>
                <a:cs typeface="Arial" panose="020B0604020202020204" pitchFamily="34" charset="0"/>
              </a:rPr>
              <a:t>An important characteristic of a linear relation is that it has a constant slope.  </a:t>
            </a:r>
            <a:endParaRPr lang="en-CA" sz="21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5E366439-930D-4CE4-AECF-5BCC38624A5C}"/>
              </a:ext>
            </a:extLst>
          </p:cNvPr>
          <p:cNvSpPr/>
          <p:nvPr/>
        </p:nvSpPr>
        <p:spPr>
          <a:xfrm>
            <a:off x="436572" y="218819"/>
            <a:ext cx="1184940" cy="589072"/>
          </a:xfrm>
          <a:prstGeom prst="rect">
            <a:avLst/>
          </a:prstGeom>
        </p:spPr>
        <p:txBody>
          <a:bodyPr wrap="none">
            <a:spAutoFit/>
          </a:bodyPr>
          <a:lstStyle/>
          <a:p>
            <a:pPr>
              <a:lnSpc>
                <a:spcPct val="115000"/>
              </a:lnSpc>
            </a:pPr>
            <a:r>
              <a:rPr lang="en-US" sz="3000" dirty="0">
                <a:solidFill>
                  <a:srgbClr val="0000FF"/>
                </a:solidFill>
                <a:latin typeface="Cambria" panose="02040503050406030204" pitchFamily="18" charset="0"/>
                <a:ea typeface="Times New Roman" panose="02020603050405020304" pitchFamily="18" charset="0"/>
                <a:cs typeface="Times New Roman" panose="02020603050405020304" pitchFamily="18" charset="0"/>
              </a:rPr>
              <a:t>Slope:</a:t>
            </a:r>
            <a:endParaRPr lang="en-CA" sz="30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18760376-99B3-4322-9942-9690A877CCAD}"/>
              </a:ext>
            </a:extLst>
          </p:cNvPr>
          <p:cNvCxnSpPr/>
          <p:nvPr/>
        </p:nvCxnSpPr>
        <p:spPr>
          <a:xfrm>
            <a:off x="3567905" y="4797779"/>
            <a:ext cx="3559066"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DDB5214-7ADB-4E43-A1B2-BF4F8BE2D834}"/>
              </a:ext>
            </a:extLst>
          </p:cNvPr>
          <p:cNvCxnSpPr/>
          <p:nvPr/>
        </p:nvCxnSpPr>
        <p:spPr>
          <a:xfrm rot="5400000">
            <a:off x="2159992" y="3236421"/>
            <a:ext cx="3559066"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93CB1C58-C979-4C76-A22F-E48DDB78BCB1}"/>
              </a:ext>
            </a:extLst>
          </p:cNvPr>
          <p:cNvSpPr>
            <a:spLocks noChangeAspect="1"/>
          </p:cNvSpPr>
          <p:nvPr/>
        </p:nvSpPr>
        <p:spPr>
          <a:xfrm>
            <a:off x="3839482" y="1741744"/>
            <a:ext cx="137160"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sz="1350" dirty="0"/>
          </a:p>
        </p:txBody>
      </p:sp>
      <p:sp>
        <p:nvSpPr>
          <p:cNvPr id="21" name="Oval 20">
            <a:extLst>
              <a:ext uri="{FF2B5EF4-FFF2-40B4-BE49-F238E27FC236}">
                <a16:creationId xmlns:a16="http://schemas.microsoft.com/office/drawing/2014/main" id="{C72EAC3E-2AFF-4667-AD92-D5C580F03B0E}"/>
              </a:ext>
            </a:extLst>
          </p:cNvPr>
          <p:cNvSpPr>
            <a:spLocks noChangeAspect="1"/>
          </p:cNvSpPr>
          <p:nvPr/>
        </p:nvSpPr>
        <p:spPr>
          <a:xfrm>
            <a:off x="5012495" y="2917630"/>
            <a:ext cx="137160"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sz="1350"/>
          </a:p>
        </p:txBody>
      </p:sp>
      <p:sp>
        <p:nvSpPr>
          <p:cNvPr id="35" name="Oval 34">
            <a:extLst>
              <a:ext uri="{FF2B5EF4-FFF2-40B4-BE49-F238E27FC236}">
                <a16:creationId xmlns:a16="http://schemas.microsoft.com/office/drawing/2014/main" id="{2A7DB10A-8AE9-4467-8D4A-89FA3BD4A4DB}"/>
              </a:ext>
            </a:extLst>
          </p:cNvPr>
          <p:cNvSpPr>
            <a:spLocks noChangeAspect="1"/>
          </p:cNvSpPr>
          <p:nvPr/>
        </p:nvSpPr>
        <p:spPr>
          <a:xfrm>
            <a:off x="6820182" y="4744136"/>
            <a:ext cx="137160"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sz="1350"/>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DB4F1658-C152-4A77-B184-898BB562A921}"/>
                  </a:ext>
                </a:extLst>
              </p:cNvPr>
              <p:cNvSpPr txBox="1"/>
              <p:nvPr/>
            </p:nvSpPr>
            <p:spPr>
              <a:xfrm>
                <a:off x="271229" y="2062992"/>
                <a:ext cx="3145780" cy="520463"/>
              </a:xfrm>
              <a:prstGeom prst="rect">
                <a:avLst/>
              </a:prstGeom>
              <a:noFill/>
              <a:ln>
                <a:solidFill>
                  <a:srgbClr val="0000FF"/>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b="1" i="1">
                          <a:solidFill>
                            <a:srgbClr val="0000FF"/>
                          </a:solidFill>
                          <a:latin typeface="Cambria Math" panose="02040503050406030204" pitchFamily="18" charset="0"/>
                        </a:rPr>
                        <m:t>𝒎</m:t>
                      </m:r>
                      <m:r>
                        <a:rPr lang="en-CA" b="1" i="1">
                          <a:solidFill>
                            <a:srgbClr val="0000FF"/>
                          </a:solidFill>
                          <a:latin typeface="Cambria Math" panose="02040503050406030204" pitchFamily="18" charset="0"/>
                        </a:rPr>
                        <m:t>=</m:t>
                      </m:r>
                      <m:f>
                        <m:fPr>
                          <m:ctrlPr>
                            <a:rPr lang="en-CA" b="1" i="1">
                              <a:solidFill>
                                <a:srgbClr val="0000FF"/>
                              </a:solidFill>
                              <a:latin typeface="Cambria Math" panose="02040503050406030204" pitchFamily="18" charset="0"/>
                            </a:rPr>
                          </m:ctrlPr>
                        </m:fPr>
                        <m:num>
                          <m:r>
                            <a:rPr lang="en-CA" b="1" i="1">
                              <a:solidFill>
                                <a:srgbClr val="0000FF"/>
                              </a:solidFill>
                              <a:latin typeface="Cambria Math" panose="02040503050406030204" pitchFamily="18" charset="0"/>
                            </a:rPr>
                            <m:t>𝟐𝟎</m:t>
                          </m:r>
                          <m:r>
                            <a:rPr lang="en-CA" b="1" i="1">
                              <a:solidFill>
                                <a:srgbClr val="0000FF"/>
                              </a:solidFill>
                              <a:latin typeface="Cambria Math" panose="02040503050406030204" pitchFamily="18" charset="0"/>
                            </a:rPr>
                            <m:t>−</m:t>
                          </m:r>
                          <m:r>
                            <a:rPr lang="en-CA" b="1" i="1">
                              <a:solidFill>
                                <a:srgbClr val="0000FF"/>
                              </a:solidFill>
                              <a:latin typeface="Cambria Math" panose="02040503050406030204" pitchFamily="18" charset="0"/>
                            </a:rPr>
                            <m:t>𝟏𝟐</m:t>
                          </m:r>
                        </m:num>
                        <m:den>
                          <m:r>
                            <a:rPr lang="en-CA" b="1" i="1">
                              <a:solidFill>
                                <a:srgbClr val="0000FF"/>
                              </a:solidFill>
                              <a:latin typeface="Cambria Math" panose="02040503050406030204" pitchFamily="18" charset="0"/>
                            </a:rPr>
                            <m:t>𝟎</m:t>
                          </m:r>
                          <m:r>
                            <a:rPr lang="en-CA" b="1" i="1">
                              <a:solidFill>
                                <a:srgbClr val="0000FF"/>
                              </a:solidFill>
                              <a:latin typeface="Cambria Math" panose="02040503050406030204" pitchFamily="18" charset="0"/>
                            </a:rPr>
                            <m:t>−</m:t>
                          </m:r>
                          <m:r>
                            <a:rPr lang="en-CA" b="1" i="1">
                              <a:solidFill>
                                <a:srgbClr val="0000FF"/>
                              </a:solidFill>
                              <a:latin typeface="Cambria Math" panose="02040503050406030204" pitchFamily="18" charset="0"/>
                            </a:rPr>
                            <m:t>𝟖𝟎</m:t>
                          </m:r>
                        </m:den>
                      </m:f>
                      <m:r>
                        <a:rPr lang="en-CA" b="1" i="1">
                          <a:solidFill>
                            <a:srgbClr val="0000FF"/>
                          </a:solidFill>
                          <a:latin typeface="Cambria Math" panose="02040503050406030204" pitchFamily="18" charset="0"/>
                        </a:rPr>
                        <m:t>=</m:t>
                      </m:r>
                      <m:f>
                        <m:fPr>
                          <m:ctrlPr>
                            <a:rPr lang="en-CA" b="1" i="1">
                              <a:solidFill>
                                <a:srgbClr val="0000FF"/>
                              </a:solidFill>
                              <a:latin typeface="Cambria Math" panose="02040503050406030204" pitchFamily="18" charset="0"/>
                            </a:rPr>
                          </m:ctrlPr>
                        </m:fPr>
                        <m:num>
                          <m:r>
                            <a:rPr lang="en-CA" b="1" i="1">
                              <a:solidFill>
                                <a:srgbClr val="0000FF"/>
                              </a:solidFill>
                              <a:latin typeface="Cambria Math" panose="02040503050406030204" pitchFamily="18" charset="0"/>
                            </a:rPr>
                            <m:t>𝟖</m:t>
                          </m:r>
                        </m:num>
                        <m:den>
                          <m:r>
                            <a:rPr lang="en-CA" b="1" i="1">
                              <a:solidFill>
                                <a:srgbClr val="0000FF"/>
                              </a:solidFill>
                              <a:latin typeface="Cambria Math" panose="02040503050406030204" pitchFamily="18" charset="0"/>
                            </a:rPr>
                            <m:t>−</m:t>
                          </m:r>
                          <m:r>
                            <a:rPr lang="en-CA" b="1" i="1">
                              <a:solidFill>
                                <a:srgbClr val="0000FF"/>
                              </a:solidFill>
                              <a:latin typeface="Cambria Math" panose="02040503050406030204" pitchFamily="18" charset="0"/>
                            </a:rPr>
                            <m:t>𝟖𝟎</m:t>
                          </m:r>
                        </m:den>
                      </m:f>
                      <m:r>
                        <a:rPr lang="en-CA" b="1" i="1">
                          <a:solidFill>
                            <a:srgbClr val="0000FF"/>
                          </a:solidFill>
                          <a:latin typeface="Cambria Math" panose="02040503050406030204" pitchFamily="18" charset="0"/>
                        </a:rPr>
                        <m:t>=</m:t>
                      </m:r>
                      <m:f>
                        <m:fPr>
                          <m:ctrlPr>
                            <a:rPr lang="en-CA" b="1" i="1">
                              <a:solidFill>
                                <a:srgbClr val="0000FF"/>
                              </a:solidFill>
                              <a:latin typeface="Cambria Math" panose="02040503050406030204" pitchFamily="18" charset="0"/>
                            </a:rPr>
                          </m:ctrlPr>
                        </m:fPr>
                        <m:num>
                          <m:r>
                            <a:rPr lang="en-CA" b="1" i="1">
                              <a:solidFill>
                                <a:srgbClr val="0000FF"/>
                              </a:solidFill>
                              <a:latin typeface="Cambria Math" panose="02040503050406030204" pitchFamily="18" charset="0"/>
                            </a:rPr>
                            <m:t>𝟏</m:t>
                          </m:r>
                        </m:num>
                        <m:den>
                          <m:r>
                            <a:rPr lang="en-CA" b="1" i="1">
                              <a:solidFill>
                                <a:srgbClr val="0000FF"/>
                              </a:solidFill>
                              <a:latin typeface="Cambria Math" panose="02040503050406030204" pitchFamily="18" charset="0"/>
                            </a:rPr>
                            <m:t>−</m:t>
                          </m:r>
                          <m:r>
                            <a:rPr lang="en-CA" b="1" i="1">
                              <a:solidFill>
                                <a:srgbClr val="0000FF"/>
                              </a:solidFill>
                              <a:latin typeface="Cambria Math" panose="02040503050406030204" pitchFamily="18" charset="0"/>
                            </a:rPr>
                            <m:t>𝟏𝟎</m:t>
                          </m:r>
                        </m:den>
                      </m:f>
                    </m:oMath>
                  </m:oMathPara>
                </a14:m>
                <a:endParaRPr lang="en-CA" b="1" dirty="0"/>
              </a:p>
            </p:txBody>
          </p:sp>
        </mc:Choice>
        <mc:Fallback xmlns="">
          <p:sp>
            <p:nvSpPr>
              <p:cNvPr id="38" name="TextBox 37">
                <a:extLst>
                  <a:ext uri="{FF2B5EF4-FFF2-40B4-BE49-F238E27FC236}">
                    <a16:creationId xmlns:a16="http://schemas.microsoft.com/office/drawing/2014/main" id="{DB4F1658-C152-4A77-B184-898BB562A921}"/>
                  </a:ext>
                </a:extLst>
              </p:cNvPr>
              <p:cNvSpPr txBox="1">
                <a:spLocks noRot="1" noChangeAspect="1" noMove="1" noResize="1" noEditPoints="1" noAdjustHandles="1" noChangeArrowheads="1" noChangeShapeType="1" noTextEdit="1"/>
              </p:cNvSpPr>
              <p:nvPr/>
            </p:nvSpPr>
            <p:spPr>
              <a:xfrm>
                <a:off x="271229" y="2062992"/>
                <a:ext cx="3145780" cy="520463"/>
              </a:xfrm>
              <a:prstGeom prst="rect">
                <a:avLst/>
              </a:prstGeom>
              <a:blipFill>
                <a:blip r:embed="rId2"/>
                <a:stretch>
                  <a:fillRect/>
                </a:stretch>
              </a:blipFill>
              <a:ln>
                <a:solidFill>
                  <a:srgbClr val="0000FF"/>
                </a:solid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954FC397-E06F-4680-9FC5-0CD9D1592D00}"/>
                  </a:ext>
                </a:extLst>
              </p:cNvPr>
              <p:cNvSpPr txBox="1"/>
              <p:nvPr/>
            </p:nvSpPr>
            <p:spPr>
              <a:xfrm>
                <a:off x="285180" y="2846702"/>
                <a:ext cx="3145779" cy="520463"/>
              </a:xfrm>
              <a:prstGeom prst="rect">
                <a:avLst/>
              </a:prstGeom>
              <a:noFill/>
              <a:ln>
                <a:solidFill>
                  <a:srgbClr val="365422"/>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b="1" i="1">
                          <a:solidFill>
                            <a:srgbClr val="365422"/>
                          </a:solidFill>
                          <a:latin typeface="Cambria Math" panose="02040503050406030204" pitchFamily="18" charset="0"/>
                        </a:rPr>
                        <m:t>𝒎</m:t>
                      </m:r>
                      <m:r>
                        <a:rPr lang="en-CA" b="1" i="1">
                          <a:solidFill>
                            <a:srgbClr val="365422"/>
                          </a:solidFill>
                          <a:latin typeface="Cambria Math" panose="02040503050406030204" pitchFamily="18" charset="0"/>
                        </a:rPr>
                        <m:t>=</m:t>
                      </m:r>
                      <m:f>
                        <m:fPr>
                          <m:ctrlPr>
                            <a:rPr lang="en-CA" b="1" i="1">
                              <a:solidFill>
                                <a:srgbClr val="365422"/>
                              </a:solidFill>
                              <a:latin typeface="Cambria Math" panose="02040503050406030204" pitchFamily="18" charset="0"/>
                            </a:rPr>
                          </m:ctrlPr>
                        </m:fPr>
                        <m:num>
                          <m:r>
                            <a:rPr lang="en-CA" b="1" i="1">
                              <a:solidFill>
                                <a:srgbClr val="365422"/>
                              </a:solidFill>
                              <a:latin typeface="Cambria Math" panose="02040503050406030204" pitchFamily="18" charset="0"/>
                            </a:rPr>
                            <m:t>𝟏𝟐</m:t>
                          </m:r>
                          <m:r>
                            <a:rPr lang="en-CA" b="1" i="1">
                              <a:solidFill>
                                <a:srgbClr val="365422"/>
                              </a:solidFill>
                              <a:latin typeface="Cambria Math" panose="02040503050406030204" pitchFamily="18" charset="0"/>
                            </a:rPr>
                            <m:t>−</m:t>
                          </m:r>
                          <m:r>
                            <a:rPr lang="en-CA" b="1" i="1">
                              <a:solidFill>
                                <a:srgbClr val="365422"/>
                              </a:solidFill>
                              <a:latin typeface="Cambria Math" panose="02040503050406030204" pitchFamily="18" charset="0"/>
                            </a:rPr>
                            <m:t>𝟎</m:t>
                          </m:r>
                        </m:num>
                        <m:den>
                          <m:r>
                            <a:rPr lang="en-CA" b="1" i="1">
                              <a:solidFill>
                                <a:srgbClr val="365422"/>
                              </a:solidFill>
                              <a:latin typeface="Cambria Math" panose="02040503050406030204" pitchFamily="18" charset="0"/>
                            </a:rPr>
                            <m:t>𝟖𝟎</m:t>
                          </m:r>
                          <m:r>
                            <a:rPr lang="en-CA" b="1" i="1">
                              <a:solidFill>
                                <a:srgbClr val="365422"/>
                              </a:solidFill>
                              <a:latin typeface="Cambria Math" panose="02040503050406030204" pitchFamily="18" charset="0"/>
                            </a:rPr>
                            <m:t>−</m:t>
                          </m:r>
                          <m:r>
                            <a:rPr lang="en-CA" b="1" i="1">
                              <a:solidFill>
                                <a:srgbClr val="365422"/>
                              </a:solidFill>
                              <a:latin typeface="Cambria Math" panose="02040503050406030204" pitchFamily="18" charset="0"/>
                            </a:rPr>
                            <m:t>𝟐𝟎𝟎</m:t>
                          </m:r>
                        </m:den>
                      </m:f>
                      <m:r>
                        <a:rPr lang="en-CA" b="1" i="1">
                          <a:solidFill>
                            <a:srgbClr val="365422"/>
                          </a:solidFill>
                          <a:latin typeface="Cambria Math" panose="02040503050406030204" pitchFamily="18" charset="0"/>
                        </a:rPr>
                        <m:t>=</m:t>
                      </m:r>
                      <m:f>
                        <m:fPr>
                          <m:ctrlPr>
                            <a:rPr lang="en-CA" b="1" i="1">
                              <a:solidFill>
                                <a:srgbClr val="365422"/>
                              </a:solidFill>
                              <a:latin typeface="Cambria Math" panose="02040503050406030204" pitchFamily="18" charset="0"/>
                            </a:rPr>
                          </m:ctrlPr>
                        </m:fPr>
                        <m:num>
                          <m:r>
                            <a:rPr lang="en-CA" b="1" i="1">
                              <a:solidFill>
                                <a:srgbClr val="365422"/>
                              </a:solidFill>
                              <a:latin typeface="Cambria Math" panose="02040503050406030204" pitchFamily="18" charset="0"/>
                            </a:rPr>
                            <m:t>𝟏𝟐</m:t>
                          </m:r>
                        </m:num>
                        <m:den>
                          <m:r>
                            <a:rPr lang="en-CA" b="1" i="1">
                              <a:solidFill>
                                <a:srgbClr val="365422"/>
                              </a:solidFill>
                              <a:latin typeface="Cambria Math" panose="02040503050406030204" pitchFamily="18" charset="0"/>
                            </a:rPr>
                            <m:t>−</m:t>
                          </m:r>
                          <m:r>
                            <a:rPr lang="en-CA" b="1" i="1">
                              <a:solidFill>
                                <a:srgbClr val="365422"/>
                              </a:solidFill>
                              <a:latin typeface="Cambria Math" panose="02040503050406030204" pitchFamily="18" charset="0"/>
                            </a:rPr>
                            <m:t>𝟏𝟐𝟎</m:t>
                          </m:r>
                        </m:den>
                      </m:f>
                      <m:r>
                        <a:rPr lang="en-CA" b="1" i="1">
                          <a:solidFill>
                            <a:srgbClr val="365422"/>
                          </a:solidFill>
                          <a:latin typeface="Cambria Math" panose="02040503050406030204" pitchFamily="18" charset="0"/>
                        </a:rPr>
                        <m:t>=</m:t>
                      </m:r>
                      <m:f>
                        <m:fPr>
                          <m:ctrlPr>
                            <a:rPr lang="en-CA" b="1" i="1">
                              <a:solidFill>
                                <a:srgbClr val="365422"/>
                              </a:solidFill>
                              <a:latin typeface="Cambria Math" panose="02040503050406030204" pitchFamily="18" charset="0"/>
                            </a:rPr>
                          </m:ctrlPr>
                        </m:fPr>
                        <m:num>
                          <m:r>
                            <a:rPr lang="en-CA" b="1" i="1">
                              <a:solidFill>
                                <a:srgbClr val="365422"/>
                              </a:solidFill>
                              <a:latin typeface="Cambria Math" panose="02040503050406030204" pitchFamily="18" charset="0"/>
                            </a:rPr>
                            <m:t>𝟏</m:t>
                          </m:r>
                        </m:num>
                        <m:den>
                          <m:r>
                            <a:rPr lang="en-CA" b="1" i="1">
                              <a:solidFill>
                                <a:srgbClr val="365422"/>
                              </a:solidFill>
                              <a:latin typeface="Cambria Math" panose="02040503050406030204" pitchFamily="18" charset="0"/>
                            </a:rPr>
                            <m:t>−</m:t>
                          </m:r>
                          <m:r>
                            <a:rPr lang="en-CA" b="1" i="1">
                              <a:solidFill>
                                <a:srgbClr val="365422"/>
                              </a:solidFill>
                              <a:latin typeface="Cambria Math" panose="02040503050406030204" pitchFamily="18" charset="0"/>
                            </a:rPr>
                            <m:t>𝟏𝟎</m:t>
                          </m:r>
                        </m:den>
                      </m:f>
                    </m:oMath>
                  </m:oMathPara>
                </a14:m>
                <a:endParaRPr lang="en-CA" b="1" dirty="0"/>
              </a:p>
            </p:txBody>
          </p:sp>
        </mc:Choice>
        <mc:Fallback xmlns="">
          <p:sp>
            <p:nvSpPr>
              <p:cNvPr id="46" name="TextBox 45">
                <a:extLst>
                  <a:ext uri="{FF2B5EF4-FFF2-40B4-BE49-F238E27FC236}">
                    <a16:creationId xmlns:a16="http://schemas.microsoft.com/office/drawing/2014/main" id="{954FC397-E06F-4680-9FC5-0CD9D1592D00}"/>
                  </a:ext>
                </a:extLst>
              </p:cNvPr>
              <p:cNvSpPr txBox="1">
                <a:spLocks noRot="1" noChangeAspect="1" noMove="1" noResize="1" noEditPoints="1" noAdjustHandles="1" noChangeArrowheads="1" noChangeShapeType="1" noTextEdit="1"/>
              </p:cNvSpPr>
              <p:nvPr/>
            </p:nvSpPr>
            <p:spPr>
              <a:xfrm>
                <a:off x="285180" y="2846702"/>
                <a:ext cx="3145779" cy="520463"/>
              </a:xfrm>
              <a:prstGeom prst="rect">
                <a:avLst/>
              </a:prstGeom>
              <a:blipFill>
                <a:blip r:embed="rId3"/>
                <a:stretch>
                  <a:fillRect/>
                </a:stretch>
              </a:blipFill>
              <a:ln>
                <a:solidFill>
                  <a:srgbClr val="365422"/>
                </a:solid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3232894-C2E2-41FB-9832-9AD404B4AB87}"/>
                  </a:ext>
                </a:extLst>
              </p:cNvPr>
              <p:cNvSpPr txBox="1"/>
              <p:nvPr/>
            </p:nvSpPr>
            <p:spPr>
              <a:xfrm>
                <a:off x="3622807" y="3196026"/>
                <a:ext cx="230832" cy="20774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350" i="1">
                          <a:latin typeface="Cambria Math" panose="02040503050406030204" pitchFamily="18" charset="0"/>
                        </a:rPr>
                        <m:t>10</m:t>
                      </m:r>
                    </m:oMath>
                  </m:oMathPara>
                </a14:m>
                <a:endParaRPr lang="en-CA" sz="1350" dirty="0"/>
              </a:p>
            </p:txBody>
          </p:sp>
        </mc:Choice>
        <mc:Fallback xmlns="">
          <p:sp>
            <p:nvSpPr>
              <p:cNvPr id="9" name="TextBox 8">
                <a:extLst>
                  <a:ext uri="{FF2B5EF4-FFF2-40B4-BE49-F238E27FC236}">
                    <a16:creationId xmlns:a16="http://schemas.microsoft.com/office/drawing/2014/main" id="{13232894-C2E2-41FB-9832-9AD404B4AB87}"/>
                  </a:ext>
                </a:extLst>
              </p:cNvPr>
              <p:cNvSpPr txBox="1">
                <a:spLocks noRot="1" noChangeAspect="1" noMove="1" noResize="1" noEditPoints="1" noAdjustHandles="1" noChangeArrowheads="1" noChangeShapeType="1" noTextEdit="1"/>
              </p:cNvSpPr>
              <p:nvPr/>
            </p:nvSpPr>
            <p:spPr>
              <a:xfrm>
                <a:off x="3622807" y="3196026"/>
                <a:ext cx="230832" cy="207749"/>
              </a:xfrm>
              <a:prstGeom prst="rect">
                <a:avLst/>
              </a:prstGeom>
              <a:blipFill>
                <a:blip r:embed="rId4"/>
                <a:stretch>
                  <a:fillRect l="-18421" r="-18421" b="-588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052BF36-0F79-479A-90D5-EF491122479E}"/>
                  </a:ext>
                </a:extLst>
              </p:cNvPr>
              <p:cNvSpPr txBox="1"/>
              <p:nvPr/>
            </p:nvSpPr>
            <p:spPr>
              <a:xfrm>
                <a:off x="3607631" y="1716394"/>
                <a:ext cx="230832" cy="20774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350" i="1">
                          <a:latin typeface="Cambria Math" panose="02040503050406030204" pitchFamily="18" charset="0"/>
                        </a:rPr>
                        <m:t>20</m:t>
                      </m:r>
                    </m:oMath>
                  </m:oMathPara>
                </a14:m>
                <a:endParaRPr lang="en-CA" sz="1350" dirty="0"/>
              </a:p>
            </p:txBody>
          </p:sp>
        </mc:Choice>
        <mc:Fallback xmlns="">
          <p:sp>
            <p:nvSpPr>
              <p:cNvPr id="24" name="TextBox 23">
                <a:extLst>
                  <a:ext uri="{FF2B5EF4-FFF2-40B4-BE49-F238E27FC236}">
                    <a16:creationId xmlns:a16="http://schemas.microsoft.com/office/drawing/2014/main" id="{1052BF36-0F79-479A-90D5-EF491122479E}"/>
                  </a:ext>
                </a:extLst>
              </p:cNvPr>
              <p:cNvSpPr txBox="1">
                <a:spLocks noRot="1" noChangeAspect="1" noMove="1" noResize="1" noEditPoints="1" noAdjustHandles="1" noChangeArrowheads="1" noChangeShapeType="1" noTextEdit="1"/>
              </p:cNvSpPr>
              <p:nvPr/>
            </p:nvSpPr>
            <p:spPr>
              <a:xfrm>
                <a:off x="3607631" y="1716394"/>
                <a:ext cx="230832" cy="207749"/>
              </a:xfrm>
              <a:prstGeom prst="rect">
                <a:avLst/>
              </a:prstGeom>
              <a:blipFill>
                <a:blip r:embed="rId5"/>
                <a:stretch>
                  <a:fillRect l="-18421" r="-18421" b="-588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85DFB4B-8DD0-4FEF-A4EF-477AD886D561}"/>
                  </a:ext>
                </a:extLst>
              </p:cNvPr>
              <p:cNvSpPr txBox="1"/>
              <p:nvPr/>
            </p:nvSpPr>
            <p:spPr>
              <a:xfrm>
                <a:off x="5284326" y="4819729"/>
                <a:ext cx="327013" cy="20774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350" i="1">
                          <a:latin typeface="Cambria Math" panose="02040503050406030204" pitchFamily="18" charset="0"/>
                        </a:rPr>
                        <m:t>100</m:t>
                      </m:r>
                    </m:oMath>
                  </m:oMathPara>
                </a14:m>
                <a:endParaRPr lang="en-CA" sz="1350" dirty="0"/>
              </a:p>
            </p:txBody>
          </p:sp>
        </mc:Choice>
        <mc:Fallback xmlns="">
          <p:sp>
            <p:nvSpPr>
              <p:cNvPr id="25" name="TextBox 24">
                <a:extLst>
                  <a:ext uri="{FF2B5EF4-FFF2-40B4-BE49-F238E27FC236}">
                    <a16:creationId xmlns:a16="http://schemas.microsoft.com/office/drawing/2014/main" id="{D85DFB4B-8DD0-4FEF-A4EF-477AD886D561}"/>
                  </a:ext>
                </a:extLst>
              </p:cNvPr>
              <p:cNvSpPr txBox="1">
                <a:spLocks noRot="1" noChangeAspect="1" noMove="1" noResize="1" noEditPoints="1" noAdjustHandles="1" noChangeArrowheads="1" noChangeShapeType="1" noTextEdit="1"/>
              </p:cNvSpPr>
              <p:nvPr/>
            </p:nvSpPr>
            <p:spPr>
              <a:xfrm>
                <a:off x="5284326" y="4819729"/>
                <a:ext cx="327013" cy="207749"/>
              </a:xfrm>
              <a:prstGeom prst="rect">
                <a:avLst/>
              </a:prstGeom>
              <a:blipFill>
                <a:blip r:embed="rId6"/>
                <a:stretch>
                  <a:fillRect l="-13208" r="-15094" b="-588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2B555D9-AFEE-4FC4-9060-F3A03084D5F8}"/>
                  </a:ext>
                </a:extLst>
              </p:cNvPr>
              <p:cNvSpPr txBox="1"/>
              <p:nvPr/>
            </p:nvSpPr>
            <p:spPr>
              <a:xfrm>
                <a:off x="6702045" y="4885258"/>
                <a:ext cx="327013" cy="20774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350" i="1">
                          <a:latin typeface="Cambria Math" panose="02040503050406030204" pitchFamily="18" charset="0"/>
                        </a:rPr>
                        <m:t>200</m:t>
                      </m:r>
                    </m:oMath>
                  </m:oMathPara>
                </a14:m>
                <a:endParaRPr lang="en-CA" sz="1350" dirty="0"/>
              </a:p>
            </p:txBody>
          </p:sp>
        </mc:Choice>
        <mc:Fallback xmlns="">
          <p:sp>
            <p:nvSpPr>
              <p:cNvPr id="27" name="TextBox 26">
                <a:extLst>
                  <a:ext uri="{FF2B5EF4-FFF2-40B4-BE49-F238E27FC236}">
                    <a16:creationId xmlns:a16="http://schemas.microsoft.com/office/drawing/2014/main" id="{92B555D9-AFEE-4FC4-9060-F3A03084D5F8}"/>
                  </a:ext>
                </a:extLst>
              </p:cNvPr>
              <p:cNvSpPr txBox="1">
                <a:spLocks noRot="1" noChangeAspect="1" noMove="1" noResize="1" noEditPoints="1" noAdjustHandles="1" noChangeArrowheads="1" noChangeShapeType="1" noTextEdit="1"/>
              </p:cNvSpPr>
              <p:nvPr/>
            </p:nvSpPr>
            <p:spPr>
              <a:xfrm>
                <a:off x="6702045" y="4885258"/>
                <a:ext cx="327013" cy="207749"/>
              </a:xfrm>
              <a:prstGeom prst="rect">
                <a:avLst/>
              </a:prstGeom>
              <a:blipFill>
                <a:blip r:embed="rId7"/>
                <a:stretch>
                  <a:fillRect l="-12963" r="-12963" b="-588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F946A6F-40A9-471E-BEAA-6907F85681EC}"/>
                  </a:ext>
                </a:extLst>
              </p:cNvPr>
              <p:cNvSpPr txBox="1"/>
              <p:nvPr/>
            </p:nvSpPr>
            <p:spPr>
              <a:xfrm>
                <a:off x="436572" y="886356"/>
                <a:ext cx="1293350" cy="52367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b="1" i="1">
                          <a:solidFill>
                            <a:srgbClr val="0000FF"/>
                          </a:solidFill>
                          <a:latin typeface="Cambria Math" panose="02040503050406030204" pitchFamily="18" charset="0"/>
                        </a:rPr>
                        <m:t>𝒎</m:t>
                      </m:r>
                      <m:r>
                        <a:rPr lang="en-CA" b="1" i="1">
                          <a:solidFill>
                            <a:srgbClr val="0000FF"/>
                          </a:solidFill>
                          <a:latin typeface="Cambria Math" panose="02040503050406030204" pitchFamily="18" charset="0"/>
                        </a:rPr>
                        <m:t>=</m:t>
                      </m:r>
                      <m:f>
                        <m:fPr>
                          <m:ctrlPr>
                            <a:rPr lang="en-CA" b="1" i="1">
                              <a:solidFill>
                                <a:srgbClr val="0000FF"/>
                              </a:solidFill>
                              <a:latin typeface="Cambria Math" panose="02040503050406030204" pitchFamily="18" charset="0"/>
                            </a:rPr>
                          </m:ctrlPr>
                        </m:fPr>
                        <m:num>
                          <m:sSub>
                            <m:sSubPr>
                              <m:ctrlPr>
                                <a:rPr lang="en-CA" b="1" i="1">
                                  <a:solidFill>
                                    <a:srgbClr val="0000FF"/>
                                  </a:solidFill>
                                  <a:latin typeface="Cambria Math" panose="02040503050406030204" pitchFamily="18" charset="0"/>
                                </a:rPr>
                              </m:ctrlPr>
                            </m:sSubPr>
                            <m:e>
                              <m:r>
                                <a:rPr lang="en-CA" b="1" i="1">
                                  <a:solidFill>
                                    <a:srgbClr val="0000FF"/>
                                  </a:solidFill>
                                  <a:latin typeface="Cambria Math" panose="02040503050406030204" pitchFamily="18" charset="0"/>
                                </a:rPr>
                                <m:t>𝒚</m:t>
                              </m:r>
                            </m:e>
                            <m:sub>
                              <m:r>
                                <a:rPr lang="en-CA" b="1" i="1">
                                  <a:solidFill>
                                    <a:srgbClr val="0000FF"/>
                                  </a:solidFill>
                                  <a:latin typeface="Cambria Math" panose="02040503050406030204" pitchFamily="18" charset="0"/>
                                </a:rPr>
                                <m:t>𝟐</m:t>
                              </m:r>
                            </m:sub>
                          </m:sSub>
                          <m:r>
                            <a:rPr lang="en-CA" b="1" i="1">
                              <a:solidFill>
                                <a:srgbClr val="0000FF"/>
                              </a:solidFill>
                              <a:latin typeface="Cambria Math" panose="02040503050406030204" pitchFamily="18" charset="0"/>
                            </a:rPr>
                            <m:t>−</m:t>
                          </m:r>
                          <m:sSub>
                            <m:sSubPr>
                              <m:ctrlPr>
                                <a:rPr lang="en-CA" b="1" i="1">
                                  <a:solidFill>
                                    <a:srgbClr val="0000FF"/>
                                  </a:solidFill>
                                  <a:latin typeface="Cambria Math" panose="02040503050406030204" pitchFamily="18" charset="0"/>
                                </a:rPr>
                              </m:ctrlPr>
                            </m:sSubPr>
                            <m:e>
                              <m:r>
                                <a:rPr lang="en-CA" b="1" i="1">
                                  <a:solidFill>
                                    <a:srgbClr val="0000FF"/>
                                  </a:solidFill>
                                  <a:latin typeface="Cambria Math" panose="02040503050406030204" pitchFamily="18" charset="0"/>
                                </a:rPr>
                                <m:t>𝒚</m:t>
                              </m:r>
                            </m:e>
                            <m:sub>
                              <m:r>
                                <a:rPr lang="en-CA" b="1" i="1">
                                  <a:solidFill>
                                    <a:srgbClr val="0000FF"/>
                                  </a:solidFill>
                                  <a:latin typeface="Cambria Math" panose="02040503050406030204" pitchFamily="18" charset="0"/>
                                </a:rPr>
                                <m:t>𝟏</m:t>
                              </m:r>
                            </m:sub>
                          </m:sSub>
                        </m:num>
                        <m:den>
                          <m:sSub>
                            <m:sSubPr>
                              <m:ctrlPr>
                                <a:rPr lang="en-CA" b="1" i="1">
                                  <a:solidFill>
                                    <a:srgbClr val="0000FF"/>
                                  </a:solidFill>
                                  <a:latin typeface="Cambria Math" panose="02040503050406030204" pitchFamily="18" charset="0"/>
                                </a:rPr>
                              </m:ctrlPr>
                            </m:sSubPr>
                            <m:e>
                              <m:r>
                                <a:rPr lang="en-CA" b="1" i="1">
                                  <a:solidFill>
                                    <a:srgbClr val="0000FF"/>
                                  </a:solidFill>
                                  <a:latin typeface="Cambria Math" panose="02040503050406030204" pitchFamily="18" charset="0"/>
                                </a:rPr>
                                <m:t>𝒙</m:t>
                              </m:r>
                            </m:e>
                            <m:sub>
                              <m:r>
                                <a:rPr lang="en-CA" b="1" i="1">
                                  <a:solidFill>
                                    <a:srgbClr val="0000FF"/>
                                  </a:solidFill>
                                  <a:latin typeface="Cambria Math" panose="02040503050406030204" pitchFamily="18" charset="0"/>
                                </a:rPr>
                                <m:t>𝟐</m:t>
                              </m:r>
                            </m:sub>
                          </m:sSub>
                          <m:r>
                            <a:rPr lang="en-CA" b="1" i="1">
                              <a:solidFill>
                                <a:srgbClr val="0000FF"/>
                              </a:solidFill>
                              <a:latin typeface="Cambria Math" panose="02040503050406030204" pitchFamily="18" charset="0"/>
                            </a:rPr>
                            <m:t>−</m:t>
                          </m:r>
                          <m:sSub>
                            <m:sSubPr>
                              <m:ctrlPr>
                                <a:rPr lang="en-CA" b="1" i="1">
                                  <a:solidFill>
                                    <a:srgbClr val="0000FF"/>
                                  </a:solidFill>
                                  <a:latin typeface="Cambria Math" panose="02040503050406030204" pitchFamily="18" charset="0"/>
                                </a:rPr>
                              </m:ctrlPr>
                            </m:sSubPr>
                            <m:e>
                              <m:r>
                                <a:rPr lang="en-CA" b="1" i="1">
                                  <a:solidFill>
                                    <a:srgbClr val="0000FF"/>
                                  </a:solidFill>
                                  <a:latin typeface="Cambria Math" panose="02040503050406030204" pitchFamily="18" charset="0"/>
                                </a:rPr>
                                <m:t>𝒙</m:t>
                              </m:r>
                            </m:e>
                            <m:sub>
                              <m:r>
                                <a:rPr lang="en-CA" b="1" i="1">
                                  <a:solidFill>
                                    <a:srgbClr val="0000FF"/>
                                  </a:solidFill>
                                  <a:latin typeface="Cambria Math" panose="02040503050406030204" pitchFamily="18" charset="0"/>
                                </a:rPr>
                                <m:t>𝟏</m:t>
                              </m:r>
                            </m:sub>
                          </m:sSub>
                        </m:den>
                      </m:f>
                    </m:oMath>
                  </m:oMathPara>
                </a14:m>
                <a:endParaRPr lang="en-CA" b="1" dirty="0"/>
              </a:p>
            </p:txBody>
          </p:sp>
        </mc:Choice>
        <mc:Fallback xmlns="">
          <p:sp>
            <p:nvSpPr>
              <p:cNvPr id="28" name="TextBox 27">
                <a:extLst>
                  <a:ext uri="{FF2B5EF4-FFF2-40B4-BE49-F238E27FC236}">
                    <a16:creationId xmlns:a16="http://schemas.microsoft.com/office/drawing/2014/main" id="{BF946A6F-40A9-471E-BEAA-6907F85681EC}"/>
                  </a:ext>
                </a:extLst>
              </p:cNvPr>
              <p:cNvSpPr txBox="1">
                <a:spLocks noRot="1" noChangeAspect="1" noMove="1" noResize="1" noEditPoints="1" noAdjustHandles="1" noChangeArrowheads="1" noChangeShapeType="1" noTextEdit="1"/>
              </p:cNvSpPr>
              <p:nvPr/>
            </p:nvSpPr>
            <p:spPr>
              <a:xfrm>
                <a:off x="436572" y="886356"/>
                <a:ext cx="1293350" cy="523670"/>
              </a:xfrm>
              <a:prstGeom prst="rect">
                <a:avLst/>
              </a:prstGeom>
              <a:blipFill>
                <a:blip r:embed="rId8"/>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ED5EAA6-4013-4A93-96D5-AA417485EE7F}"/>
                  </a:ext>
                </a:extLst>
              </p:cNvPr>
              <p:cNvSpPr txBox="1"/>
              <p:nvPr/>
            </p:nvSpPr>
            <p:spPr>
              <a:xfrm>
                <a:off x="3243317" y="1482209"/>
                <a:ext cx="664745" cy="276999"/>
              </a:xfrm>
              <a:prstGeom prst="rect">
                <a:avLst/>
              </a:prstGeom>
              <a:solidFill>
                <a:schemeClr val="bg1"/>
              </a:solid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CA" b="1" i="1">
                          <a:solidFill>
                            <a:srgbClr val="0000FF"/>
                          </a:solidFill>
                          <a:latin typeface="Cambria Math" panose="02040503050406030204" pitchFamily="18" charset="0"/>
                        </a:rPr>
                        <m:t>(</m:t>
                      </m:r>
                      <m:r>
                        <a:rPr lang="en-CA" b="1" i="1">
                          <a:solidFill>
                            <a:srgbClr val="0000FF"/>
                          </a:solidFill>
                          <a:latin typeface="Cambria Math" panose="02040503050406030204" pitchFamily="18" charset="0"/>
                        </a:rPr>
                        <m:t>𝟎</m:t>
                      </m:r>
                      <m:r>
                        <a:rPr lang="en-CA" b="1" i="1">
                          <a:solidFill>
                            <a:srgbClr val="0000FF"/>
                          </a:solidFill>
                          <a:latin typeface="Cambria Math" panose="02040503050406030204" pitchFamily="18" charset="0"/>
                        </a:rPr>
                        <m:t>, </m:t>
                      </m:r>
                      <m:r>
                        <a:rPr lang="en-CA" b="1" i="1">
                          <a:solidFill>
                            <a:srgbClr val="0000FF"/>
                          </a:solidFill>
                          <a:latin typeface="Cambria Math" panose="02040503050406030204" pitchFamily="18" charset="0"/>
                        </a:rPr>
                        <m:t>𝟐𝟎</m:t>
                      </m:r>
                      <m:r>
                        <a:rPr lang="en-CA" b="1" i="1">
                          <a:solidFill>
                            <a:srgbClr val="0000FF"/>
                          </a:solidFill>
                          <a:latin typeface="Cambria Math" panose="02040503050406030204" pitchFamily="18" charset="0"/>
                        </a:rPr>
                        <m:t>)</m:t>
                      </m:r>
                    </m:oMath>
                  </m:oMathPara>
                </a14:m>
                <a:endParaRPr lang="en-CA" b="1" dirty="0"/>
              </a:p>
            </p:txBody>
          </p:sp>
        </mc:Choice>
        <mc:Fallback xmlns="">
          <p:sp>
            <p:nvSpPr>
              <p:cNvPr id="30" name="TextBox 29">
                <a:extLst>
                  <a:ext uri="{FF2B5EF4-FFF2-40B4-BE49-F238E27FC236}">
                    <a16:creationId xmlns:a16="http://schemas.microsoft.com/office/drawing/2014/main" id="{1ED5EAA6-4013-4A93-96D5-AA417485EE7F}"/>
                  </a:ext>
                </a:extLst>
              </p:cNvPr>
              <p:cNvSpPr txBox="1">
                <a:spLocks noRot="1" noChangeAspect="1" noMove="1" noResize="1" noEditPoints="1" noAdjustHandles="1" noChangeArrowheads="1" noChangeShapeType="1" noTextEdit="1"/>
              </p:cNvSpPr>
              <p:nvPr/>
            </p:nvSpPr>
            <p:spPr>
              <a:xfrm>
                <a:off x="3243317" y="1482209"/>
                <a:ext cx="664745" cy="276999"/>
              </a:xfrm>
              <a:prstGeom prst="rect">
                <a:avLst/>
              </a:prstGeom>
              <a:blipFill>
                <a:blip r:embed="rId9"/>
                <a:stretch>
                  <a:fillRect l="-16514" t="-2174" r="-21101" b="-3260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6293A11B-A2DE-49CB-BC4F-308316ACF3F5}"/>
                  </a:ext>
                </a:extLst>
              </p:cNvPr>
              <p:cNvSpPr txBox="1"/>
              <p:nvPr/>
            </p:nvSpPr>
            <p:spPr>
              <a:xfrm>
                <a:off x="5347437" y="2852983"/>
                <a:ext cx="664745" cy="276999"/>
              </a:xfrm>
              <a:prstGeom prst="rect">
                <a:avLst/>
              </a:prstGeom>
              <a:solidFill>
                <a:schemeClr val="bg1"/>
              </a:solid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CA" b="1" i="1">
                          <a:solidFill>
                            <a:srgbClr val="0000FF"/>
                          </a:solidFill>
                          <a:latin typeface="Cambria Math" panose="02040503050406030204" pitchFamily="18" charset="0"/>
                        </a:rPr>
                        <m:t>(</m:t>
                      </m:r>
                      <m:r>
                        <a:rPr lang="en-CA" b="1" i="1">
                          <a:solidFill>
                            <a:srgbClr val="0000FF"/>
                          </a:solidFill>
                          <a:latin typeface="Cambria Math" panose="02040503050406030204" pitchFamily="18" charset="0"/>
                        </a:rPr>
                        <m:t>𝟖𝟎</m:t>
                      </m:r>
                      <m:r>
                        <a:rPr lang="en-CA" b="1" i="1">
                          <a:solidFill>
                            <a:srgbClr val="0000FF"/>
                          </a:solidFill>
                          <a:latin typeface="Cambria Math" panose="02040503050406030204" pitchFamily="18" charset="0"/>
                        </a:rPr>
                        <m:t>, </m:t>
                      </m:r>
                      <m:r>
                        <a:rPr lang="en-CA" b="1" i="1">
                          <a:solidFill>
                            <a:srgbClr val="0000FF"/>
                          </a:solidFill>
                          <a:latin typeface="Cambria Math" panose="02040503050406030204" pitchFamily="18" charset="0"/>
                        </a:rPr>
                        <m:t>𝟏𝟐</m:t>
                      </m:r>
                      <m:r>
                        <a:rPr lang="en-CA" b="1" i="1">
                          <a:solidFill>
                            <a:srgbClr val="0000FF"/>
                          </a:solidFill>
                          <a:latin typeface="Cambria Math" panose="02040503050406030204" pitchFamily="18" charset="0"/>
                        </a:rPr>
                        <m:t>)</m:t>
                      </m:r>
                    </m:oMath>
                  </m:oMathPara>
                </a14:m>
                <a:endParaRPr lang="en-CA" b="1" dirty="0"/>
              </a:p>
            </p:txBody>
          </p:sp>
        </mc:Choice>
        <mc:Fallback xmlns="">
          <p:sp>
            <p:nvSpPr>
              <p:cNvPr id="31" name="TextBox 30">
                <a:extLst>
                  <a:ext uri="{FF2B5EF4-FFF2-40B4-BE49-F238E27FC236}">
                    <a16:creationId xmlns:a16="http://schemas.microsoft.com/office/drawing/2014/main" id="{6293A11B-A2DE-49CB-BC4F-308316ACF3F5}"/>
                  </a:ext>
                </a:extLst>
              </p:cNvPr>
              <p:cNvSpPr txBox="1">
                <a:spLocks noRot="1" noChangeAspect="1" noMove="1" noResize="1" noEditPoints="1" noAdjustHandles="1" noChangeArrowheads="1" noChangeShapeType="1" noTextEdit="1"/>
              </p:cNvSpPr>
              <p:nvPr/>
            </p:nvSpPr>
            <p:spPr>
              <a:xfrm>
                <a:off x="5347437" y="2852983"/>
                <a:ext cx="664745" cy="276999"/>
              </a:xfrm>
              <a:prstGeom prst="rect">
                <a:avLst/>
              </a:prstGeom>
              <a:blipFill>
                <a:blip r:embed="rId10"/>
                <a:stretch>
                  <a:fillRect l="-16514" t="-2222" r="-41284" b="-3555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C26E494-222A-4FE5-9DFB-2B5AF3E78A2C}"/>
                  </a:ext>
                </a:extLst>
              </p:cNvPr>
              <p:cNvSpPr txBox="1"/>
              <p:nvPr/>
            </p:nvSpPr>
            <p:spPr>
              <a:xfrm>
                <a:off x="7126970" y="4659280"/>
                <a:ext cx="664745" cy="276999"/>
              </a:xfrm>
              <a:prstGeom prst="rect">
                <a:avLst/>
              </a:prstGeom>
              <a:solidFill>
                <a:schemeClr val="bg1"/>
              </a:solid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CA" b="1" i="1">
                          <a:solidFill>
                            <a:srgbClr val="0000FF"/>
                          </a:solidFill>
                          <a:latin typeface="Cambria Math" panose="02040503050406030204" pitchFamily="18" charset="0"/>
                        </a:rPr>
                        <m:t>(</m:t>
                      </m:r>
                      <m:r>
                        <a:rPr lang="en-CA" b="1" i="1">
                          <a:solidFill>
                            <a:srgbClr val="0000FF"/>
                          </a:solidFill>
                          <a:latin typeface="Cambria Math" panose="02040503050406030204" pitchFamily="18" charset="0"/>
                        </a:rPr>
                        <m:t>𝟐𝟎𝟎</m:t>
                      </m:r>
                      <m:r>
                        <a:rPr lang="en-CA" b="1" i="1">
                          <a:solidFill>
                            <a:srgbClr val="0000FF"/>
                          </a:solidFill>
                          <a:latin typeface="Cambria Math" panose="02040503050406030204" pitchFamily="18" charset="0"/>
                        </a:rPr>
                        <m:t>, </m:t>
                      </m:r>
                      <m:r>
                        <a:rPr lang="en-CA" b="1" i="1">
                          <a:solidFill>
                            <a:srgbClr val="0000FF"/>
                          </a:solidFill>
                          <a:latin typeface="Cambria Math" panose="02040503050406030204" pitchFamily="18" charset="0"/>
                        </a:rPr>
                        <m:t>𝟎</m:t>
                      </m:r>
                      <m:r>
                        <a:rPr lang="en-CA" b="1" i="1">
                          <a:solidFill>
                            <a:srgbClr val="0000FF"/>
                          </a:solidFill>
                          <a:latin typeface="Cambria Math" panose="02040503050406030204" pitchFamily="18" charset="0"/>
                        </a:rPr>
                        <m:t>)</m:t>
                      </m:r>
                    </m:oMath>
                  </m:oMathPara>
                </a14:m>
                <a:endParaRPr lang="en-CA" b="1" dirty="0"/>
              </a:p>
            </p:txBody>
          </p:sp>
        </mc:Choice>
        <mc:Fallback xmlns="">
          <p:sp>
            <p:nvSpPr>
              <p:cNvPr id="32" name="TextBox 31">
                <a:extLst>
                  <a:ext uri="{FF2B5EF4-FFF2-40B4-BE49-F238E27FC236}">
                    <a16:creationId xmlns:a16="http://schemas.microsoft.com/office/drawing/2014/main" id="{9C26E494-222A-4FE5-9DFB-2B5AF3E78A2C}"/>
                  </a:ext>
                </a:extLst>
              </p:cNvPr>
              <p:cNvSpPr txBox="1">
                <a:spLocks noRot="1" noChangeAspect="1" noMove="1" noResize="1" noEditPoints="1" noAdjustHandles="1" noChangeArrowheads="1" noChangeShapeType="1" noTextEdit="1"/>
              </p:cNvSpPr>
              <p:nvPr/>
            </p:nvSpPr>
            <p:spPr>
              <a:xfrm>
                <a:off x="7126970" y="4659280"/>
                <a:ext cx="664745" cy="276999"/>
              </a:xfrm>
              <a:prstGeom prst="rect">
                <a:avLst/>
              </a:prstGeom>
              <a:blipFill>
                <a:blip r:embed="rId11"/>
                <a:stretch>
                  <a:fillRect l="-16514" t="-2174" r="-41284" b="-3260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54ED8C9D-388B-4B36-A904-BECE905FDACF}"/>
                  </a:ext>
                </a:extLst>
              </p:cNvPr>
              <p:cNvSpPr txBox="1"/>
              <p:nvPr/>
            </p:nvSpPr>
            <p:spPr>
              <a:xfrm>
                <a:off x="271229" y="3779246"/>
                <a:ext cx="3145779" cy="520399"/>
              </a:xfrm>
              <a:prstGeom prst="rect">
                <a:avLst/>
              </a:prstGeom>
              <a:noFill/>
              <a:ln>
                <a:solidFill>
                  <a:srgbClr val="FF0000"/>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b="1" i="1">
                          <a:solidFill>
                            <a:srgbClr val="FF0000"/>
                          </a:solidFill>
                          <a:latin typeface="Cambria Math" panose="02040503050406030204" pitchFamily="18" charset="0"/>
                        </a:rPr>
                        <m:t>𝒎</m:t>
                      </m:r>
                      <m:r>
                        <a:rPr lang="en-CA" b="1" i="1">
                          <a:solidFill>
                            <a:srgbClr val="FF0000"/>
                          </a:solidFill>
                          <a:latin typeface="Cambria Math" panose="02040503050406030204" pitchFamily="18" charset="0"/>
                        </a:rPr>
                        <m:t>=</m:t>
                      </m:r>
                      <m:f>
                        <m:fPr>
                          <m:ctrlPr>
                            <a:rPr lang="en-CA" b="1" i="1">
                              <a:solidFill>
                                <a:srgbClr val="FF0000"/>
                              </a:solidFill>
                              <a:latin typeface="Cambria Math" panose="02040503050406030204" pitchFamily="18" charset="0"/>
                            </a:rPr>
                          </m:ctrlPr>
                        </m:fPr>
                        <m:num>
                          <m:r>
                            <a:rPr lang="en-CA" b="1" i="1">
                              <a:solidFill>
                                <a:srgbClr val="FF0000"/>
                              </a:solidFill>
                              <a:latin typeface="Cambria Math" panose="02040503050406030204" pitchFamily="18" charset="0"/>
                            </a:rPr>
                            <m:t>𝟐𝟎</m:t>
                          </m:r>
                          <m:r>
                            <a:rPr lang="en-CA" b="1" i="1">
                              <a:solidFill>
                                <a:srgbClr val="FF0000"/>
                              </a:solidFill>
                              <a:latin typeface="Cambria Math" panose="02040503050406030204" pitchFamily="18" charset="0"/>
                            </a:rPr>
                            <m:t>−</m:t>
                          </m:r>
                          <m:r>
                            <a:rPr lang="en-CA" b="1" i="1">
                              <a:solidFill>
                                <a:srgbClr val="FF0000"/>
                              </a:solidFill>
                              <a:latin typeface="Cambria Math" panose="02040503050406030204" pitchFamily="18" charset="0"/>
                            </a:rPr>
                            <m:t>𝟎</m:t>
                          </m:r>
                        </m:num>
                        <m:den>
                          <m:r>
                            <a:rPr lang="en-CA" b="1" i="1">
                              <a:solidFill>
                                <a:srgbClr val="FF0000"/>
                              </a:solidFill>
                              <a:latin typeface="Cambria Math" panose="02040503050406030204" pitchFamily="18" charset="0"/>
                            </a:rPr>
                            <m:t>𝟎</m:t>
                          </m:r>
                          <m:r>
                            <a:rPr lang="en-CA" b="1" i="1">
                              <a:solidFill>
                                <a:srgbClr val="FF0000"/>
                              </a:solidFill>
                              <a:latin typeface="Cambria Math" panose="02040503050406030204" pitchFamily="18" charset="0"/>
                            </a:rPr>
                            <m:t>−</m:t>
                          </m:r>
                          <m:r>
                            <a:rPr lang="en-CA" b="1" i="1">
                              <a:solidFill>
                                <a:srgbClr val="FF0000"/>
                              </a:solidFill>
                              <a:latin typeface="Cambria Math" panose="02040503050406030204" pitchFamily="18" charset="0"/>
                            </a:rPr>
                            <m:t>𝟐𝟎𝟎</m:t>
                          </m:r>
                        </m:den>
                      </m:f>
                      <m:r>
                        <a:rPr lang="en-CA" b="1" i="1">
                          <a:solidFill>
                            <a:srgbClr val="FF0000"/>
                          </a:solidFill>
                          <a:latin typeface="Cambria Math" panose="02040503050406030204" pitchFamily="18" charset="0"/>
                        </a:rPr>
                        <m:t>=</m:t>
                      </m:r>
                      <m:f>
                        <m:fPr>
                          <m:ctrlPr>
                            <a:rPr lang="en-CA" b="1" i="1">
                              <a:solidFill>
                                <a:srgbClr val="FF0000"/>
                              </a:solidFill>
                              <a:latin typeface="Cambria Math" panose="02040503050406030204" pitchFamily="18" charset="0"/>
                            </a:rPr>
                          </m:ctrlPr>
                        </m:fPr>
                        <m:num>
                          <m:r>
                            <a:rPr lang="en-CA" b="1" i="1">
                              <a:solidFill>
                                <a:srgbClr val="FF0000"/>
                              </a:solidFill>
                              <a:latin typeface="Cambria Math" panose="02040503050406030204" pitchFamily="18" charset="0"/>
                            </a:rPr>
                            <m:t>𝟐𝟎</m:t>
                          </m:r>
                        </m:num>
                        <m:den>
                          <m:r>
                            <a:rPr lang="en-CA" b="1" i="1">
                              <a:solidFill>
                                <a:srgbClr val="FF0000"/>
                              </a:solidFill>
                              <a:latin typeface="Cambria Math" panose="02040503050406030204" pitchFamily="18" charset="0"/>
                            </a:rPr>
                            <m:t>−</m:t>
                          </m:r>
                          <m:r>
                            <a:rPr lang="en-CA" b="1" i="1">
                              <a:solidFill>
                                <a:srgbClr val="FF0000"/>
                              </a:solidFill>
                              <a:latin typeface="Cambria Math" panose="02040503050406030204" pitchFamily="18" charset="0"/>
                            </a:rPr>
                            <m:t>𝟐𝟎𝟎</m:t>
                          </m:r>
                        </m:den>
                      </m:f>
                      <m:r>
                        <a:rPr lang="en-CA" b="1" i="1">
                          <a:solidFill>
                            <a:srgbClr val="FF0000"/>
                          </a:solidFill>
                          <a:latin typeface="Cambria Math" panose="02040503050406030204" pitchFamily="18" charset="0"/>
                        </a:rPr>
                        <m:t>=</m:t>
                      </m:r>
                      <m:f>
                        <m:fPr>
                          <m:ctrlPr>
                            <a:rPr lang="en-CA" b="1" i="1">
                              <a:solidFill>
                                <a:srgbClr val="FF0000"/>
                              </a:solidFill>
                              <a:latin typeface="Cambria Math" panose="02040503050406030204" pitchFamily="18" charset="0"/>
                            </a:rPr>
                          </m:ctrlPr>
                        </m:fPr>
                        <m:num>
                          <m:r>
                            <a:rPr lang="en-CA" b="1" i="1">
                              <a:solidFill>
                                <a:srgbClr val="FF0000"/>
                              </a:solidFill>
                              <a:latin typeface="Cambria Math" panose="02040503050406030204" pitchFamily="18" charset="0"/>
                            </a:rPr>
                            <m:t>𝟏</m:t>
                          </m:r>
                        </m:num>
                        <m:den>
                          <m:r>
                            <a:rPr lang="en-CA" b="1" i="1">
                              <a:solidFill>
                                <a:srgbClr val="FF0000"/>
                              </a:solidFill>
                              <a:latin typeface="Cambria Math" panose="02040503050406030204" pitchFamily="18" charset="0"/>
                            </a:rPr>
                            <m:t>−</m:t>
                          </m:r>
                          <m:r>
                            <a:rPr lang="en-CA" b="1" i="1">
                              <a:solidFill>
                                <a:srgbClr val="FF0000"/>
                              </a:solidFill>
                              <a:latin typeface="Cambria Math" panose="02040503050406030204" pitchFamily="18" charset="0"/>
                            </a:rPr>
                            <m:t>𝟏𝟎</m:t>
                          </m:r>
                        </m:den>
                      </m:f>
                    </m:oMath>
                  </m:oMathPara>
                </a14:m>
                <a:endParaRPr lang="en-CA" b="1" dirty="0">
                  <a:solidFill>
                    <a:srgbClr val="FF0000"/>
                  </a:solidFill>
                </a:endParaRPr>
              </a:p>
            </p:txBody>
          </p:sp>
        </mc:Choice>
        <mc:Fallback xmlns="">
          <p:sp>
            <p:nvSpPr>
              <p:cNvPr id="33" name="TextBox 32">
                <a:extLst>
                  <a:ext uri="{FF2B5EF4-FFF2-40B4-BE49-F238E27FC236}">
                    <a16:creationId xmlns:a16="http://schemas.microsoft.com/office/drawing/2014/main" id="{54ED8C9D-388B-4B36-A904-BECE905FDACF}"/>
                  </a:ext>
                </a:extLst>
              </p:cNvPr>
              <p:cNvSpPr txBox="1">
                <a:spLocks noRot="1" noChangeAspect="1" noMove="1" noResize="1" noEditPoints="1" noAdjustHandles="1" noChangeArrowheads="1" noChangeShapeType="1" noTextEdit="1"/>
              </p:cNvSpPr>
              <p:nvPr/>
            </p:nvSpPr>
            <p:spPr>
              <a:xfrm>
                <a:off x="271229" y="3779246"/>
                <a:ext cx="3145779" cy="520399"/>
              </a:xfrm>
              <a:prstGeom prst="rect">
                <a:avLst/>
              </a:prstGeom>
              <a:blipFill>
                <a:blip r:embed="rId12"/>
                <a:stretch>
                  <a:fillRect/>
                </a:stretch>
              </a:blipFill>
              <a:ln>
                <a:solidFill>
                  <a:srgbClr val="FF0000"/>
                </a:solidFill>
              </a:ln>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8A13EACE-2168-49F5-9E9B-E0B63C7DE693}"/>
              </a:ext>
            </a:extLst>
          </p:cNvPr>
          <p:cNvSpPr>
            <a:spLocks noGrp="1"/>
          </p:cNvSpPr>
          <p:nvPr>
            <p:ph type="sldNum" sz="quarter" idx="12"/>
          </p:nvPr>
        </p:nvSpPr>
        <p:spPr/>
        <p:txBody>
          <a:bodyPr/>
          <a:lstStyle/>
          <a:p>
            <a:fld id="{914CA522-1688-4E7E-A401-39BA881FF08A}" type="slidenum">
              <a:rPr lang="en-CA" smtClean="0"/>
              <a:t>6</a:t>
            </a:fld>
            <a:endParaRPr lang="en-CA"/>
          </a:p>
        </p:txBody>
      </p:sp>
    </p:spTree>
    <p:extLst>
      <p:ext uri="{BB962C8B-B14F-4D97-AF65-F5344CB8AC3E}">
        <p14:creationId xmlns:p14="http://schemas.microsoft.com/office/powerpoint/2010/main" val="298221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8" grpId="0" animBg="1"/>
      <p:bldP spid="46" grpId="0" animBg="1"/>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7616" y="1191406"/>
            <a:ext cx="4022320" cy="390363"/>
          </a:xfrm>
          <a:prstGeom prst="rect">
            <a:avLst/>
          </a:prstGeom>
        </p:spPr>
        <p:txBody>
          <a:bodyPr wrap="none">
            <a:spAutoFit/>
          </a:bodyPr>
          <a:lstStyle/>
          <a:p>
            <a:pPr>
              <a:lnSpc>
                <a:spcPct val="115000"/>
              </a:lnSpc>
            </a:pPr>
            <a:r>
              <a:rPr lang="en-US" dirty="0">
                <a:solidFill>
                  <a:srgbClr val="000000"/>
                </a:solidFill>
                <a:latin typeface="Cambria" panose="02040503050406030204" pitchFamily="18" charset="0"/>
                <a:ea typeface="Times New Roman" panose="02020603050405020304" pitchFamily="18" charset="0"/>
                <a:cs typeface="Arial" panose="020B0604020202020204" pitchFamily="34" charset="0"/>
              </a:rPr>
              <a:t>Example #1: Find the slope of each line</a:t>
            </a:r>
            <a:endParaRPr lang="en-CA"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35C29AD-4427-4CF3-972C-4B42D0474335}"/>
              </a:ext>
            </a:extLst>
          </p:cNvPr>
          <p:cNvSpPr txBox="1"/>
          <p:nvPr/>
        </p:nvSpPr>
        <p:spPr>
          <a:xfrm>
            <a:off x="480633" y="245278"/>
            <a:ext cx="7797937" cy="738664"/>
          </a:xfrm>
          <a:prstGeom prst="rect">
            <a:avLst/>
          </a:prstGeom>
          <a:noFill/>
        </p:spPr>
        <p:txBody>
          <a:bodyPr wrap="square" rtlCol="0">
            <a:spAutoFit/>
          </a:bodyPr>
          <a:lstStyle/>
          <a:p>
            <a:r>
              <a:rPr lang="en-CA" sz="2100" dirty="0"/>
              <a:t>Slope is calculated by finding the ratio of the "vertical change" to the "horizontal change" between (any) two distinct points on a line. </a:t>
            </a:r>
          </a:p>
        </p:txBody>
      </p:sp>
      <p:pic>
        <p:nvPicPr>
          <p:cNvPr id="5" name="Picture 4">
            <a:extLst>
              <a:ext uri="{FF2B5EF4-FFF2-40B4-BE49-F238E27FC236}">
                <a16:creationId xmlns:a16="http://schemas.microsoft.com/office/drawing/2014/main" id="{9560BE7B-E5EF-4441-BEE5-959E76199B87}"/>
              </a:ext>
            </a:extLst>
          </p:cNvPr>
          <p:cNvPicPr/>
          <p:nvPr/>
        </p:nvPicPr>
        <p:blipFill rotWithShape="1">
          <a:blip r:embed="rId2"/>
          <a:srcRect l="14073" t="15765" r="2788" b="5932"/>
          <a:stretch/>
        </p:blipFill>
        <p:spPr bwMode="auto">
          <a:xfrm>
            <a:off x="660516" y="2311693"/>
            <a:ext cx="3295311" cy="2234615"/>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4357B41-2291-477F-9F6A-F172D3D25C26}"/>
                  </a:ext>
                </a:extLst>
              </p:cNvPr>
              <p:cNvSpPr txBox="1"/>
              <p:nvPr/>
            </p:nvSpPr>
            <p:spPr>
              <a:xfrm>
                <a:off x="3875191" y="2311693"/>
                <a:ext cx="664745" cy="276999"/>
              </a:xfrm>
              <a:prstGeom prst="rect">
                <a:avLst/>
              </a:prstGeom>
              <a:solidFill>
                <a:schemeClr val="bg1"/>
              </a:solid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CA" b="1" i="1">
                          <a:solidFill>
                            <a:srgbClr val="0000FF"/>
                          </a:solidFill>
                          <a:latin typeface="Cambria Math" panose="02040503050406030204" pitchFamily="18" charset="0"/>
                        </a:rPr>
                        <m:t>(</m:t>
                      </m:r>
                      <m:r>
                        <a:rPr lang="en-CA" b="1" i="1">
                          <a:solidFill>
                            <a:srgbClr val="0000FF"/>
                          </a:solidFill>
                          <a:latin typeface="Cambria Math" panose="02040503050406030204" pitchFamily="18" charset="0"/>
                        </a:rPr>
                        <m:t>𝟖</m:t>
                      </m:r>
                      <m:r>
                        <a:rPr lang="en-CA" b="1" i="1">
                          <a:solidFill>
                            <a:srgbClr val="0000FF"/>
                          </a:solidFill>
                          <a:latin typeface="Cambria Math" panose="02040503050406030204" pitchFamily="18" charset="0"/>
                        </a:rPr>
                        <m:t>,</m:t>
                      </m:r>
                      <m:r>
                        <a:rPr lang="en-CA" b="1" i="1">
                          <a:solidFill>
                            <a:srgbClr val="0000FF"/>
                          </a:solidFill>
                          <a:latin typeface="Cambria Math" panose="02040503050406030204" pitchFamily="18" charset="0"/>
                        </a:rPr>
                        <m:t>𝟑</m:t>
                      </m:r>
                      <m:r>
                        <a:rPr lang="en-CA" b="1" i="1">
                          <a:solidFill>
                            <a:srgbClr val="0000FF"/>
                          </a:solidFill>
                          <a:latin typeface="Cambria Math" panose="02040503050406030204" pitchFamily="18" charset="0"/>
                        </a:rPr>
                        <m:t>)</m:t>
                      </m:r>
                    </m:oMath>
                  </m:oMathPara>
                </a14:m>
                <a:endParaRPr lang="en-CA" b="1" dirty="0"/>
              </a:p>
            </p:txBody>
          </p:sp>
        </mc:Choice>
        <mc:Fallback xmlns="">
          <p:sp>
            <p:nvSpPr>
              <p:cNvPr id="6" name="TextBox 5">
                <a:extLst>
                  <a:ext uri="{FF2B5EF4-FFF2-40B4-BE49-F238E27FC236}">
                    <a16:creationId xmlns:a16="http://schemas.microsoft.com/office/drawing/2014/main" id="{54357B41-2291-477F-9F6A-F172D3D25C26}"/>
                  </a:ext>
                </a:extLst>
              </p:cNvPr>
              <p:cNvSpPr txBox="1">
                <a:spLocks noRot="1" noChangeAspect="1" noMove="1" noResize="1" noEditPoints="1" noAdjustHandles="1" noChangeArrowheads="1" noChangeShapeType="1" noTextEdit="1"/>
              </p:cNvSpPr>
              <p:nvPr/>
            </p:nvSpPr>
            <p:spPr>
              <a:xfrm>
                <a:off x="3875191" y="2311693"/>
                <a:ext cx="664745" cy="276999"/>
              </a:xfrm>
              <a:prstGeom prst="rect">
                <a:avLst/>
              </a:prstGeom>
              <a:blipFill>
                <a:blip r:embed="rId3"/>
                <a:stretch>
                  <a:fillRect l="-16514" t="-2174" b="-3260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703C92C-452D-4B46-A33F-ABBF94CC1D09}"/>
                  </a:ext>
                </a:extLst>
              </p:cNvPr>
              <p:cNvSpPr txBox="1"/>
              <p:nvPr/>
            </p:nvSpPr>
            <p:spPr>
              <a:xfrm>
                <a:off x="112083" y="3968165"/>
                <a:ext cx="664745" cy="276999"/>
              </a:xfrm>
              <a:prstGeom prst="rect">
                <a:avLst/>
              </a:prstGeom>
              <a:solidFill>
                <a:schemeClr val="bg1"/>
              </a:solid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CA" b="1" i="1">
                          <a:solidFill>
                            <a:srgbClr val="0000FF"/>
                          </a:solidFill>
                          <a:latin typeface="Cambria Math" panose="02040503050406030204" pitchFamily="18" charset="0"/>
                        </a:rPr>
                        <m:t>(−</m:t>
                      </m:r>
                      <m:r>
                        <a:rPr lang="en-CA" b="1" i="1">
                          <a:solidFill>
                            <a:srgbClr val="0000FF"/>
                          </a:solidFill>
                          <a:latin typeface="Cambria Math" panose="02040503050406030204" pitchFamily="18" charset="0"/>
                        </a:rPr>
                        <m:t>𝟕</m:t>
                      </m:r>
                      <m:r>
                        <a:rPr lang="en-CA" b="1" i="1">
                          <a:solidFill>
                            <a:srgbClr val="0000FF"/>
                          </a:solidFill>
                          <a:latin typeface="Cambria Math" panose="02040503050406030204" pitchFamily="18" charset="0"/>
                        </a:rPr>
                        <m:t>, −</m:t>
                      </m:r>
                      <m:r>
                        <a:rPr lang="en-CA" b="1" i="1">
                          <a:solidFill>
                            <a:srgbClr val="0000FF"/>
                          </a:solidFill>
                          <a:latin typeface="Cambria Math" panose="02040503050406030204" pitchFamily="18" charset="0"/>
                        </a:rPr>
                        <m:t>𝟔</m:t>
                      </m:r>
                      <m:r>
                        <a:rPr lang="en-CA" b="1" i="1">
                          <a:solidFill>
                            <a:srgbClr val="0000FF"/>
                          </a:solidFill>
                          <a:latin typeface="Cambria Math" panose="02040503050406030204" pitchFamily="18" charset="0"/>
                        </a:rPr>
                        <m:t>)</m:t>
                      </m:r>
                    </m:oMath>
                  </m:oMathPara>
                </a14:m>
                <a:endParaRPr lang="en-CA" b="1" dirty="0"/>
              </a:p>
            </p:txBody>
          </p:sp>
        </mc:Choice>
        <mc:Fallback xmlns="">
          <p:sp>
            <p:nvSpPr>
              <p:cNvPr id="7" name="TextBox 6">
                <a:extLst>
                  <a:ext uri="{FF2B5EF4-FFF2-40B4-BE49-F238E27FC236}">
                    <a16:creationId xmlns:a16="http://schemas.microsoft.com/office/drawing/2014/main" id="{E703C92C-452D-4B46-A33F-ABBF94CC1D09}"/>
                  </a:ext>
                </a:extLst>
              </p:cNvPr>
              <p:cNvSpPr txBox="1">
                <a:spLocks noRot="1" noChangeAspect="1" noMove="1" noResize="1" noEditPoints="1" noAdjustHandles="1" noChangeArrowheads="1" noChangeShapeType="1" noTextEdit="1"/>
              </p:cNvSpPr>
              <p:nvPr/>
            </p:nvSpPr>
            <p:spPr>
              <a:xfrm>
                <a:off x="112083" y="3968165"/>
                <a:ext cx="664745" cy="276999"/>
              </a:xfrm>
              <a:prstGeom prst="rect">
                <a:avLst/>
              </a:prstGeom>
              <a:blipFill>
                <a:blip r:embed="rId4"/>
                <a:stretch>
                  <a:fillRect l="-16514" t="-2222" r="-51376" b="-35556"/>
                </a:stretch>
              </a:blipFill>
            </p:spPr>
            <p:txBody>
              <a:bodyPr/>
              <a:lstStyle/>
              <a:p>
                <a:r>
                  <a:rPr lang="en-CA">
                    <a:noFill/>
                  </a:rPr>
                  <a:t> </a:t>
                </a:r>
              </a:p>
            </p:txBody>
          </p:sp>
        </mc:Fallback>
      </mc:AlternateContent>
      <p:cxnSp>
        <p:nvCxnSpPr>
          <p:cNvPr id="9" name="Straight Arrow Connector 8">
            <a:extLst>
              <a:ext uri="{FF2B5EF4-FFF2-40B4-BE49-F238E27FC236}">
                <a16:creationId xmlns:a16="http://schemas.microsoft.com/office/drawing/2014/main" id="{151A75D1-C400-43D4-AEEB-6F3407C355C7}"/>
              </a:ext>
            </a:extLst>
          </p:cNvPr>
          <p:cNvCxnSpPr/>
          <p:nvPr/>
        </p:nvCxnSpPr>
        <p:spPr>
          <a:xfrm>
            <a:off x="1173480" y="4106664"/>
            <a:ext cx="2346960"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452A769-0A7F-4F1D-81F8-C313F39FCC50}"/>
              </a:ext>
            </a:extLst>
          </p:cNvPr>
          <p:cNvCxnSpPr>
            <a:cxnSpLocks/>
          </p:cNvCxnSpPr>
          <p:nvPr/>
        </p:nvCxnSpPr>
        <p:spPr>
          <a:xfrm flipV="1">
            <a:off x="3520440" y="2450191"/>
            <a:ext cx="0" cy="1656473"/>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953D252-82B3-4136-B88F-EF2EF531672D}"/>
                  </a:ext>
                </a:extLst>
              </p:cNvPr>
              <p:cNvSpPr txBox="1"/>
              <p:nvPr/>
            </p:nvSpPr>
            <p:spPr>
              <a:xfrm>
                <a:off x="3740026" y="3205706"/>
                <a:ext cx="891526"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i="1">
                          <a:latin typeface="Cambria Math" panose="02040503050406030204" pitchFamily="18" charset="0"/>
                        </a:rPr>
                        <m:t>𝑟𝑖𝑠𝑒</m:t>
                      </m:r>
                      <m:r>
                        <a:rPr lang="en-CA" i="1">
                          <a:latin typeface="Cambria Math" panose="02040503050406030204" pitchFamily="18" charset="0"/>
                        </a:rPr>
                        <m:t>=9</m:t>
                      </m:r>
                    </m:oMath>
                  </m:oMathPara>
                </a14:m>
                <a:endParaRPr lang="en-CA" dirty="0"/>
              </a:p>
            </p:txBody>
          </p:sp>
        </mc:Choice>
        <mc:Fallback xmlns="">
          <p:sp>
            <p:nvSpPr>
              <p:cNvPr id="12" name="TextBox 11">
                <a:extLst>
                  <a:ext uri="{FF2B5EF4-FFF2-40B4-BE49-F238E27FC236}">
                    <a16:creationId xmlns:a16="http://schemas.microsoft.com/office/drawing/2014/main" id="{A953D252-82B3-4136-B88F-EF2EF531672D}"/>
                  </a:ext>
                </a:extLst>
              </p:cNvPr>
              <p:cNvSpPr txBox="1">
                <a:spLocks noRot="1" noChangeAspect="1" noMove="1" noResize="1" noEditPoints="1" noAdjustHandles="1" noChangeArrowheads="1" noChangeShapeType="1" noTextEdit="1"/>
              </p:cNvSpPr>
              <p:nvPr/>
            </p:nvSpPr>
            <p:spPr>
              <a:xfrm>
                <a:off x="3740026" y="3205706"/>
                <a:ext cx="891526" cy="276999"/>
              </a:xfrm>
              <a:prstGeom prst="rect">
                <a:avLst/>
              </a:prstGeom>
              <a:blipFill>
                <a:blip r:embed="rId5"/>
                <a:stretch>
                  <a:fillRect l="-6164" r="-5479" b="-888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77BF07C-1071-44E7-8F3E-E3FAE6A86254}"/>
                  </a:ext>
                </a:extLst>
              </p:cNvPr>
              <p:cNvSpPr txBox="1"/>
              <p:nvPr/>
            </p:nvSpPr>
            <p:spPr>
              <a:xfrm>
                <a:off x="1705005" y="4489130"/>
                <a:ext cx="989823"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i="1">
                          <a:latin typeface="Cambria Math" panose="02040503050406030204" pitchFamily="18" charset="0"/>
                        </a:rPr>
                        <m:t>𝑟𝑢𝑛</m:t>
                      </m:r>
                      <m:r>
                        <a:rPr lang="en-CA" i="1">
                          <a:latin typeface="Cambria Math" panose="02040503050406030204" pitchFamily="18" charset="0"/>
                        </a:rPr>
                        <m:t>=15</m:t>
                      </m:r>
                    </m:oMath>
                  </m:oMathPara>
                </a14:m>
                <a:endParaRPr lang="en-CA" dirty="0"/>
              </a:p>
            </p:txBody>
          </p:sp>
        </mc:Choice>
        <mc:Fallback xmlns="">
          <p:sp>
            <p:nvSpPr>
              <p:cNvPr id="13" name="TextBox 12">
                <a:extLst>
                  <a:ext uri="{FF2B5EF4-FFF2-40B4-BE49-F238E27FC236}">
                    <a16:creationId xmlns:a16="http://schemas.microsoft.com/office/drawing/2014/main" id="{E77BF07C-1071-44E7-8F3E-E3FAE6A86254}"/>
                  </a:ext>
                </a:extLst>
              </p:cNvPr>
              <p:cNvSpPr txBox="1">
                <a:spLocks noRot="1" noChangeAspect="1" noMove="1" noResize="1" noEditPoints="1" noAdjustHandles="1" noChangeArrowheads="1" noChangeShapeType="1" noTextEdit="1"/>
              </p:cNvSpPr>
              <p:nvPr/>
            </p:nvSpPr>
            <p:spPr>
              <a:xfrm>
                <a:off x="1705005" y="4489130"/>
                <a:ext cx="989823" cy="276999"/>
              </a:xfrm>
              <a:prstGeom prst="rect">
                <a:avLst/>
              </a:prstGeom>
              <a:blipFill>
                <a:blip r:embed="rId6"/>
                <a:stretch>
                  <a:fillRect l="-3086" r="-6173" b="-652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4303C42-2BCB-4FA8-8E4E-9C0F8F28A91D}"/>
                  </a:ext>
                </a:extLst>
              </p:cNvPr>
              <p:cNvSpPr txBox="1"/>
              <p:nvPr/>
            </p:nvSpPr>
            <p:spPr>
              <a:xfrm>
                <a:off x="5867400" y="1434013"/>
                <a:ext cx="1293350" cy="52148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b="1" i="1">
                          <a:solidFill>
                            <a:srgbClr val="0000FF"/>
                          </a:solidFill>
                          <a:latin typeface="Cambria Math" panose="02040503050406030204" pitchFamily="18" charset="0"/>
                        </a:rPr>
                        <m:t>𝒎</m:t>
                      </m:r>
                      <m:r>
                        <a:rPr lang="en-CA" b="1" i="1">
                          <a:solidFill>
                            <a:srgbClr val="0000FF"/>
                          </a:solidFill>
                          <a:latin typeface="Cambria Math" panose="02040503050406030204" pitchFamily="18" charset="0"/>
                        </a:rPr>
                        <m:t>=</m:t>
                      </m:r>
                      <m:f>
                        <m:fPr>
                          <m:ctrlPr>
                            <a:rPr lang="en-CA" b="1" i="1">
                              <a:solidFill>
                                <a:srgbClr val="0000FF"/>
                              </a:solidFill>
                              <a:latin typeface="Cambria Math" panose="02040503050406030204" pitchFamily="18" charset="0"/>
                            </a:rPr>
                          </m:ctrlPr>
                        </m:fPr>
                        <m:num>
                          <m:r>
                            <a:rPr lang="en-CA" b="1" i="1">
                              <a:solidFill>
                                <a:srgbClr val="0000FF"/>
                              </a:solidFill>
                              <a:latin typeface="Cambria Math" panose="02040503050406030204" pitchFamily="18" charset="0"/>
                            </a:rPr>
                            <m:t>𝒓𝒊𝒔𝒆</m:t>
                          </m:r>
                        </m:num>
                        <m:den>
                          <m:r>
                            <a:rPr lang="en-CA" b="1" i="1">
                              <a:solidFill>
                                <a:srgbClr val="0000FF"/>
                              </a:solidFill>
                              <a:latin typeface="Cambria Math" panose="02040503050406030204" pitchFamily="18" charset="0"/>
                            </a:rPr>
                            <m:t>𝒓𝒖𝒏</m:t>
                          </m:r>
                        </m:den>
                      </m:f>
                    </m:oMath>
                  </m:oMathPara>
                </a14:m>
                <a:endParaRPr lang="en-CA" b="1" dirty="0"/>
              </a:p>
            </p:txBody>
          </p:sp>
        </mc:Choice>
        <mc:Fallback xmlns="">
          <p:sp>
            <p:nvSpPr>
              <p:cNvPr id="14" name="TextBox 13">
                <a:extLst>
                  <a:ext uri="{FF2B5EF4-FFF2-40B4-BE49-F238E27FC236}">
                    <a16:creationId xmlns:a16="http://schemas.microsoft.com/office/drawing/2014/main" id="{74303C42-2BCB-4FA8-8E4E-9C0F8F28A91D}"/>
                  </a:ext>
                </a:extLst>
              </p:cNvPr>
              <p:cNvSpPr txBox="1">
                <a:spLocks noRot="1" noChangeAspect="1" noMove="1" noResize="1" noEditPoints="1" noAdjustHandles="1" noChangeArrowheads="1" noChangeShapeType="1" noTextEdit="1"/>
              </p:cNvSpPr>
              <p:nvPr/>
            </p:nvSpPr>
            <p:spPr>
              <a:xfrm>
                <a:off x="5867400" y="1434013"/>
                <a:ext cx="1293350" cy="521489"/>
              </a:xfrm>
              <a:prstGeom prst="rect">
                <a:avLst/>
              </a:prstGeom>
              <a:blipFill>
                <a:blip r:embed="rId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EBFD72B-E744-40E1-883E-F9F4FF0F79EA}"/>
                  </a:ext>
                </a:extLst>
              </p:cNvPr>
              <p:cNvSpPr txBox="1"/>
              <p:nvPr/>
            </p:nvSpPr>
            <p:spPr>
              <a:xfrm>
                <a:off x="4904022" y="3924402"/>
                <a:ext cx="1293350" cy="52367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b="1" i="1">
                          <a:solidFill>
                            <a:srgbClr val="0000FF"/>
                          </a:solidFill>
                          <a:latin typeface="Cambria Math" panose="02040503050406030204" pitchFamily="18" charset="0"/>
                        </a:rPr>
                        <m:t>𝒎</m:t>
                      </m:r>
                      <m:r>
                        <a:rPr lang="en-CA" b="1" i="1">
                          <a:solidFill>
                            <a:srgbClr val="0000FF"/>
                          </a:solidFill>
                          <a:latin typeface="Cambria Math" panose="02040503050406030204" pitchFamily="18" charset="0"/>
                        </a:rPr>
                        <m:t>=</m:t>
                      </m:r>
                      <m:f>
                        <m:fPr>
                          <m:ctrlPr>
                            <a:rPr lang="en-CA" b="1" i="1">
                              <a:solidFill>
                                <a:srgbClr val="0000FF"/>
                              </a:solidFill>
                              <a:latin typeface="Cambria Math" panose="02040503050406030204" pitchFamily="18" charset="0"/>
                            </a:rPr>
                          </m:ctrlPr>
                        </m:fPr>
                        <m:num>
                          <m:sSub>
                            <m:sSubPr>
                              <m:ctrlPr>
                                <a:rPr lang="en-CA" b="1" i="1">
                                  <a:solidFill>
                                    <a:srgbClr val="0000FF"/>
                                  </a:solidFill>
                                  <a:latin typeface="Cambria Math" panose="02040503050406030204" pitchFamily="18" charset="0"/>
                                </a:rPr>
                              </m:ctrlPr>
                            </m:sSubPr>
                            <m:e>
                              <m:r>
                                <a:rPr lang="en-CA" b="1" i="1">
                                  <a:solidFill>
                                    <a:srgbClr val="0000FF"/>
                                  </a:solidFill>
                                  <a:latin typeface="Cambria Math" panose="02040503050406030204" pitchFamily="18" charset="0"/>
                                </a:rPr>
                                <m:t>𝒚</m:t>
                              </m:r>
                            </m:e>
                            <m:sub>
                              <m:r>
                                <a:rPr lang="en-CA" b="1" i="1">
                                  <a:solidFill>
                                    <a:srgbClr val="0000FF"/>
                                  </a:solidFill>
                                  <a:latin typeface="Cambria Math" panose="02040503050406030204" pitchFamily="18" charset="0"/>
                                </a:rPr>
                                <m:t>𝟐</m:t>
                              </m:r>
                            </m:sub>
                          </m:sSub>
                          <m:r>
                            <a:rPr lang="en-CA" b="1" i="1">
                              <a:solidFill>
                                <a:srgbClr val="0000FF"/>
                              </a:solidFill>
                              <a:latin typeface="Cambria Math" panose="02040503050406030204" pitchFamily="18" charset="0"/>
                            </a:rPr>
                            <m:t>−</m:t>
                          </m:r>
                          <m:sSub>
                            <m:sSubPr>
                              <m:ctrlPr>
                                <a:rPr lang="en-CA" b="1" i="1">
                                  <a:solidFill>
                                    <a:srgbClr val="0000FF"/>
                                  </a:solidFill>
                                  <a:latin typeface="Cambria Math" panose="02040503050406030204" pitchFamily="18" charset="0"/>
                                </a:rPr>
                              </m:ctrlPr>
                            </m:sSubPr>
                            <m:e>
                              <m:r>
                                <a:rPr lang="en-CA" b="1" i="1">
                                  <a:solidFill>
                                    <a:srgbClr val="0000FF"/>
                                  </a:solidFill>
                                  <a:latin typeface="Cambria Math" panose="02040503050406030204" pitchFamily="18" charset="0"/>
                                </a:rPr>
                                <m:t>𝒚</m:t>
                              </m:r>
                            </m:e>
                            <m:sub>
                              <m:r>
                                <a:rPr lang="en-CA" b="1" i="1">
                                  <a:solidFill>
                                    <a:srgbClr val="0000FF"/>
                                  </a:solidFill>
                                  <a:latin typeface="Cambria Math" panose="02040503050406030204" pitchFamily="18" charset="0"/>
                                </a:rPr>
                                <m:t>𝟏</m:t>
                              </m:r>
                            </m:sub>
                          </m:sSub>
                        </m:num>
                        <m:den>
                          <m:sSub>
                            <m:sSubPr>
                              <m:ctrlPr>
                                <a:rPr lang="en-CA" b="1" i="1">
                                  <a:solidFill>
                                    <a:srgbClr val="0000FF"/>
                                  </a:solidFill>
                                  <a:latin typeface="Cambria Math" panose="02040503050406030204" pitchFamily="18" charset="0"/>
                                </a:rPr>
                              </m:ctrlPr>
                            </m:sSubPr>
                            <m:e>
                              <m:r>
                                <a:rPr lang="en-CA" b="1" i="1">
                                  <a:solidFill>
                                    <a:srgbClr val="0000FF"/>
                                  </a:solidFill>
                                  <a:latin typeface="Cambria Math" panose="02040503050406030204" pitchFamily="18" charset="0"/>
                                </a:rPr>
                                <m:t>𝒙</m:t>
                              </m:r>
                            </m:e>
                            <m:sub>
                              <m:r>
                                <a:rPr lang="en-CA" b="1" i="1">
                                  <a:solidFill>
                                    <a:srgbClr val="0000FF"/>
                                  </a:solidFill>
                                  <a:latin typeface="Cambria Math" panose="02040503050406030204" pitchFamily="18" charset="0"/>
                                </a:rPr>
                                <m:t>𝟐</m:t>
                              </m:r>
                            </m:sub>
                          </m:sSub>
                          <m:r>
                            <a:rPr lang="en-CA" b="1" i="1">
                              <a:solidFill>
                                <a:srgbClr val="0000FF"/>
                              </a:solidFill>
                              <a:latin typeface="Cambria Math" panose="02040503050406030204" pitchFamily="18" charset="0"/>
                            </a:rPr>
                            <m:t>−</m:t>
                          </m:r>
                          <m:sSub>
                            <m:sSubPr>
                              <m:ctrlPr>
                                <a:rPr lang="en-CA" b="1" i="1">
                                  <a:solidFill>
                                    <a:srgbClr val="0000FF"/>
                                  </a:solidFill>
                                  <a:latin typeface="Cambria Math" panose="02040503050406030204" pitchFamily="18" charset="0"/>
                                </a:rPr>
                              </m:ctrlPr>
                            </m:sSubPr>
                            <m:e>
                              <m:r>
                                <a:rPr lang="en-CA" b="1" i="1">
                                  <a:solidFill>
                                    <a:srgbClr val="0000FF"/>
                                  </a:solidFill>
                                  <a:latin typeface="Cambria Math" panose="02040503050406030204" pitchFamily="18" charset="0"/>
                                </a:rPr>
                                <m:t>𝒙</m:t>
                              </m:r>
                            </m:e>
                            <m:sub>
                              <m:r>
                                <a:rPr lang="en-CA" b="1" i="1">
                                  <a:solidFill>
                                    <a:srgbClr val="0000FF"/>
                                  </a:solidFill>
                                  <a:latin typeface="Cambria Math" panose="02040503050406030204" pitchFamily="18" charset="0"/>
                                </a:rPr>
                                <m:t>𝟏</m:t>
                              </m:r>
                            </m:sub>
                          </m:sSub>
                        </m:den>
                      </m:f>
                    </m:oMath>
                  </m:oMathPara>
                </a14:m>
                <a:endParaRPr lang="en-CA" b="1" dirty="0"/>
              </a:p>
            </p:txBody>
          </p:sp>
        </mc:Choice>
        <mc:Fallback xmlns="">
          <p:sp>
            <p:nvSpPr>
              <p:cNvPr id="15" name="TextBox 14">
                <a:extLst>
                  <a:ext uri="{FF2B5EF4-FFF2-40B4-BE49-F238E27FC236}">
                    <a16:creationId xmlns:a16="http://schemas.microsoft.com/office/drawing/2014/main" id="{1EBFD72B-E744-40E1-883E-F9F4FF0F79EA}"/>
                  </a:ext>
                </a:extLst>
              </p:cNvPr>
              <p:cNvSpPr txBox="1">
                <a:spLocks noRot="1" noChangeAspect="1" noMove="1" noResize="1" noEditPoints="1" noAdjustHandles="1" noChangeArrowheads="1" noChangeShapeType="1" noTextEdit="1"/>
              </p:cNvSpPr>
              <p:nvPr/>
            </p:nvSpPr>
            <p:spPr>
              <a:xfrm>
                <a:off x="4904022" y="3924402"/>
                <a:ext cx="1293350" cy="523670"/>
              </a:xfrm>
              <a:prstGeom prst="rect">
                <a:avLst/>
              </a:prstGeom>
              <a:blipFill>
                <a:blip r:embed="rId8"/>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C52BB92-3E6C-4234-8FAB-BAEAD5EC3A5C}"/>
                  </a:ext>
                </a:extLst>
              </p:cNvPr>
              <p:cNvSpPr txBox="1"/>
              <p:nvPr/>
            </p:nvSpPr>
            <p:spPr>
              <a:xfrm>
                <a:off x="5707157" y="2215822"/>
                <a:ext cx="1971420" cy="52046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b="1" i="1">
                          <a:solidFill>
                            <a:srgbClr val="0000FF"/>
                          </a:solidFill>
                          <a:latin typeface="Cambria Math" panose="02040503050406030204" pitchFamily="18" charset="0"/>
                        </a:rPr>
                        <m:t>𝒎</m:t>
                      </m:r>
                      <m:r>
                        <a:rPr lang="en-CA" b="1" i="1">
                          <a:solidFill>
                            <a:srgbClr val="0000FF"/>
                          </a:solidFill>
                          <a:latin typeface="Cambria Math" panose="02040503050406030204" pitchFamily="18" charset="0"/>
                        </a:rPr>
                        <m:t>=</m:t>
                      </m:r>
                      <m:f>
                        <m:fPr>
                          <m:ctrlPr>
                            <a:rPr lang="en-CA" b="1" i="1">
                              <a:solidFill>
                                <a:srgbClr val="0000FF"/>
                              </a:solidFill>
                              <a:latin typeface="Cambria Math" panose="02040503050406030204" pitchFamily="18" charset="0"/>
                            </a:rPr>
                          </m:ctrlPr>
                        </m:fPr>
                        <m:num>
                          <m:r>
                            <a:rPr lang="en-CA" b="1" i="1">
                              <a:solidFill>
                                <a:srgbClr val="0000FF"/>
                              </a:solidFill>
                              <a:latin typeface="Cambria Math" panose="02040503050406030204" pitchFamily="18" charset="0"/>
                            </a:rPr>
                            <m:t>𝟗</m:t>
                          </m:r>
                        </m:num>
                        <m:den>
                          <m:r>
                            <a:rPr lang="en-CA" b="1" i="1">
                              <a:solidFill>
                                <a:srgbClr val="0000FF"/>
                              </a:solidFill>
                              <a:latin typeface="Cambria Math" panose="02040503050406030204" pitchFamily="18" charset="0"/>
                            </a:rPr>
                            <m:t>𝟏𝟓</m:t>
                          </m:r>
                        </m:den>
                      </m:f>
                      <m:r>
                        <a:rPr lang="en-CA" b="1" i="1">
                          <a:solidFill>
                            <a:srgbClr val="0000FF"/>
                          </a:solidFill>
                          <a:latin typeface="Cambria Math" panose="02040503050406030204" pitchFamily="18" charset="0"/>
                        </a:rPr>
                        <m:t>=</m:t>
                      </m:r>
                    </m:oMath>
                  </m:oMathPara>
                </a14:m>
                <a:endParaRPr lang="en-CA" b="1" dirty="0"/>
              </a:p>
            </p:txBody>
          </p:sp>
        </mc:Choice>
        <mc:Fallback xmlns="">
          <p:sp>
            <p:nvSpPr>
              <p:cNvPr id="16" name="TextBox 15">
                <a:extLst>
                  <a:ext uri="{FF2B5EF4-FFF2-40B4-BE49-F238E27FC236}">
                    <a16:creationId xmlns:a16="http://schemas.microsoft.com/office/drawing/2014/main" id="{6C52BB92-3E6C-4234-8FAB-BAEAD5EC3A5C}"/>
                  </a:ext>
                </a:extLst>
              </p:cNvPr>
              <p:cNvSpPr txBox="1">
                <a:spLocks noRot="1" noChangeAspect="1" noMove="1" noResize="1" noEditPoints="1" noAdjustHandles="1" noChangeArrowheads="1" noChangeShapeType="1" noTextEdit="1"/>
              </p:cNvSpPr>
              <p:nvPr/>
            </p:nvSpPr>
            <p:spPr>
              <a:xfrm>
                <a:off x="5707157" y="2215822"/>
                <a:ext cx="1971420" cy="520463"/>
              </a:xfrm>
              <a:prstGeom prst="rect">
                <a:avLst/>
              </a:prstGeom>
              <a:blipFill>
                <a:blip r:embed="rId9"/>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B25765A-8B7F-49D4-A1DD-C97E3C8204BF}"/>
                  </a:ext>
                </a:extLst>
              </p:cNvPr>
              <p:cNvSpPr txBox="1"/>
              <p:nvPr/>
            </p:nvSpPr>
            <p:spPr>
              <a:xfrm>
                <a:off x="4904022" y="4610701"/>
                <a:ext cx="1804085" cy="576761"/>
              </a:xfrm>
              <a:prstGeom prst="rect">
                <a:avLst/>
              </a:prstGeom>
              <a:noFill/>
              <a:ln>
                <a:noFill/>
              </a:ln>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CA" b="1" i="1">
                          <a:solidFill>
                            <a:srgbClr val="0000FF"/>
                          </a:solidFill>
                          <a:latin typeface="Cambria Math" panose="02040503050406030204" pitchFamily="18" charset="0"/>
                        </a:rPr>
                        <m:t>𝒎</m:t>
                      </m:r>
                      <m:r>
                        <a:rPr lang="en-CA" b="1" i="1">
                          <a:solidFill>
                            <a:srgbClr val="0000FF"/>
                          </a:solidFill>
                          <a:latin typeface="Cambria Math" panose="02040503050406030204" pitchFamily="18" charset="0"/>
                        </a:rPr>
                        <m:t>=</m:t>
                      </m:r>
                      <m:f>
                        <m:fPr>
                          <m:ctrlPr>
                            <a:rPr lang="en-CA" b="1" i="1">
                              <a:solidFill>
                                <a:srgbClr val="0000FF"/>
                              </a:solidFill>
                              <a:latin typeface="Cambria Math" panose="02040503050406030204" pitchFamily="18" charset="0"/>
                            </a:rPr>
                          </m:ctrlPr>
                        </m:fPr>
                        <m:num>
                          <m:r>
                            <a:rPr lang="en-CA" b="1" i="1">
                              <a:solidFill>
                                <a:srgbClr val="0000FF"/>
                              </a:solidFill>
                              <a:latin typeface="Cambria Math" panose="02040503050406030204" pitchFamily="18" charset="0"/>
                            </a:rPr>
                            <m:t>𝟑</m:t>
                          </m:r>
                          <m:r>
                            <a:rPr lang="en-CA" b="1" i="1">
                              <a:solidFill>
                                <a:srgbClr val="0000FF"/>
                              </a:solidFill>
                              <a:latin typeface="Cambria Math" panose="02040503050406030204" pitchFamily="18" charset="0"/>
                            </a:rPr>
                            <m:t>−(−</m:t>
                          </m:r>
                          <m:r>
                            <a:rPr lang="en-CA" b="1" i="1">
                              <a:solidFill>
                                <a:srgbClr val="0000FF"/>
                              </a:solidFill>
                              <a:latin typeface="Cambria Math" panose="02040503050406030204" pitchFamily="18" charset="0"/>
                            </a:rPr>
                            <m:t>𝟔</m:t>
                          </m:r>
                          <m:r>
                            <a:rPr lang="en-CA" b="1" i="1">
                              <a:solidFill>
                                <a:srgbClr val="0000FF"/>
                              </a:solidFill>
                              <a:latin typeface="Cambria Math" panose="02040503050406030204" pitchFamily="18" charset="0"/>
                            </a:rPr>
                            <m:t>)</m:t>
                          </m:r>
                        </m:num>
                        <m:den>
                          <m:r>
                            <a:rPr lang="en-CA" b="1" i="1">
                              <a:solidFill>
                                <a:srgbClr val="0000FF"/>
                              </a:solidFill>
                              <a:latin typeface="Cambria Math" panose="02040503050406030204" pitchFamily="18" charset="0"/>
                            </a:rPr>
                            <m:t>𝟖</m:t>
                          </m:r>
                          <m:r>
                            <a:rPr lang="en-CA" b="1" i="1">
                              <a:solidFill>
                                <a:srgbClr val="0000FF"/>
                              </a:solidFill>
                              <a:latin typeface="Cambria Math" panose="02040503050406030204" pitchFamily="18" charset="0"/>
                            </a:rPr>
                            <m:t>−(−</m:t>
                          </m:r>
                          <m:r>
                            <a:rPr lang="en-CA" b="1" i="1">
                              <a:solidFill>
                                <a:srgbClr val="0000FF"/>
                              </a:solidFill>
                              <a:latin typeface="Cambria Math" panose="02040503050406030204" pitchFamily="18" charset="0"/>
                            </a:rPr>
                            <m:t>𝟕</m:t>
                          </m:r>
                          <m:r>
                            <a:rPr lang="en-CA" b="1" i="1">
                              <a:solidFill>
                                <a:srgbClr val="0000FF"/>
                              </a:solidFill>
                              <a:latin typeface="Cambria Math" panose="02040503050406030204" pitchFamily="18" charset="0"/>
                            </a:rPr>
                            <m:t>)</m:t>
                          </m:r>
                        </m:den>
                      </m:f>
                      <m:r>
                        <a:rPr lang="en-CA" b="1" i="1">
                          <a:solidFill>
                            <a:srgbClr val="0000FF"/>
                          </a:solidFill>
                          <a:latin typeface="Cambria Math" panose="02040503050406030204" pitchFamily="18" charset="0"/>
                        </a:rPr>
                        <m:t>=</m:t>
                      </m:r>
                    </m:oMath>
                  </m:oMathPara>
                </a14:m>
                <a:endParaRPr lang="en-CA" b="1" dirty="0"/>
              </a:p>
            </p:txBody>
          </p:sp>
        </mc:Choice>
        <mc:Fallback xmlns="">
          <p:sp>
            <p:nvSpPr>
              <p:cNvPr id="17" name="TextBox 16">
                <a:extLst>
                  <a:ext uri="{FF2B5EF4-FFF2-40B4-BE49-F238E27FC236}">
                    <a16:creationId xmlns:a16="http://schemas.microsoft.com/office/drawing/2014/main" id="{9B25765A-8B7F-49D4-A1DD-C97E3C8204BF}"/>
                  </a:ext>
                </a:extLst>
              </p:cNvPr>
              <p:cNvSpPr txBox="1">
                <a:spLocks noRot="1" noChangeAspect="1" noMove="1" noResize="1" noEditPoints="1" noAdjustHandles="1" noChangeArrowheads="1" noChangeShapeType="1" noTextEdit="1"/>
              </p:cNvSpPr>
              <p:nvPr/>
            </p:nvSpPr>
            <p:spPr>
              <a:xfrm>
                <a:off x="4904022" y="4610701"/>
                <a:ext cx="1804085" cy="576761"/>
              </a:xfrm>
              <a:prstGeom prst="rect">
                <a:avLst/>
              </a:prstGeom>
              <a:blipFill>
                <a:blip r:embed="rId10"/>
                <a:stretch>
                  <a:fillRect/>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BC155063-5EDC-4332-92DC-E4D73F05DCD3}"/>
                  </a:ext>
                </a:extLst>
              </p:cNvPr>
              <p:cNvSpPr/>
              <p:nvPr/>
            </p:nvSpPr>
            <p:spPr>
              <a:xfrm>
                <a:off x="6575880" y="4546308"/>
                <a:ext cx="750526" cy="612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CA" b="1" i="1">
                              <a:solidFill>
                                <a:srgbClr val="0000FF"/>
                              </a:solidFill>
                              <a:latin typeface="Cambria Math" panose="02040503050406030204" pitchFamily="18" charset="0"/>
                            </a:rPr>
                          </m:ctrlPr>
                        </m:fPr>
                        <m:num>
                          <m:r>
                            <a:rPr lang="en-CA" b="1" i="1">
                              <a:solidFill>
                                <a:srgbClr val="0000FF"/>
                              </a:solidFill>
                              <a:latin typeface="Cambria Math" panose="02040503050406030204" pitchFamily="18" charset="0"/>
                            </a:rPr>
                            <m:t>𝟗</m:t>
                          </m:r>
                        </m:num>
                        <m:den>
                          <m:r>
                            <a:rPr lang="en-CA" b="1" i="1">
                              <a:solidFill>
                                <a:srgbClr val="0000FF"/>
                              </a:solidFill>
                              <a:latin typeface="Cambria Math" panose="02040503050406030204" pitchFamily="18" charset="0"/>
                            </a:rPr>
                            <m:t>𝟏𝟓</m:t>
                          </m:r>
                        </m:den>
                      </m:f>
                      <m:r>
                        <a:rPr lang="en-CA" b="1" i="1">
                          <a:solidFill>
                            <a:srgbClr val="0000FF"/>
                          </a:solidFill>
                          <a:latin typeface="Cambria Math" panose="02040503050406030204" pitchFamily="18" charset="0"/>
                        </a:rPr>
                        <m:t>=</m:t>
                      </m:r>
                    </m:oMath>
                  </m:oMathPara>
                </a14:m>
                <a:endParaRPr lang="en-CA" dirty="0"/>
              </a:p>
            </p:txBody>
          </p:sp>
        </mc:Choice>
        <mc:Fallback xmlns="">
          <p:sp>
            <p:nvSpPr>
              <p:cNvPr id="18" name="Rectangle 17">
                <a:extLst>
                  <a:ext uri="{FF2B5EF4-FFF2-40B4-BE49-F238E27FC236}">
                    <a16:creationId xmlns:a16="http://schemas.microsoft.com/office/drawing/2014/main" id="{BC155063-5EDC-4332-92DC-E4D73F05DCD3}"/>
                  </a:ext>
                </a:extLst>
              </p:cNvPr>
              <p:cNvSpPr>
                <a:spLocks noRot="1" noChangeAspect="1" noMove="1" noResize="1" noEditPoints="1" noAdjustHandles="1" noChangeArrowheads="1" noChangeShapeType="1" noTextEdit="1"/>
              </p:cNvSpPr>
              <p:nvPr/>
            </p:nvSpPr>
            <p:spPr>
              <a:xfrm>
                <a:off x="6575880" y="4546308"/>
                <a:ext cx="750526" cy="612796"/>
              </a:xfrm>
              <a:prstGeom prst="rect">
                <a:avLst/>
              </a:prstGeom>
              <a:blipFill>
                <a:blip r:embed="rId11"/>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C15619B3-2410-4F83-8E39-00CCBEF3BB5E}"/>
                  </a:ext>
                </a:extLst>
              </p:cNvPr>
              <p:cNvSpPr/>
              <p:nvPr/>
            </p:nvSpPr>
            <p:spPr>
              <a:xfrm>
                <a:off x="7251283" y="4560487"/>
                <a:ext cx="375423" cy="612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CA" b="1" i="1">
                              <a:solidFill>
                                <a:srgbClr val="0000FF"/>
                              </a:solidFill>
                              <a:latin typeface="Cambria Math" panose="02040503050406030204" pitchFamily="18" charset="0"/>
                            </a:rPr>
                          </m:ctrlPr>
                        </m:fPr>
                        <m:num>
                          <m:r>
                            <a:rPr lang="en-CA" b="1" i="1">
                              <a:solidFill>
                                <a:srgbClr val="0000FF"/>
                              </a:solidFill>
                              <a:latin typeface="Cambria Math" panose="02040503050406030204" pitchFamily="18" charset="0"/>
                            </a:rPr>
                            <m:t>𝟑</m:t>
                          </m:r>
                        </m:num>
                        <m:den>
                          <m:r>
                            <a:rPr lang="en-CA" b="1" i="1">
                              <a:solidFill>
                                <a:srgbClr val="0000FF"/>
                              </a:solidFill>
                              <a:latin typeface="Cambria Math" panose="02040503050406030204" pitchFamily="18" charset="0"/>
                            </a:rPr>
                            <m:t>𝟓</m:t>
                          </m:r>
                        </m:den>
                      </m:f>
                    </m:oMath>
                  </m:oMathPara>
                </a14:m>
                <a:endParaRPr lang="en-CA" dirty="0"/>
              </a:p>
            </p:txBody>
          </p:sp>
        </mc:Choice>
        <mc:Fallback xmlns="">
          <p:sp>
            <p:nvSpPr>
              <p:cNvPr id="19" name="Rectangle 18">
                <a:extLst>
                  <a:ext uri="{FF2B5EF4-FFF2-40B4-BE49-F238E27FC236}">
                    <a16:creationId xmlns:a16="http://schemas.microsoft.com/office/drawing/2014/main" id="{C15619B3-2410-4F83-8E39-00CCBEF3BB5E}"/>
                  </a:ext>
                </a:extLst>
              </p:cNvPr>
              <p:cNvSpPr>
                <a:spLocks noRot="1" noChangeAspect="1" noMove="1" noResize="1" noEditPoints="1" noAdjustHandles="1" noChangeArrowheads="1" noChangeShapeType="1" noTextEdit="1"/>
              </p:cNvSpPr>
              <p:nvPr/>
            </p:nvSpPr>
            <p:spPr>
              <a:xfrm>
                <a:off x="7251283" y="4560487"/>
                <a:ext cx="375423" cy="612796"/>
              </a:xfrm>
              <a:prstGeom prst="rect">
                <a:avLst/>
              </a:prstGeom>
              <a:blipFill>
                <a:blip r:embed="rId1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DBF463CD-5670-4A26-9879-BBE2FE7D4295}"/>
                  </a:ext>
                </a:extLst>
              </p:cNvPr>
              <p:cNvSpPr/>
              <p:nvPr/>
            </p:nvSpPr>
            <p:spPr>
              <a:xfrm>
                <a:off x="7170502" y="2221587"/>
                <a:ext cx="375423" cy="612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CA" b="1" i="1">
                              <a:solidFill>
                                <a:srgbClr val="0000FF"/>
                              </a:solidFill>
                              <a:latin typeface="Cambria Math" panose="02040503050406030204" pitchFamily="18" charset="0"/>
                            </a:rPr>
                          </m:ctrlPr>
                        </m:fPr>
                        <m:num>
                          <m:r>
                            <a:rPr lang="en-CA" b="1" i="1">
                              <a:solidFill>
                                <a:srgbClr val="0000FF"/>
                              </a:solidFill>
                              <a:latin typeface="Cambria Math" panose="02040503050406030204" pitchFamily="18" charset="0"/>
                            </a:rPr>
                            <m:t>𝟑</m:t>
                          </m:r>
                        </m:num>
                        <m:den>
                          <m:r>
                            <a:rPr lang="en-CA" b="1" i="1">
                              <a:solidFill>
                                <a:srgbClr val="0000FF"/>
                              </a:solidFill>
                              <a:latin typeface="Cambria Math" panose="02040503050406030204" pitchFamily="18" charset="0"/>
                            </a:rPr>
                            <m:t>𝟓</m:t>
                          </m:r>
                        </m:den>
                      </m:f>
                    </m:oMath>
                  </m:oMathPara>
                </a14:m>
                <a:endParaRPr lang="en-CA" dirty="0"/>
              </a:p>
            </p:txBody>
          </p:sp>
        </mc:Choice>
        <mc:Fallback xmlns="">
          <p:sp>
            <p:nvSpPr>
              <p:cNvPr id="20" name="Rectangle 19">
                <a:extLst>
                  <a:ext uri="{FF2B5EF4-FFF2-40B4-BE49-F238E27FC236}">
                    <a16:creationId xmlns:a16="http://schemas.microsoft.com/office/drawing/2014/main" id="{DBF463CD-5670-4A26-9879-BBE2FE7D4295}"/>
                  </a:ext>
                </a:extLst>
              </p:cNvPr>
              <p:cNvSpPr>
                <a:spLocks noRot="1" noChangeAspect="1" noMove="1" noResize="1" noEditPoints="1" noAdjustHandles="1" noChangeArrowheads="1" noChangeShapeType="1" noTextEdit="1"/>
              </p:cNvSpPr>
              <p:nvPr/>
            </p:nvSpPr>
            <p:spPr>
              <a:xfrm>
                <a:off x="7170502" y="2221587"/>
                <a:ext cx="375423" cy="612796"/>
              </a:xfrm>
              <a:prstGeom prst="rect">
                <a:avLst/>
              </a:prstGeom>
              <a:blipFill>
                <a:blip r:embed="rId13"/>
                <a:stretch>
                  <a:fillRect/>
                </a:stretch>
              </a:blipFill>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142A93BD-1208-4BF3-B704-99799C63EDF0}"/>
              </a:ext>
            </a:extLst>
          </p:cNvPr>
          <p:cNvSpPr>
            <a:spLocks noGrp="1"/>
          </p:cNvSpPr>
          <p:nvPr>
            <p:ph type="sldNum" sz="quarter" idx="12"/>
          </p:nvPr>
        </p:nvSpPr>
        <p:spPr/>
        <p:txBody>
          <a:bodyPr/>
          <a:lstStyle/>
          <a:p>
            <a:fld id="{914CA522-1688-4E7E-A401-39BA881FF08A}" type="slidenum">
              <a:rPr lang="en-CA" smtClean="0"/>
              <a:t>7</a:t>
            </a:fld>
            <a:endParaRPr lang="en-CA"/>
          </a:p>
        </p:txBody>
      </p:sp>
    </p:spTree>
    <p:extLst>
      <p:ext uri="{BB962C8B-B14F-4D97-AF65-F5344CB8AC3E}">
        <p14:creationId xmlns:p14="http://schemas.microsoft.com/office/powerpoint/2010/main" val="84735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1000"/>
                                        <p:tgtEl>
                                          <p:spTgt spid="10"/>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000"/>
                                        <p:tgtEl>
                                          <p:spTgt spid="9"/>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3" grpId="0" animBg="1"/>
      <p:bldP spid="14" grpId="0"/>
      <p:bldP spid="15" grpId="0"/>
      <p:bldP spid="16" grpId="0"/>
      <p:bldP spid="17"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5E23800-0C2A-4E87-A7F4-6CF075EAE7FD}"/>
              </a:ext>
            </a:extLst>
          </p:cNvPr>
          <p:cNvPicPr>
            <a:picLocks noChangeAspect="1"/>
          </p:cNvPicPr>
          <p:nvPr/>
        </p:nvPicPr>
        <p:blipFill rotWithShape="1">
          <a:blip r:embed="rId2"/>
          <a:srcRect l="18909" t="15219" b="6791"/>
          <a:stretch/>
        </p:blipFill>
        <p:spPr bwMode="auto">
          <a:xfrm>
            <a:off x="543907" y="989740"/>
            <a:ext cx="3606105" cy="3314989"/>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358286" y="265343"/>
            <a:ext cx="5306837" cy="489686"/>
          </a:xfrm>
          <a:prstGeom prst="rect">
            <a:avLst/>
          </a:prstGeom>
        </p:spPr>
        <p:txBody>
          <a:bodyPr wrap="none">
            <a:spAutoFit/>
          </a:bodyPr>
          <a:lstStyle/>
          <a:p>
            <a:pPr>
              <a:lnSpc>
                <a:spcPct val="115000"/>
              </a:lnSpc>
            </a:pPr>
            <a:r>
              <a:rPr lang="en-US" sz="2400" dirty="0">
                <a:solidFill>
                  <a:srgbClr val="000000"/>
                </a:solidFill>
                <a:latin typeface="Cambria" panose="02040503050406030204" pitchFamily="18" charset="0"/>
                <a:ea typeface="Times New Roman" panose="02020603050405020304" pitchFamily="18" charset="0"/>
                <a:cs typeface="Arial" panose="020B0604020202020204" pitchFamily="34" charset="0"/>
              </a:rPr>
              <a:t>Example #1: Find the slope of each line</a:t>
            </a:r>
            <a:endParaRPr lang="en-CA" sz="2400" dirty="0">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4357B41-2291-477F-9F6A-F172D3D25C26}"/>
                  </a:ext>
                </a:extLst>
              </p:cNvPr>
              <p:cNvSpPr txBox="1"/>
              <p:nvPr/>
            </p:nvSpPr>
            <p:spPr>
              <a:xfrm>
                <a:off x="801754" y="2555076"/>
                <a:ext cx="664745" cy="369332"/>
              </a:xfrm>
              <a:prstGeom prst="rect">
                <a:avLst/>
              </a:prstGeom>
              <a:solidFill>
                <a:schemeClr val="bg1"/>
              </a:solid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CA" sz="2400" b="1" i="1">
                          <a:solidFill>
                            <a:srgbClr val="0000FF"/>
                          </a:solidFill>
                          <a:latin typeface="Cambria Math" panose="02040503050406030204" pitchFamily="18" charset="0"/>
                        </a:rPr>
                        <m:t>(−</m:t>
                      </m:r>
                      <m:r>
                        <a:rPr lang="en-CA" sz="2400" b="1" i="1">
                          <a:solidFill>
                            <a:srgbClr val="0000FF"/>
                          </a:solidFill>
                          <a:latin typeface="Cambria Math" panose="02040503050406030204" pitchFamily="18" charset="0"/>
                        </a:rPr>
                        <m:t>𝟐</m:t>
                      </m:r>
                      <m:r>
                        <a:rPr lang="en-CA" sz="2400" b="1" i="1">
                          <a:solidFill>
                            <a:srgbClr val="0000FF"/>
                          </a:solidFill>
                          <a:latin typeface="Cambria Math" panose="02040503050406030204" pitchFamily="18" charset="0"/>
                        </a:rPr>
                        <m:t>,</m:t>
                      </m:r>
                      <m:r>
                        <a:rPr lang="en-CA" sz="2400" b="1" i="1">
                          <a:solidFill>
                            <a:srgbClr val="0000FF"/>
                          </a:solidFill>
                          <a:latin typeface="Cambria Math" panose="02040503050406030204" pitchFamily="18" charset="0"/>
                        </a:rPr>
                        <m:t>𝟒</m:t>
                      </m:r>
                      <m:r>
                        <a:rPr lang="en-CA" sz="2400" b="1" i="1">
                          <a:solidFill>
                            <a:srgbClr val="0000FF"/>
                          </a:solidFill>
                          <a:latin typeface="Cambria Math" panose="02040503050406030204" pitchFamily="18" charset="0"/>
                        </a:rPr>
                        <m:t>)</m:t>
                      </m:r>
                    </m:oMath>
                  </m:oMathPara>
                </a14:m>
                <a:endParaRPr lang="en-CA" sz="2400" b="1" dirty="0"/>
              </a:p>
            </p:txBody>
          </p:sp>
        </mc:Choice>
        <mc:Fallback xmlns="">
          <p:sp>
            <p:nvSpPr>
              <p:cNvPr id="6" name="TextBox 5">
                <a:extLst>
                  <a:ext uri="{FF2B5EF4-FFF2-40B4-BE49-F238E27FC236}">
                    <a16:creationId xmlns:a16="http://schemas.microsoft.com/office/drawing/2014/main" id="{54357B41-2291-477F-9F6A-F172D3D25C26}"/>
                  </a:ext>
                </a:extLst>
              </p:cNvPr>
              <p:cNvSpPr txBox="1">
                <a:spLocks noRot="1" noChangeAspect="1" noMove="1" noResize="1" noEditPoints="1" noAdjustHandles="1" noChangeArrowheads="1" noChangeShapeType="1" noTextEdit="1"/>
              </p:cNvSpPr>
              <p:nvPr/>
            </p:nvSpPr>
            <p:spPr>
              <a:xfrm>
                <a:off x="801754" y="2555076"/>
                <a:ext cx="664745" cy="369332"/>
              </a:xfrm>
              <a:prstGeom prst="rect">
                <a:avLst/>
              </a:prstGeom>
              <a:blipFill>
                <a:blip r:embed="rId3"/>
                <a:stretch>
                  <a:fillRect l="-22018" r="-66055" b="-3442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703C92C-452D-4B46-A33F-ABBF94CC1D09}"/>
                  </a:ext>
                </a:extLst>
              </p:cNvPr>
              <p:cNvSpPr txBox="1"/>
              <p:nvPr/>
            </p:nvSpPr>
            <p:spPr>
              <a:xfrm>
                <a:off x="2418580" y="3542587"/>
                <a:ext cx="664745" cy="369332"/>
              </a:xfrm>
              <a:prstGeom prst="rect">
                <a:avLst/>
              </a:prstGeom>
              <a:solidFill>
                <a:schemeClr val="bg1"/>
              </a:solid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CA" sz="2400" b="1" i="1">
                          <a:solidFill>
                            <a:srgbClr val="0000FF"/>
                          </a:solidFill>
                          <a:latin typeface="Cambria Math" panose="02040503050406030204" pitchFamily="18" charset="0"/>
                        </a:rPr>
                        <m:t>(</m:t>
                      </m:r>
                      <m:r>
                        <a:rPr lang="en-CA" sz="2400" b="1" i="1">
                          <a:solidFill>
                            <a:srgbClr val="0000FF"/>
                          </a:solidFill>
                          <a:latin typeface="Cambria Math" panose="02040503050406030204" pitchFamily="18" charset="0"/>
                        </a:rPr>
                        <m:t>𝟎</m:t>
                      </m:r>
                      <m:r>
                        <a:rPr lang="en-CA" sz="2400" b="1" i="1">
                          <a:solidFill>
                            <a:srgbClr val="0000FF"/>
                          </a:solidFill>
                          <a:latin typeface="Cambria Math" panose="02040503050406030204" pitchFamily="18" charset="0"/>
                        </a:rPr>
                        <m:t>, −</m:t>
                      </m:r>
                      <m:r>
                        <a:rPr lang="en-CA" sz="2400" b="1" i="1">
                          <a:solidFill>
                            <a:srgbClr val="0000FF"/>
                          </a:solidFill>
                          <a:latin typeface="Cambria Math" panose="02040503050406030204" pitchFamily="18" charset="0"/>
                        </a:rPr>
                        <m:t>𝟒</m:t>
                      </m:r>
                      <m:r>
                        <a:rPr lang="en-CA" sz="2400" b="1" i="1">
                          <a:solidFill>
                            <a:srgbClr val="0000FF"/>
                          </a:solidFill>
                          <a:latin typeface="Cambria Math" panose="02040503050406030204" pitchFamily="18" charset="0"/>
                        </a:rPr>
                        <m:t>)</m:t>
                      </m:r>
                    </m:oMath>
                  </m:oMathPara>
                </a14:m>
                <a:endParaRPr lang="en-CA" sz="2400" b="1" dirty="0"/>
              </a:p>
            </p:txBody>
          </p:sp>
        </mc:Choice>
        <mc:Fallback xmlns="">
          <p:sp>
            <p:nvSpPr>
              <p:cNvPr id="7" name="TextBox 6">
                <a:extLst>
                  <a:ext uri="{FF2B5EF4-FFF2-40B4-BE49-F238E27FC236}">
                    <a16:creationId xmlns:a16="http://schemas.microsoft.com/office/drawing/2014/main" id="{E703C92C-452D-4B46-A33F-ABBF94CC1D09}"/>
                  </a:ext>
                </a:extLst>
              </p:cNvPr>
              <p:cNvSpPr txBox="1">
                <a:spLocks noRot="1" noChangeAspect="1" noMove="1" noResize="1" noEditPoints="1" noAdjustHandles="1" noChangeArrowheads="1" noChangeShapeType="1" noTextEdit="1"/>
              </p:cNvSpPr>
              <p:nvPr/>
            </p:nvSpPr>
            <p:spPr>
              <a:xfrm>
                <a:off x="2418580" y="3542587"/>
                <a:ext cx="664745" cy="369332"/>
              </a:xfrm>
              <a:prstGeom prst="rect">
                <a:avLst/>
              </a:prstGeom>
              <a:blipFill>
                <a:blip r:embed="rId4"/>
                <a:stretch>
                  <a:fillRect l="-22018" r="-66055" b="-34426"/>
                </a:stretch>
              </a:blipFill>
            </p:spPr>
            <p:txBody>
              <a:bodyPr/>
              <a:lstStyle/>
              <a:p>
                <a:r>
                  <a:rPr lang="en-CA">
                    <a:noFill/>
                  </a:rPr>
                  <a:t> </a:t>
                </a:r>
              </a:p>
            </p:txBody>
          </p:sp>
        </mc:Fallback>
      </mc:AlternateContent>
      <p:cxnSp>
        <p:nvCxnSpPr>
          <p:cNvPr id="9" name="Straight Arrow Connector 8">
            <a:extLst>
              <a:ext uri="{FF2B5EF4-FFF2-40B4-BE49-F238E27FC236}">
                <a16:creationId xmlns:a16="http://schemas.microsoft.com/office/drawing/2014/main" id="{151A75D1-C400-43D4-AEEB-6F3407C355C7}"/>
              </a:ext>
            </a:extLst>
          </p:cNvPr>
          <p:cNvCxnSpPr>
            <a:cxnSpLocks/>
          </p:cNvCxnSpPr>
          <p:nvPr/>
        </p:nvCxnSpPr>
        <p:spPr>
          <a:xfrm>
            <a:off x="1682328" y="3666012"/>
            <a:ext cx="623724"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452A769-0A7F-4F1D-81F8-C313F39FCC50}"/>
              </a:ext>
            </a:extLst>
          </p:cNvPr>
          <p:cNvCxnSpPr>
            <a:cxnSpLocks/>
          </p:cNvCxnSpPr>
          <p:nvPr/>
        </p:nvCxnSpPr>
        <p:spPr>
          <a:xfrm>
            <a:off x="1703102" y="1739021"/>
            <a:ext cx="0" cy="1926991"/>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953D252-82B3-4136-B88F-EF2EF531672D}"/>
                  </a:ext>
                </a:extLst>
              </p:cNvPr>
              <p:cNvSpPr txBox="1"/>
              <p:nvPr/>
            </p:nvSpPr>
            <p:spPr>
              <a:xfrm>
                <a:off x="392583" y="2208597"/>
                <a:ext cx="1115690"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b="1" i="1">
                          <a:latin typeface="Cambria Math" panose="02040503050406030204" pitchFamily="18" charset="0"/>
                        </a:rPr>
                        <m:t>𝒓𝒊𝒔𝒆</m:t>
                      </m:r>
                      <m:r>
                        <a:rPr lang="en-CA" b="1" i="1">
                          <a:latin typeface="Cambria Math" panose="02040503050406030204" pitchFamily="18" charset="0"/>
                        </a:rPr>
                        <m:t>=−</m:t>
                      </m:r>
                      <m:r>
                        <a:rPr lang="en-CA" b="1" i="1">
                          <a:latin typeface="Cambria Math" panose="02040503050406030204" pitchFamily="18" charset="0"/>
                        </a:rPr>
                        <m:t>𝟖</m:t>
                      </m:r>
                    </m:oMath>
                  </m:oMathPara>
                </a14:m>
                <a:endParaRPr lang="en-CA" b="1" dirty="0"/>
              </a:p>
            </p:txBody>
          </p:sp>
        </mc:Choice>
        <mc:Fallback xmlns="">
          <p:sp>
            <p:nvSpPr>
              <p:cNvPr id="12" name="TextBox 11">
                <a:extLst>
                  <a:ext uri="{FF2B5EF4-FFF2-40B4-BE49-F238E27FC236}">
                    <a16:creationId xmlns:a16="http://schemas.microsoft.com/office/drawing/2014/main" id="{A953D252-82B3-4136-B88F-EF2EF531672D}"/>
                  </a:ext>
                </a:extLst>
              </p:cNvPr>
              <p:cNvSpPr txBox="1">
                <a:spLocks noRot="1" noChangeAspect="1" noMove="1" noResize="1" noEditPoints="1" noAdjustHandles="1" noChangeArrowheads="1" noChangeShapeType="1" noTextEdit="1"/>
              </p:cNvSpPr>
              <p:nvPr/>
            </p:nvSpPr>
            <p:spPr>
              <a:xfrm>
                <a:off x="392583" y="2208597"/>
                <a:ext cx="1115690" cy="276999"/>
              </a:xfrm>
              <a:prstGeom prst="rect">
                <a:avLst/>
              </a:prstGeom>
              <a:blipFill>
                <a:blip r:embed="rId5"/>
                <a:stretch>
                  <a:fillRect l="-4372" r="-4918" b="-652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77BF07C-1071-44E7-8F3E-E3FAE6A86254}"/>
                  </a:ext>
                </a:extLst>
              </p:cNvPr>
              <p:cNvSpPr txBox="1"/>
              <p:nvPr/>
            </p:nvSpPr>
            <p:spPr>
              <a:xfrm>
                <a:off x="1581356" y="4156195"/>
                <a:ext cx="913712"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b="1" i="1">
                          <a:latin typeface="Cambria Math" panose="02040503050406030204" pitchFamily="18" charset="0"/>
                        </a:rPr>
                        <m:t>𝒓𝒖𝒏</m:t>
                      </m:r>
                      <m:r>
                        <a:rPr lang="en-CA" b="1" i="1">
                          <a:latin typeface="Cambria Math" panose="02040503050406030204" pitchFamily="18" charset="0"/>
                        </a:rPr>
                        <m:t>=</m:t>
                      </m:r>
                      <m:r>
                        <a:rPr lang="en-CA" b="1" i="1">
                          <a:latin typeface="Cambria Math" panose="02040503050406030204" pitchFamily="18" charset="0"/>
                        </a:rPr>
                        <m:t>𝟐</m:t>
                      </m:r>
                    </m:oMath>
                  </m:oMathPara>
                </a14:m>
                <a:endParaRPr lang="en-CA" b="1" dirty="0"/>
              </a:p>
            </p:txBody>
          </p:sp>
        </mc:Choice>
        <mc:Fallback xmlns="">
          <p:sp>
            <p:nvSpPr>
              <p:cNvPr id="13" name="TextBox 12">
                <a:extLst>
                  <a:ext uri="{FF2B5EF4-FFF2-40B4-BE49-F238E27FC236}">
                    <a16:creationId xmlns:a16="http://schemas.microsoft.com/office/drawing/2014/main" id="{E77BF07C-1071-44E7-8F3E-E3FAE6A86254}"/>
                  </a:ext>
                </a:extLst>
              </p:cNvPr>
              <p:cNvSpPr txBox="1">
                <a:spLocks noRot="1" noChangeAspect="1" noMove="1" noResize="1" noEditPoints="1" noAdjustHandles="1" noChangeArrowheads="1" noChangeShapeType="1" noTextEdit="1"/>
              </p:cNvSpPr>
              <p:nvPr/>
            </p:nvSpPr>
            <p:spPr>
              <a:xfrm>
                <a:off x="1581356" y="4156195"/>
                <a:ext cx="913712" cy="276999"/>
              </a:xfrm>
              <a:prstGeom prst="rect">
                <a:avLst/>
              </a:prstGeom>
              <a:blipFill>
                <a:blip r:embed="rId6"/>
                <a:stretch>
                  <a:fillRect l="-3333" r="-6000" b="-666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4303C42-2BCB-4FA8-8E4E-9C0F8F28A91D}"/>
                  </a:ext>
                </a:extLst>
              </p:cNvPr>
              <p:cNvSpPr txBox="1"/>
              <p:nvPr/>
            </p:nvSpPr>
            <p:spPr>
              <a:xfrm>
                <a:off x="4805431" y="938683"/>
                <a:ext cx="1293350" cy="69531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400" b="1" i="1">
                          <a:solidFill>
                            <a:srgbClr val="0000FF"/>
                          </a:solidFill>
                          <a:latin typeface="Cambria Math" panose="02040503050406030204" pitchFamily="18" charset="0"/>
                        </a:rPr>
                        <m:t>𝒎</m:t>
                      </m:r>
                      <m:r>
                        <a:rPr lang="en-CA" sz="2400" b="1" i="1">
                          <a:solidFill>
                            <a:srgbClr val="0000FF"/>
                          </a:solidFill>
                          <a:latin typeface="Cambria Math" panose="02040503050406030204" pitchFamily="18" charset="0"/>
                        </a:rPr>
                        <m:t>=</m:t>
                      </m:r>
                      <m:f>
                        <m:fPr>
                          <m:ctrlPr>
                            <a:rPr lang="en-CA" sz="2400" b="1" i="1">
                              <a:solidFill>
                                <a:srgbClr val="0000FF"/>
                              </a:solidFill>
                              <a:latin typeface="Cambria Math" panose="02040503050406030204" pitchFamily="18" charset="0"/>
                            </a:rPr>
                          </m:ctrlPr>
                        </m:fPr>
                        <m:num>
                          <m:r>
                            <a:rPr lang="en-CA" sz="2400" b="1" i="1">
                              <a:solidFill>
                                <a:srgbClr val="0000FF"/>
                              </a:solidFill>
                              <a:latin typeface="Cambria Math" panose="02040503050406030204" pitchFamily="18" charset="0"/>
                            </a:rPr>
                            <m:t>𝒓𝒊𝒔𝒆</m:t>
                          </m:r>
                        </m:num>
                        <m:den>
                          <m:r>
                            <a:rPr lang="en-CA" sz="2400" b="1" i="1">
                              <a:solidFill>
                                <a:srgbClr val="0000FF"/>
                              </a:solidFill>
                              <a:latin typeface="Cambria Math" panose="02040503050406030204" pitchFamily="18" charset="0"/>
                            </a:rPr>
                            <m:t>𝒓𝒖𝒏</m:t>
                          </m:r>
                        </m:den>
                      </m:f>
                    </m:oMath>
                  </m:oMathPara>
                </a14:m>
                <a:endParaRPr lang="en-CA" sz="2400" b="1" dirty="0"/>
              </a:p>
            </p:txBody>
          </p:sp>
        </mc:Choice>
        <mc:Fallback xmlns="">
          <p:sp>
            <p:nvSpPr>
              <p:cNvPr id="14" name="TextBox 13">
                <a:extLst>
                  <a:ext uri="{FF2B5EF4-FFF2-40B4-BE49-F238E27FC236}">
                    <a16:creationId xmlns:a16="http://schemas.microsoft.com/office/drawing/2014/main" id="{74303C42-2BCB-4FA8-8E4E-9C0F8F28A91D}"/>
                  </a:ext>
                </a:extLst>
              </p:cNvPr>
              <p:cNvSpPr txBox="1">
                <a:spLocks noRot="1" noChangeAspect="1" noMove="1" noResize="1" noEditPoints="1" noAdjustHandles="1" noChangeArrowheads="1" noChangeShapeType="1" noTextEdit="1"/>
              </p:cNvSpPr>
              <p:nvPr/>
            </p:nvSpPr>
            <p:spPr>
              <a:xfrm>
                <a:off x="4805431" y="938683"/>
                <a:ext cx="1293350" cy="695319"/>
              </a:xfrm>
              <a:prstGeom prst="rect">
                <a:avLst/>
              </a:prstGeom>
              <a:blipFill>
                <a:blip r:embed="rId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EBFD72B-E744-40E1-883E-F9F4FF0F79EA}"/>
                  </a:ext>
                </a:extLst>
              </p:cNvPr>
              <p:cNvSpPr txBox="1"/>
              <p:nvPr/>
            </p:nvSpPr>
            <p:spPr>
              <a:xfrm>
                <a:off x="4311323" y="3608029"/>
                <a:ext cx="1740450" cy="698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400" b="1" i="1">
                          <a:solidFill>
                            <a:srgbClr val="0000FF"/>
                          </a:solidFill>
                          <a:latin typeface="Cambria Math" panose="02040503050406030204" pitchFamily="18" charset="0"/>
                        </a:rPr>
                        <m:t>𝒎</m:t>
                      </m:r>
                      <m:r>
                        <a:rPr lang="en-CA" sz="2400" b="1" i="1">
                          <a:solidFill>
                            <a:srgbClr val="0000FF"/>
                          </a:solidFill>
                          <a:latin typeface="Cambria Math" panose="02040503050406030204" pitchFamily="18" charset="0"/>
                        </a:rPr>
                        <m:t>=</m:t>
                      </m:r>
                      <m:f>
                        <m:fPr>
                          <m:ctrlPr>
                            <a:rPr lang="en-CA" sz="2400" b="1" i="1">
                              <a:solidFill>
                                <a:srgbClr val="0000FF"/>
                              </a:solidFill>
                              <a:latin typeface="Cambria Math" panose="02040503050406030204" pitchFamily="18" charset="0"/>
                            </a:rPr>
                          </m:ctrlPr>
                        </m:fPr>
                        <m:num>
                          <m:sSub>
                            <m:sSubPr>
                              <m:ctrlPr>
                                <a:rPr lang="en-CA" sz="2400" b="1" i="1">
                                  <a:solidFill>
                                    <a:srgbClr val="0000FF"/>
                                  </a:solidFill>
                                  <a:latin typeface="Cambria Math" panose="02040503050406030204" pitchFamily="18" charset="0"/>
                                </a:rPr>
                              </m:ctrlPr>
                            </m:sSubPr>
                            <m:e>
                              <m:r>
                                <a:rPr lang="en-CA" sz="2400" b="1" i="1">
                                  <a:solidFill>
                                    <a:srgbClr val="0000FF"/>
                                  </a:solidFill>
                                  <a:latin typeface="Cambria Math" panose="02040503050406030204" pitchFamily="18" charset="0"/>
                                </a:rPr>
                                <m:t>𝒚</m:t>
                              </m:r>
                            </m:e>
                            <m:sub>
                              <m:r>
                                <a:rPr lang="en-CA" sz="2400" b="1" i="1">
                                  <a:solidFill>
                                    <a:srgbClr val="0000FF"/>
                                  </a:solidFill>
                                  <a:latin typeface="Cambria Math" panose="02040503050406030204" pitchFamily="18" charset="0"/>
                                </a:rPr>
                                <m:t>𝟐</m:t>
                              </m:r>
                            </m:sub>
                          </m:sSub>
                          <m:r>
                            <a:rPr lang="en-CA" sz="2400" b="1" i="1">
                              <a:solidFill>
                                <a:srgbClr val="0000FF"/>
                              </a:solidFill>
                              <a:latin typeface="Cambria Math" panose="02040503050406030204" pitchFamily="18" charset="0"/>
                            </a:rPr>
                            <m:t>−</m:t>
                          </m:r>
                          <m:sSub>
                            <m:sSubPr>
                              <m:ctrlPr>
                                <a:rPr lang="en-CA" sz="2400" b="1" i="1">
                                  <a:solidFill>
                                    <a:srgbClr val="0000FF"/>
                                  </a:solidFill>
                                  <a:latin typeface="Cambria Math" panose="02040503050406030204" pitchFamily="18" charset="0"/>
                                </a:rPr>
                              </m:ctrlPr>
                            </m:sSubPr>
                            <m:e>
                              <m:r>
                                <a:rPr lang="en-CA" sz="2400" b="1" i="1">
                                  <a:solidFill>
                                    <a:srgbClr val="0000FF"/>
                                  </a:solidFill>
                                  <a:latin typeface="Cambria Math" panose="02040503050406030204" pitchFamily="18" charset="0"/>
                                </a:rPr>
                                <m:t>𝒚</m:t>
                              </m:r>
                            </m:e>
                            <m:sub>
                              <m:r>
                                <a:rPr lang="en-CA" sz="2400" b="1" i="1">
                                  <a:solidFill>
                                    <a:srgbClr val="0000FF"/>
                                  </a:solidFill>
                                  <a:latin typeface="Cambria Math" panose="02040503050406030204" pitchFamily="18" charset="0"/>
                                </a:rPr>
                                <m:t>𝟏</m:t>
                              </m:r>
                            </m:sub>
                          </m:sSub>
                        </m:num>
                        <m:den>
                          <m:sSub>
                            <m:sSubPr>
                              <m:ctrlPr>
                                <a:rPr lang="en-CA" sz="2400" b="1" i="1">
                                  <a:solidFill>
                                    <a:srgbClr val="0000FF"/>
                                  </a:solidFill>
                                  <a:latin typeface="Cambria Math" panose="02040503050406030204" pitchFamily="18" charset="0"/>
                                </a:rPr>
                              </m:ctrlPr>
                            </m:sSubPr>
                            <m:e>
                              <m:r>
                                <a:rPr lang="en-CA" sz="2400" b="1" i="1">
                                  <a:solidFill>
                                    <a:srgbClr val="0000FF"/>
                                  </a:solidFill>
                                  <a:latin typeface="Cambria Math" panose="02040503050406030204" pitchFamily="18" charset="0"/>
                                </a:rPr>
                                <m:t>𝒙</m:t>
                              </m:r>
                            </m:e>
                            <m:sub>
                              <m:r>
                                <a:rPr lang="en-CA" sz="2400" b="1" i="1">
                                  <a:solidFill>
                                    <a:srgbClr val="0000FF"/>
                                  </a:solidFill>
                                  <a:latin typeface="Cambria Math" panose="02040503050406030204" pitchFamily="18" charset="0"/>
                                </a:rPr>
                                <m:t>𝟐</m:t>
                              </m:r>
                            </m:sub>
                          </m:sSub>
                          <m:r>
                            <a:rPr lang="en-CA" sz="2400" b="1" i="1">
                              <a:solidFill>
                                <a:srgbClr val="0000FF"/>
                              </a:solidFill>
                              <a:latin typeface="Cambria Math" panose="02040503050406030204" pitchFamily="18" charset="0"/>
                            </a:rPr>
                            <m:t>−</m:t>
                          </m:r>
                          <m:sSub>
                            <m:sSubPr>
                              <m:ctrlPr>
                                <a:rPr lang="en-CA" sz="2400" b="1" i="1">
                                  <a:solidFill>
                                    <a:srgbClr val="0000FF"/>
                                  </a:solidFill>
                                  <a:latin typeface="Cambria Math" panose="02040503050406030204" pitchFamily="18" charset="0"/>
                                </a:rPr>
                              </m:ctrlPr>
                            </m:sSubPr>
                            <m:e>
                              <m:r>
                                <a:rPr lang="en-CA" sz="2400" b="1" i="1">
                                  <a:solidFill>
                                    <a:srgbClr val="0000FF"/>
                                  </a:solidFill>
                                  <a:latin typeface="Cambria Math" panose="02040503050406030204" pitchFamily="18" charset="0"/>
                                </a:rPr>
                                <m:t>𝒙</m:t>
                              </m:r>
                            </m:e>
                            <m:sub>
                              <m:r>
                                <a:rPr lang="en-CA" sz="2400" b="1" i="1">
                                  <a:solidFill>
                                    <a:srgbClr val="0000FF"/>
                                  </a:solidFill>
                                  <a:latin typeface="Cambria Math" panose="02040503050406030204" pitchFamily="18" charset="0"/>
                                </a:rPr>
                                <m:t>𝟏</m:t>
                              </m:r>
                            </m:sub>
                          </m:sSub>
                        </m:den>
                      </m:f>
                    </m:oMath>
                  </m:oMathPara>
                </a14:m>
                <a:endParaRPr lang="en-CA" sz="2400" b="1" dirty="0"/>
              </a:p>
            </p:txBody>
          </p:sp>
        </mc:Choice>
        <mc:Fallback xmlns="">
          <p:sp>
            <p:nvSpPr>
              <p:cNvPr id="15" name="TextBox 14">
                <a:extLst>
                  <a:ext uri="{FF2B5EF4-FFF2-40B4-BE49-F238E27FC236}">
                    <a16:creationId xmlns:a16="http://schemas.microsoft.com/office/drawing/2014/main" id="{1EBFD72B-E744-40E1-883E-F9F4FF0F79EA}"/>
                  </a:ext>
                </a:extLst>
              </p:cNvPr>
              <p:cNvSpPr txBox="1">
                <a:spLocks noRot="1" noChangeAspect="1" noMove="1" noResize="1" noEditPoints="1" noAdjustHandles="1" noChangeArrowheads="1" noChangeShapeType="1" noTextEdit="1"/>
              </p:cNvSpPr>
              <p:nvPr/>
            </p:nvSpPr>
            <p:spPr>
              <a:xfrm>
                <a:off x="4311323" y="3608029"/>
                <a:ext cx="1740450" cy="698268"/>
              </a:xfrm>
              <a:prstGeom prst="rect">
                <a:avLst/>
              </a:prstGeom>
              <a:blipFill>
                <a:blip r:embed="rId8"/>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C52BB92-3E6C-4234-8FAB-BAEAD5EC3A5C}"/>
                  </a:ext>
                </a:extLst>
              </p:cNvPr>
              <p:cNvSpPr txBox="1"/>
              <p:nvPr/>
            </p:nvSpPr>
            <p:spPr>
              <a:xfrm>
                <a:off x="4805431" y="1810841"/>
                <a:ext cx="1971420" cy="691471"/>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CA" sz="2400" b="1" i="1">
                          <a:solidFill>
                            <a:srgbClr val="0000FF"/>
                          </a:solidFill>
                          <a:latin typeface="Cambria Math" panose="02040503050406030204" pitchFamily="18" charset="0"/>
                        </a:rPr>
                        <m:t>𝒎</m:t>
                      </m:r>
                      <m:r>
                        <a:rPr lang="en-CA" sz="2400" b="1" i="1">
                          <a:solidFill>
                            <a:srgbClr val="0000FF"/>
                          </a:solidFill>
                          <a:latin typeface="Cambria Math" panose="02040503050406030204" pitchFamily="18" charset="0"/>
                        </a:rPr>
                        <m:t>=</m:t>
                      </m:r>
                      <m:f>
                        <m:fPr>
                          <m:ctrlPr>
                            <a:rPr lang="en-CA" sz="2400" b="1" i="1">
                              <a:solidFill>
                                <a:srgbClr val="0000FF"/>
                              </a:solidFill>
                              <a:latin typeface="Cambria Math" panose="02040503050406030204" pitchFamily="18" charset="0"/>
                            </a:rPr>
                          </m:ctrlPr>
                        </m:fPr>
                        <m:num>
                          <m:r>
                            <a:rPr lang="en-CA" sz="2400" b="1" i="1">
                              <a:solidFill>
                                <a:srgbClr val="0000FF"/>
                              </a:solidFill>
                              <a:latin typeface="Cambria Math" panose="02040503050406030204" pitchFamily="18" charset="0"/>
                            </a:rPr>
                            <m:t>−</m:t>
                          </m:r>
                          <m:r>
                            <a:rPr lang="en-CA" sz="2400" b="1" i="1">
                              <a:solidFill>
                                <a:srgbClr val="0000FF"/>
                              </a:solidFill>
                              <a:latin typeface="Cambria Math" panose="02040503050406030204" pitchFamily="18" charset="0"/>
                            </a:rPr>
                            <m:t>𝟖</m:t>
                          </m:r>
                        </m:num>
                        <m:den>
                          <m:r>
                            <a:rPr lang="en-CA" sz="2400" b="1" i="1">
                              <a:solidFill>
                                <a:srgbClr val="0000FF"/>
                              </a:solidFill>
                              <a:latin typeface="Cambria Math" panose="02040503050406030204" pitchFamily="18" charset="0"/>
                            </a:rPr>
                            <m:t>𝟐</m:t>
                          </m:r>
                        </m:den>
                      </m:f>
                      <m:r>
                        <a:rPr lang="en-CA" sz="2400" b="1" i="1">
                          <a:solidFill>
                            <a:srgbClr val="0000FF"/>
                          </a:solidFill>
                          <a:latin typeface="Cambria Math" panose="02040503050406030204" pitchFamily="18" charset="0"/>
                        </a:rPr>
                        <m:t>=</m:t>
                      </m:r>
                    </m:oMath>
                  </m:oMathPara>
                </a14:m>
                <a:endParaRPr lang="en-CA" sz="2400" b="1" dirty="0"/>
              </a:p>
            </p:txBody>
          </p:sp>
        </mc:Choice>
        <mc:Fallback xmlns="">
          <p:sp>
            <p:nvSpPr>
              <p:cNvPr id="16" name="TextBox 15">
                <a:extLst>
                  <a:ext uri="{FF2B5EF4-FFF2-40B4-BE49-F238E27FC236}">
                    <a16:creationId xmlns:a16="http://schemas.microsoft.com/office/drawing/2014/main" id="{6C52BB92-3E6C-4234-8FAB-BAEAD5EC3A5C}"/>
                  </a:ext>
                </a:extLst>
              </p:cNvPr>
              <p:cNvSpPr txBox="1">
                <a:spLocks noRot="1" noChangeAspect="1" noMove="1" noResize="1" noEditPoints="1" noAdjustHandles="1" noChangeArrowheads="1" noChangeShapeType="1" noTextEdit="1"/>
              </p:cNvSpPr>
              <p:nvPr/>
            </p:nvSpPr>
            <p:spPr>
              <a:xfrm>
                <a:off x="4805431" y="1810841"/>
                <a:ext cx="1971420" cy="691471"/>
              </a:xfrm>
              <a:prstGeom prst="rect">
                <a:avLst/>
              </a:prstGeom>
              <a:blipFill>
                <a:blip r:embed="rId9"/>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B25765A-8B7F-49D4-A1DD-C97E3C8204BF}"/>
                  </a:ext>
                </a:extLst>
              </p:cNvPr>
              <p:cNvSpPr txBox="1"/>
              <p:nvPr/>
            </p:nvSpPr>
            <p:spPr>
              <a:xfrm>
                <a:off x="4418131" y="4355689"/>
                <a:ext cx="2715810" cy="820674"/>
              </a:xfrm>
              <a:prstGeom prst="rect">
                <a:avLst/>
              </a:prstGeom>
              <a:noFill/>
              <a:ln>
                <a:noFill/>
              </a:ln>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CA" sz="2800" b="1" i="1">
                          <a:solidFill>
                            <a:srgbClr val="0000FF"/>
                          </a:solidFill>
                          <a:latin typeface="Cambria Math" panose="02040503050406030204" pitchFamily="18" charset="0"/>
                        </a:rPr>
                        <m:t>𝒎</m:t>
                      </m:r>
                      <m:r>
                        <a:rPr lang="en-CA" sz="2800" b="1" i="1">
                          <a:solidFill>
                            <a:srgbClr val="0000FF"/>
                          </a:solidFill>
                          <a:latin typeface="Cambria Math" panose="02040503050406030204" pitchFamily="18" charset="0"/>
                        </a:rPr>
                        <m:t>=</m:t>
                      </m:r>
                      <m:f>
                        <m:fPr>
                          <m:ctrlPr>
                            <a:rPr lang="en-CA" sz="2800" b="1" i="1">
                              <a:solidFill>
                                <a:srgbClr val="0000FF"/>
                              </a:solidFill>
                              <a:latin typeface="Cambria Math" panose="02040503050406030204" pitchFamily="18" charset="0"/>
                            </a:rPr>
                          </m:ctrlPr>
                        </m:fPr>
                        <m:num>
                          <m:r>
                            <a:rPr lang="en-CA" sz="2800" b="1" i="1">
                              <a:solidFill>
                                <a:srgbClr val="0000FF"/>
                              </a:solidFill>
                              <a:latin typeface="Cambria Math" panose="02040503050406030204" pitchFamily="18" charset="0"/>
                            </a:rPr>
                            <m:t>𝟒</m:t>
                          </m:r>
                          <m:r>
                            <a:rPr lang="en-CA" sz="2800" b="1" i="1">
                              <a:solidFill>
                                <a:srgbClr val="0000FF"/>
                              </a:solidFill>
                              <a:latin typeface="Cambria Math" panose="02040503050406030204" pitchFamily="18" charset="0"/>
                            </a:rPr>
                            <m:t>−(−</m:t>
                          </m:r>
                          <m:r>
                            <a:rPr lang="en-CA" sz="2800" b="1" i="1">
                              <a:solidFill>
                                <a:srgbClr val="0000FF"/>
                              </a:solidFill>
                              <a:latin typeface="Cambria Math" panose="02040503050406030204" pitchFamily="18" charset="0"/>
                            </a:rPr>
                            <m:t>𝟒</m:t>
                          </m:r>
                          <m:r>
                            <a:rPr lang="en-CA" sz="2800" b="1" i="1">
                              <a:solidFill>
                                <a:srgbClr val="0000FF"/>
                              </a:solidFill>
                              <a:latin typeface="Cambria Math" panose="02040503050406030204" pitchFamily="18" charset="0"/>
                            </a:rPr>
                            <m:t>)</m:t>
                          </m:r>
                        </m:num>
                        <m:den>
                          <m:r>
                            <a:rPr lang="en-CA" sz="2800" b="1" i="1">
                              <a:solidFill>
                                <a:srgbClr val="0000FF"/>
                              </a:solidFill>
                              <a:latin typeface="Cambria Math" panose="02040503050406030204" pitchFamily="18" charset="0"/>
                            </a:rPr>
                            <m:t>−</m:t>
                          </m:r>
                          <m:r>
                            <a:rPr lang="en-CA" sz="2800" b="1" i="1">
                              <a:solidFill>
                                <a:srgbClr val="0000FF"/>
                              </a:solidFill>
                              <a:latin typeface="Cambria Math" panose="02040503050406030204" pitchFamily="18" charset="0"/>
                            </a:rPr>
                            <m:t>𝟐</m:t>
                          </m:r>
                          <m:r>
                            <a:rPr lang="en-CA" sz="2800" b="1" i="1">
                              <a:solidFill>
                                <a:srgbClr val="0000FF"/>
                              </a:solidFill>
                              <a:latin typeface="Cambria Math" panose="02040503050406030204" pitchFamily="18" charset="0"/>
                            </a:rPr>
                            <m:t>−</m:t>
                          </m:r>
                          <m:r>
                            <a:rPr lang="en-CA" sz="2800" b="1" i="1">
                              <a:solidFill>
                                <a:srgbClr val="0000FF"/>
                              </a:solidFill>
                              <a:latin typeface="Cambria Math" panose="02040503050406030204" pitchFamily="18" charset="0"/>
                            </a:rPr>
                            <m:t>𝟎</m:t>
                          </m:r>
                        </m:den>
                      </m:f>
                      <m:r>
                        <a:rPr lang="en-CA" sz="2800" b="1" i="1">
                          <a:solidFill>
                            <a:srgbClr val="0000FF"/>
                          </a:solidFill>
                          <a:latin typeface="Cambria Math" panose="02040503050406030204" pitchFamily="18" charset="0"/>
                        </a:rPr>
                        <m:t>=</m:t>
                      </m:r>
                    </m:oMath>
                  </m:oMathPara>
                </a14:m>
                <a:endParaRPr lang="en-CA" sz="2800" b="1" dirty="0"/>
              </a:p>
            </p:txBody>
          </p:sp>
        </mc:Choice>
        <mc:Fallback xmlns="">
          <p:sp>
            <p:nvSpPr>
              <p:cNvPr id="17" name="TextBox 16">
                <a:extLst>
                  <a:ext uri="{FF2B5EF4-FFF2-40B4-BE49-F238E27FC236}">
                    <a16:creationId xmlns:a16="http://schemas.microsoft.com/office/drawing/2014/main" id="{9B25765A-8B7F-49D4-A1DD-C97E3C8204BF}"/>
                  </a:ext>
                </a:extLst>
              </p:cNvPr>
              <p:cNvSpPr txBox="1">
                <a:spLocks noRot="1" noChangeAspect="1" noMove="1" noResize="1" noEditPoints="1" noAdjustHandles="1" noChangeArrowheads="1" noChangeShapeType="1" noTextEdit="1"/>
              </p:cNvSpPr>
              <p:nvPr/>
            </p:nvSpPr>
            <p:spPr>
              <a:xfrm>
                <a:off x="4418131" y="4355689"/>
                <a:ext cx="2715810" cy="820674"/>
              </a:xfrm>
              <a:prstGeom prst="rect">
                <a:avLst/>
              </a:prstGeom>
              <a:blipFill>
                <a:blip r:embed="rId10"/>
                <a:stretch>
                  <a:fillRect/>
                </a:stretch>
              </a:blipFill>
              <a:ln>
                <a:noFill/>
              </a:ln>
            </p:spPr>
            <p:txBody>
              <a:bodyPr/>
              <a:lstStyle/>
              <a:p>
                <a:r>
                  <a:rPr lang="en-CA">
                    <a:noFill/>
                  </a:rPr>
                  <a:t> </a:t>
                </a:r>
              </a:p>
            </p:txBody>
          </p:sp>
        </mc:Fallback>
      </mc:AlternateContent>
      <p:sp>
        <p:nvSpPr>
          <p:cNvPr id="19" name="Oval 18">
            <a:extLst>
              <a:ext uri="{FF2B5EF4-FFF2-40B4-BE49-F238E27FC236}">
                <a16:creationId xmlns:a16="http://schemas.microsoft.com/office/drawing/2014/main" id="{2C05DC2C-2743-4317-97C0-313AD037C74B}"/>
              </a:ext>
            </a:extLst>
          </p:cNvPr>
          <p:cNvSpPr>
            <a:spLocks noChangeAspect="1"/>
          </p:cNvSpPr>
          <p:nvPr/>
        </p:nvSpPr>
        <p:spPr>
          <a:xfrm>
            <a:off x="2146468" y="3630318"/>
            <a:ext cx="137160" cy="13716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sz="1350" dirty="0"/>
          </a:p>
        </p:txBody>
      </p:sp>
      <p:sp>
        <p:nvSpPr>
          <p:cNvPr id="20" name="Oval 19">
            <a:extLst>
              <a:ext uri="{FF2B5EF4-FFF2-40B4-BE49-F238E27FC236}">
                <a16:creationId xmlns:a16="http://schemas.microsoft.com/office/drawing/2014/main" id="{7C533FA3-17D1-4D64-A14A-CB8486C8245B}"/>
              </a:ext>
            </a:extLst>
          </p:cNvPr>
          <p:cNvSpPr>
            <a:spLocks noChangeAspect="1"/>
          </p:cNvSpPr>
          <p:nvPr/>
        </p:nvSpPr>
        <p:spPr>
          <a:xfrm>
            <a:off x="1613748" y="1601861"/>
            <a:ext cx="137160" cy="13716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sz="1350" dirty="0"/>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65D9BF23-666B-4416-9F57-2F4C97341CB8}"/>
                  </a:ext>
                </a:extLst>
              </p:cNvPr>
              <p:cNvSpPr/>
              <p:nvPr/>
            </p:nvSpPr>
            <p:spPr>
              <a:xfrm>
                <a:off x="7026452" y="4412717"/>
                <a:ext cx="981872"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CA" sz="2400" b="1" i="1">
                              <a:solidFill>
                                <a:srgbClr val="0000FF"/>
                              </a:solidFill>
                              <a:latin typeface="Cambria Math" panose="02040503050406030204" pitchFamily="18" charset="0"/>
                            </a:rPr>
                          </m:ctrlPr>
                        </m:fPr>
                        <m:num>
                          <m:r>
                            <a:rPr lang="en-CA" sz="2400" b="1" i="1">
                              <a:solidFill>
                                <a:srgbClr val="0000FF"/>
                              </a:solidFill>
                              <a:latin typeface="Cambria Math" panose="02040503050406030204" pitchFamily="18" charset="0"/>
                            </a:rPr>
                            <m:t>𝟖</m:t>
                          </m:r>
                        </m:num>
                        <m:den>
                          <m:r>
                            <a:rPr lang="en-CA" sz="2400" b="1" i="1">
                              <a:solidFill>
                                <a:srgbClr val="0000FF"/>
                              </a:solidFill>
                              <a:latin typeface="Cambria Math" panose="02040503050406030204" pitchFamily="18" charset="0"/>
                            </a:rPr>
                            <m:t>−</m:t>
                          </m:r>
                          <m:r>
                            <a:rPr lang="en-CA" sz="2400" b="1" i="1">
                              <a:solidFill>
                                <a:srgbClr val="0000FF"/>
                              </a:solidFill>
                              <a:latin typeface="Cambria Math" panose="02040503050406030204" pitchFamily="18" charset="0"/>
                            </a:rPr>
                            <m:t>𝟐</m:t>
                          </m:r>
                        </m:den>
                      </m:f>
                      <m:r>
                        <a:rPr lang="en-CA" sz="2400" b="1" i="1">
                          <a:solidFill>
                            <a:srgbClr val="0000FF"/>
                          </a:solidFill>
                          <a:latin typeface="Cambria Math" panose="02040503050406030204" pitchFamily="18" charset="0"/>
                        </a:rPr>
                        <m:t>=</m:t>
                      </m:r>
                    </m:oMath>
                  </m:oMathPara>
                </a14:m>
                <a:endParaRPr lang="en-CA" sz="2400" dirty="0"/>
              </a:p>
            </p:txBody>
          </p:sp>
        </mc:Choice>
        <mc:Fallback xmlns="">
          <p:sp>
            <p:nvSpPr>
              <p:cNvPr id="11" name="Rectangle 10">
                <a:extLst>
                  <a:ext uri="{FF2B5EF4-FFF2-40B4-BE49-F238E27FC236}">
                    <a16:creationId xmlns:a16="http://schemas.microsoft.com/office/drawing/2014/main" id="{65D9BF23-666B-4416-9F57-2F4C97341CB8}"/>
                  </a:ext>
                </a:extLst>
              </p:cNvPr>
              <p:cNvSpPr>
                <a:spLocks noRot="1" noChangeAspect="1" noMove="1" noResize="1" noEditPoints="1" noAdjustHandles="1" noChangeArrowheads="1" noChangeShapeType="1" noTextEdit="1"/>
              </p:cNvSpPr>
              <p:nvPr/>
            </p:nvSpPr>
            <p:spPr>
              <a:xfrm>
                <a:off x="7026452" y="4412717"/>
                <a:ext cx="981872" cy="783804"/>
              </a:xfrm>
              <a:prstGeom prst="rect">
                <a:avLst/>
              </a:prstGeom>
              <a:blipFill>
                <a:blip r:embed="rId11"/>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990DECFD-EE32-4B57-89D0-1604F7BDA7B8}"/>
                  </a:ext>
                </a:extLst>
              </p:cNvPr>
              <p:cNvSpPr/>
              <p:nvPr/>
            </p:nvSpPr>
            <p:spPr>
              <a:xfrm>
                <a:off x="8008324" y="4573786"/>
                <a:ext cx="66717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400" b="1" i="1">
                          <a:solidFill>
                            <a:srgbClr val="0000FF"/>
                          </a:solidFill>
                          <a:latin typeface="Cambria Math" panose="02040503050406030204" pitchFamily="18" charset="0"/>
                        </a:rPr>
                        <m:t>−</m:t>
                      </m:r>
                      <m:r>
                        <a:rPr lang="en-CA" sz="2400" b="1" i="1">
                          <a:solidFill>
                            <a:srgbClr val="0000FF"/>
                          </a:solidFill>
                          <a:latin typeface="Cambria Math" panose="02040503050406030204" pitchFamily="18" charset="0"/>
                        </a:rPr>
                        <m:t>𝟒</m:t>
                      </m:r>
                    </m:oMath>
                  </m:oMathPara>
                </a14:m>
                <a:endParaRPr lang="en-CA" sz="2400" dirty="0"/>
              </a:p>
            </p:txBody>
          </p:sp>
        </mc:Choice>
        <mc:Fallback xmlns="">
          <p:sp>
            <p:nvSpPr>
              <p:cNvPr id="21" name="Rectangle 20">
                <a:extLst>
                  <a:ext uri="{FF2B5EF4-FFF2-40B4-BE49-F238E27FC236}">
                    <a16:creationId xmlns:a16="http://schemas.microsoft.com/office/drawing/2014/main" id="{990DECFD-EE32-4B57-89D0-1604F7BDA7B8}"/>
                  </a:ext>
                </a:extLst>
              </p:cNvPr>
              <p:cNvSpPr>
                <a:spLocks noRot="1" noChangeAspect="1" noMove="1" noResize="1" noEditPoints="1" noAdjustHandles="1" noChangeArrowheads="1" noChangeShapeType="1" noTextEdit="1"/>
              </p:cNvSpPr>
              <p:nvPr/>
            </p:nvSpPr>
            <p:spPr>
              <a:xfrm>
                <a:off x="8008324" y="4573786"/>
                <a:ext cx="667170" cy="461665"/>
              </a:xfrm>
              <a:prstGeom prst="rect">
                <a:avLst/>
              </a:prstGeom>
              <a:blipFill>
                <a:blip r:embed="rId1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C71438FD-2D47-4672-83C6-523E513D85E2}"/>
                  </a:ext>
                </a:extLst>
              </p:cNvPr>
              <p:cNvSpPr/>
              <p:nvPr/>
            </p:nvSpPr>
            <p:spPr>
              <a:xfrm>
                <a:off x="6359282" y="1975850"/>
                <a:ext cx="66717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400" b="1" i="1">
                          <a:solidFill>
                            <a:srgbClr val="0000FF"/>
                          </a:solidFill>
                          <a:latin typeface="Cambria Math" panose="02040503050406030204" pitchFamily="18" charset="0"/>
                        </a:rPr>
                        <m:t>−</m:t>
                      </m:r>
                      <m:r>
                        <a:rPr lang="en-CA" sz="2400" b="1" i="1">
                          <a:solidFill>
                            <a:srgbClr val="0000FF"/>
                          </a:solidFill>
                          <a:latin typeface="Cambria Math" panose="02040503050406030204" pitchFamily="18" charset="0"/>
                        </a:rPr>
                        <m:t>𝟒</m:t>
                      </m:r>
                    </m:oMath>
                  </m:oMathPara>
                </a14:m>
                <a:endParaRPr lang="en-CA" sz="2400" dirty="0"/>
              </a:p>
            </p:txBody>
          </p:sp>
        </mc:Choice>
        <mc:Fallback xmlns="">
          <p:sp>
            <p:nvSpPr>
              <p:cNvPr id="22" name="Rectangle 21">
                <a:extLst>
                  <a:ext uri="{FF2B5EF4-FFF2-40B4-BE49-F238E27FC236}">
                    <a16:creationId xmlns:a16="http://schemas.microsoft.com/office/drawing/2014/main" id="{C71438FD-2D47-4672-83C6-523E513D85E2}"/>
                  </a:ext>
                </a:extLst>
              </p:cNvPr>
              <p:cNvSpPr>
                <a:spLocks noRot="1" noChangeAspect="1" noMove="1" noResize="1" noEditPoints="1" noAdjustHandles="1" noChangeArrowheads="1" noChangeShapeType="1" noTextEdit="1"/>
              </p:cNvSpPr>
              <p:nvPr/>
            </p:nvSpPr>
            <p:spPr>
              <a:xfrm>
                <a:off x="6359282" y="1975850"/>
                <a:ext cx="667170" cy="461665"/>
              </a:xfrm>
              <a:prstGeom prst="rect">
                <a:avLst/>
              </a:prstGeom>
              <a:blipFill>
                <a:blip r:embed="rId13"/>
                <a:stretch>
                  <a:fillRect/>
                </a:stretch>
              </a:blipFill>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A3D2E625-B745-4F9F-860B-F9A6D01AFA54}"/>
              </a:ext>
            </a:extLst>
          </p:cNvPr>
          <p:cNvSpPr>
            <a:spLocks noGrp="1"/>
          </p:cNvSpPr>
          <p:nvPr>
            <p:ph type="sldNum" sz="quarter" idx="12"/>
          </p:nvPr>
        </p:nvSpPr>
        <p:spPr/>
        <p:txBody>
          <a:bodyPr/>
          <a:lstStyle/>
          <a:p>
            <a:fld id="{914CA522-1688-4E7E-A401-39BA881FF08A}" type="slidenum">
              <a:rPr lang="en-CA" smtClean="0"/>
              <a:t>8</a:t>
            </a:fld>
            <a:endParaRPr lang="en-CA"/>
          </a:p>
        </p:txBody>
      </p:sp>
    </p:spTree>
    <p:extLst>
      <p:ext uri="{BB962C8B-B14F-4D97-AF65-F5344CB8AC3E}">
        <p14:creationId xmlns:p14="http://schemas.microsoft.com/office/powerpoint/2010/main" val="146320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3" grpId="0" animBg="1"/>
      <p:bldP spid="15" grpId="0"/>
      <p:bldP spid="16" grpId="0"/>
      <p:bldP spid="17" grpId="0"/>
      <p:bldP spid="11"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344" y="208516"/>
            <a:ext cx="5306837" cy="489686"/>
          </a:xfrm>
          <a:prstGeom prst="rect">
            <a:avLst/>
          </a:prstGeom>
        </p:spPr>
        <p:txBody>
          <a:bodyPr wrap="none">
            <a:spAutoFit/>
          </a:bodyPr>
          <a:lstStyle/>
          <a:p>
            <a:pPr>
              <a:lnSpc>
                <a:spcPct val="115000"/>
              </a:lnSpc>
            </a:pPr>
            <a:r>
              <a:rPr lang="en-US" sz="2400" dirty="0">
                <a:solidFill>
                  <a:srgbClr val="000000"/>
                </a:solidFill>
                <a:latin typeface="Cambria" panose="02040503050406030204" pitchFamily="18" charset="0"/>
                <a:ea typeface="Times New Roman" panose="02020603050405020304" pitchFamily="18" charset="0"/>
                <a:cs typeface="Arial" panose="020B0604020202020204" pitchFamily="34" charset="0"/>
              </a:rPr>
              <a:t>Example #1: Find the slope of each line</a:t>
            </a:r>
            <a:endParaRPr lang="en-CA" sz="2400" dirty="0">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4303C42-2BCB-4FA8-8E4E-9C0F8F28A91D}"/>
                  </a:ext>
                </a:extLst>
              </p:cNvPr>
              <p:cNvSpPr txBox="1"/>
              <p:nvPr/>
            </p:nvSpPr>
            <p:spPr>
              <a:xfrm>
                <a:off x="5989209" y="665207"/>
                <a:ext cx="1293350" cy="69531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400" b="1" i="1">
                          <a:solidFill>
                            <a:srgbClr val="0000FF"/>
                          </a:solidFill>
                          <a:latin typeface="Cambria Math" panose="02040503050406030204" pitchFamily="18" charset="0"/>
                        </a:rPr>
                        <m:t>𝒎</m:t>
                      </m:r>
                      <m:r>
                        <a:rPr lang="en-CA" sz="2400" b="1" i="1">
                          <a:solidFill>
                            <a:srgbClr val="0000FF"/>
                          </a:solidFill>
                          <a:latin typeface="Cambria Math" panose="02040503050406030204" pitchFamily="18" charset="0"/>
                        </a:rPr>
                        <m:t>=</m:t>
                      </m:r>
                      <m:f>
                        <m:fPr>
                          <m:ctrlPr>
                            <a:rPr lang="en-CA" sz="2400" b="1" i="1">
                              <a:solidFill>
                                <a:srgbClr val="0000FF"/>
                              </a:solidFill>
                              <a:latin typeface="Cambria Math" panose="02040503050406030204" pitchFamily="18" charset="0"/>
                            </a:rPr>
                          </m:ctrlPr>
                        </m:fPr>
                        <m:num>
                          <m:r>
                            <a:rPr lang="en-CA" sz="2400" b="1" i="1">
                              <a:solidFill>
                                <a:srgbClr val="0000FF"/>
                              </a:solidFill>
                              <a:latin typeface="Cambria Math" panose="02040503050406030204" pitchFamily="18" charset="0"/>
                            </a:rPr>
                            <m:t>𝒓𝒊𝒔𝒆</m:t>
                          </m:r>
                        </m:num>
                        <m:den>
                          <m:r>
                            <a:rPr lang="en-CA" sz="2400" b="1" i="1">
                              <a:solidFill>
                                <a:srgbClr val="0000FF"/>
                              </a:solidFill>
                              <a:latin typeface="Cambria Math" panose="02040503050406030204" pitchFamily="18" charset="0"/>
                            </a:rPr>
                            <m:t>𝒓𝒖𝒏</m:t>
                          </m:r>
                        </m:den>
                      </m:f>
                    </m:oMath>
                  </m:oMathPara>
                </a14:m>
                <a:endParaRPr lang="en-CA" sz="2400" b="1" dirty="0"/>
              </a:p>
            </p:txBody>
          </p:sp>
        </mc:Choice>
        <mc:Fallback xmlns="">
          <p:sp>
            <p:nvSpPr>
              <p:cNvPr id="14" name="TextBox 13">
                <a:extLst>
                  <a:ext uri="{FF2B5EF4-FFF2-40B4-BE49-F238E27FC236}">
                    <a16:creationId xmlns:a16="http://schemas.microsoft.com/office/drawing/2014/main" id="{74303C42-2BCB-4FA8-8E4E-9C0F8F28A91D}"/>
                  </a:ext>
                </a:extLst>
              </p:cNvPr>
              <p:cNvSpPr txBox="1">
                <a:spLocks noRot="1" noChangeAspect="1" noMove="1" noResize="1" noEditPoints="1" noAdjustHandles="1" noChangeArrowheads="1" noChangeShapeType="1" noTextEdit="1"/>
              </p:cNvSpPr>
              <p:nvPr/>
            </p:nvSpPr>
            <p:spPr>
              <a:xfrm>
                <a:off x="5989209" y="665207"/>
                <a:ext cx="1293350" cy="695319"/>
              </a:xfrm>
              <a:prstGeom prst="rect">
                <a:avLst/>
              </a:prstGeom>
              <a:blipFill>
                <a:blip r:embed="rId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EBFD72B-E744-40E1-883E-F9F4FF0F79EA}"/>
                  </a:ext>
                </a:extLst>
              </p:cNvPr>
              <p:cNvSpPr txBox="1"/>
              <p:nvPr/>
            </p:nvSpPr>
            <p:spPr>
              <a:xfrm>
                <a:off x="5003499" y="3899347"/>
                <a:ext cx="1971420" cy="698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400" b="1" i="1">
                          <a:solidFill>
                            <a:srgbClr val="0000FF"/>
                          </a:solidFill>
                          <a:latin typeface="Cambria Math" panose="02040503050406030204" pitchFamily="18" charset="0"/>
                        </a:rPr>
                        <m:t>𝒎</m:t>
                      </m:r>
                      <m:r>
                        <a:rPr lang="en-CA" sz="2400" b="1" i="1">
                          <a:solidFill>
                            <a:srgbClr val="0000FF"/>
                          </a:solidFill>
                          <a:latin typeface="Cambria Math" panose="02040503050406030204" pitchFamily="18" charset="0"/>
                        </a:rPr>
                        <m:t>=</m:t>
                      </m:r>
                      <m:f>
                        <m:fPr>
                          <m:ctrlPr>
                            <a:rPr lang="en-CA" sz="2400" b="1" i="1">
                              <a:solidFill>
                                <a:srgbClr val="0000FF"/>
                              </a:solidFill>
                              <a:latin typeface="Cambria Math" panose="02040503050406030204" pitchFamily="18" charset="0"/>
                            </a:rPr>
                          </m:ctrlPr>
                        </m:fPr>
                        <m:num>
                          <m:sSub>
                            <m:sSubPr>
                              <m:ctrlPr>
                                <a:rPr lang="en-CA" sz="2400" b="1" i="1">
                                  <a:solidFill>
                                    <a:srgbClr val="0000FF"/>
                                  </a:solidFill>
                                  <a:latin typeface="Cambria Math" panose="02040503050406030204" pitchFamily="18" charset="0"/>
                                </a:rPr>
                              </m:ctrlPr>
                            </m:sSubPr>
                            <m:e>
                              <m:r>
                                <a:rPr lang="en-CA" sz="2400" b="1" i="1">
                                  <a:solidFill>
                                    <a:srgbClr val="0000FF"/>
                                  </a:solidFill>
                                  <a:latin typeface="Cambria Math" panose="02040503050406030204" pitchFamily="18" charset="0"/>
                                </a:rPr>
                                <m:t>𝒚</m:t>
                              </m:r>
                            </m:e>
                            <m:sub>
                              <m:r>
                                <a:rPr lang="en-CA" sz="2400" b="1" i="1">
                                  <a:solidFill>
                                    <a:srgbClr val="0000FF"/>
                                  </a:solidFill>
                                  <a:latin typeface="Cambria Math" panose="02040503050406030204" pitchFamily="18" charset="0"/>
                                </a:rPr>
                                <m:t>𝟐</m:t>
                              </m:r>
                            </m:sub>
                          </m:sSub>
                          <m:r>
                            <a:rPr lang="en-CA" sz="2400" b="1" i="1">
                              <a:solidFill>
                                <a:srgbClr val="0000FF"/>
                              </a:solidFill>
                              <a:latin typeface="Cambria Math" panose="02040503050406030204" pitchFamily="18" charset="0"/>
                            </a:rPr>
                            <m:t>−</m:t>
                          </m:r>
                          <m:sSub>
                            <m:sSubPr>
                              <m:ctrlPr>
                                <a:rPr lang="en-CA" sz="2400" b="1" i="1">
                                  <a:solidFill>
                                    <a:srgbClr val="0000FF"/>
                                  </a:solidFill>
                                  <a:latin typeface="Cambria Math" panose="02040503050406030204" pitchFamily="18" charset="0"/>
                                </a:rPr>
                              </m:ctrlPr>
                            </m:sSubPr>
                            <m:e>
                              <m:r>
                                <a:rPr lang="en-CA" sz="2400" b="1" i="1">
                                  <a:solidFill>
                                    <a:srgbClr val="0000FF"/>
                                  </a:solidFill>
                                  <a:latin typeface="Cambria Math" panose="02040503050406030204" pitchFamily="18" charset="0"/>
                                </a:rPr>
                                <m:t>𝒚</m:t>
                              </m:r>
                            </m:e>
                            <m:sub>
                              <m:r>
                                <a:rPr lang="en-CA" sz="2400" b="1" i="1">
                                  <a:solidFill>
                                    <a:srgbClr val="0000FF"/>
                                  </a:solidFill>
                                  <a:latin typeface="Cambria Math" panose="02040503050406030204" pitchFamily="18" charset="0"/>
                                </a:rPr>
                                <m:t>𝟏</m:t>
                              </m:r>
                            </m:sub>
                          </m:sSub>
                        </m:num>
                        <m:den>
                          <m:sSub>
                            <m:sSubPr>
                              <m:ctrlPr>
                                <a:rPr lang="en-CA" sz="2400" b="1" i="1">
                                  <a:solidFill>
                                    <a:srgbClr val="0000FF"/>
                                  </a:solidFill>
                                  <a:latin typeface="Cambria Math" panose="02040503050406030204" pitchFamily="18" charset="0"/>
                                </a:rPr>
                              </m:ctrlPr>
                            </m:sSubPr>
                            <m:e>
                              <m:r>
                                <a:rPr lang="en-CA" sz="2400" b="1" i="1">
                                  <a:solidFill>
                                    <a:srgbClr val="0000FF"/>
                                  </a:solidFill>
                                  <a:latin typeface="Cambria Math" panose="02040503050406030204" pitchFamily="18" charset="0"/>
                                </a:rPr>
                                <m:t>𝒙</m:t>
                              </m:r>
                            </m:e>
                            <m:sub>
                              <m:r>
                                <a:rPr lang="en-CA" sz="2400" b="1" i="1">
                                  <a:solidFill>
                                    <a:srgbClr val="0000FF"/>
                                  </a:solidFill>
                                  <a:latin typeface="Cambria Math" panose="02040503050406030204" pitchFamily="18" charset="0"/>
                                </a:rPr>
                                <m:t>𝟐</m:t>
                              </m:r>
                            </m:sub>
                          </m:sSub>
                          <m:r>
                            <a:rPr lang="en-CA" sz="2400" b="1" i="1">
                              <a:solidFill>
                                <a:srgbClr val="0000FF"/>
                              </a:solidFill>
                              <a:latin typeface="Cambria Math" panose="02040503050406030204" pitchFamily="18" charset="0"/>
                            </a:rPr>
                            <m:t>−</m:t>
                          </m:r>
                          <m:sSub>
                            <m:sSubPr>
                              <m:ctrlPr>
                                <a:rPr lang="en-CA" sz="2400" b="1" i="1">
                                  <a:solidFill>
                                    <a:srgbClr val="0000FF"/>
                                  </a:solidFill>
                                  <a:latin typeface="Cambria Math" panose="02040503050406030204" pitchFamily="18" charset="0"/>
                                </a:rPr>
                              </m:ctrlPr>
                            </m:sSubPr>
                            <m:e>
                              <m:r>
                                <a:rPr lang="en-CA" sz="2400" b="1" i="1">
                                  <a:solidFill>
                                    <a:srgbClr val="0000FF"/>
                                  </a:solidFill>
                                  <a:latin typeface="Cambria Math" panose="02040503050406030204" pitchFamily="18" charset="0"/>
                                </a:rPr>
                                <m:t>𝒙</m:t>
                              </m:r>
                            </m:e>
                            <m:sub>
                              <m:r>
                                <a:rPr lang="en-CA" sz="2400" b="1" i="1">
                                  <a:solidFill>
                                    <a:srgbClr val="0000FF"/>
                                  </a:solidFill>
                                  <a:latin typeface="Cambria Math" panose="02040503050406030204" pitchFamily="18" charset="0"/>
                                </a:rPr>
                                <m:t>𝟏</m:t>
                              </m:r>
                            </m:sub>
                          </m:sSub>
                        </m:den>
                      </m:f>
                    </m:oMath>
                  </m:oMathPara>
                </a14:m>
                <a:endParaRPr lang="en-CA" sz="2400" b="1" dirty="0"/>
              </a:p>
            </p:txBody>
          </p:sp>
        </mc:Choice>
        <mc:Fallback xmlns="">
          <p:sp>
            <p:nvSpPr>
              <p:cNvPr id="15" name="TextBox 14">
                <a:extLst>
                  <a:ext uri="{FF2B5EF4-FFF2-40B4-BE49-F238E27FC236}">
                    <a16:creationId xmlns:a16="http://schemas.microsoft.com/office/drawing/2014/main" id="{1EBFD72B-E744-40E1-883E-F9F4FF0F79EA}"/>
                  </a:ext>
                </a:extLst>
              </p:cNvPr>
              <p:cNvSpPr txBox="1">
                <a:spLocks noRot="1" noChangeAspect="1" noMove="1" noResize="1" noEditPoints="1" noAdjustHandles="1" noChangeArrowheads="1" noChangeShapeType="1" noTextEdit="1"/>
              </p:cNvSpPr>
              <p:nvPr/>
            </p:nvSpPr>
            <p:spPr>
              <a:xfrm>
                <a:off x="5003499" y="3899347"/>
                <a:ext cx="1971420" cy="698268"/>
              </a:xfrm>
              <a:prstGeom prst="rect">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C52BB92-3E6C-4234-8FAB-BAEAD5EC3A5C}"/>
                  </a:ext>
                </a:extLst>
              </p:cNvPr>
              <p:cNvSpPr txBox="1"/>
              <p:nvPr/>
            </p:nvSpPr>
            <p:spPr>
              <a:xfrm>
                <a:off x="5655667" y="1698652"/>
                <a:ext cx="1971420" cy="6938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400" b="1" i="1">
                          <a:solidFill>
                            <a:srgbClr val="0000FF"/>
                          </a:solidFill>
                          <a:latin typeface="Cambria Math" panose="02040503050406030204" pitchFamily="18" charset="0"/>
                        </a:rPr>
                        <m:t>𝒎</m:t>
                      </m:r>
                      <m:r>
                        <a:rPr lang="en-CA" sz="2400" b="1" i="1">
                          <a:solidFill>
                            <a:srgbClr val="0000FF"/>
                          </a:solidFill>
                          <a:latin typeface="Cambria Math" panose="02040503050406030204" pitchFamily="18" charset="0"/>
                        </a:rPr>
                        <m:t>=</m:t>
                      </m:r>
                      <m:f>
                        <m:fPr>
                          <m:ctrlPr>
                            <a:rPr lang="en-CA" sz="2400" b="1" i="1">
                              <a:solidFill>
                                <a:srgbClr val="0000FF"/>
                              </a:solidFill>
                              <a:latin typeface="Cambria Math" panose="02040503050406030204" pitchFamily="18" charset="0"/>
                            </a:rPr>
                          </m:ctrlPr>
                        </m:fPr>
                        <m:num>
                          <m:r>
                            <a:rPr lang="en-CA" sz="2400" b="1" i="1">
                              <a:solidFill>
                                <a:srgbClr val="0000FF"/>
                              </a:solidFill>
                              <a:latin typeface="Cambria Math" panose="02040503050406030204" pitchFamily="18" charset="0"/>
                            </a:rPr>
                            <m:t>𝟎</m:t>
                          </m:r>
                        </m:num>
                        <m:den>
                          <m:r>
                            <a:rPr lang="en-CA" sz="2400" b="1" i="1">
                              <a:solidFill>
                                <a:srgbClr val="0000FF"/>
                              </a:solidFill>
                              <a:latin typeface="Cambria Math" panose="02040503050406030204" pitchFamily="18" charset="0"/>
                            </a:rPr>
                            <m:t>𝒓𝒖𝒏</m:t>
                          </m:r>
                        </m:den>
                      </m:f>
                      <m:r>
                        <a:rPr lang="en-CA" sz="2400" b="1" i="1">
                          <a:solidFill>
                            <a:srgbClr val="0000FF"/>
                          </a:solidFill>
                          <a:latin typeface="Cambria Math" panose="02040503050406030204" pitchFamily="18" charset="0"/>
                        </a:rPr>
                        <m:t>=</m:t>
                      </m:r>
                    </m:oMath>
                  </m:oMathPara>
                </a14:m>
                <a:endParaRPr lang="en-CA" sz="2400" b="1" dirty="0"/>
              </a:p>
            </p:txBody>
          </p:sp>
        </mc:Choice>
        <mc:Fallback xmlns="">
          <p:sp>
            <p:nvSpPr>
              <p:cNvPr id="16" name="TextBox 15">
                <a:extLst>
                  <a:ext uri="{FF2B5EF4-FFF2-40B4-BE49-F238E27FC236}">
                    <a16:creationId xmlns:a16="http://schemas.microsoft.com/office/drawing/2014/main" id="{6C52BB92-3E6C-4234-8FAB-BAEAD5EC3A5C}"/>
                  </a:ext>
                </a:extLst>
              </p:cNvPr>
              <p:cNvSpPr txBox="1">
                <a:spLocks noRot="1" noChangeAspect="1" noMove="1" noResize="1" noEditPoints="1" noAdjustHandles="1" noChangeArrowheads="1" noChangeShapeType="1" noTextEdit="1"/>
              </p:cNvSpPr>
              <p:nvPr/>
            </p:nvSpPr>
            <p:spPr>
              <a:xfrm>
                <a:off x="5655667" y="1698652"/>
                <a:ext cx="1971420" cy="693844"/>
              </a:xfrm>
              <a:prstGeom prst="rect">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B25765A-8B7F-49D4-A1DD-C97E3C8204BF}"/>
                  </a:ext>
                </a:extLst>
              </p:cNvPr>
              <p:cNvSpPr txBox="1"/>
              <p:nvPr/>
            </p:nvSpPr>
            <p:spPr>
              <a:xfrm>
                <a:off x="5059680" y="4638949"/>
                <a:ext cx="2784910" cy="768993"/>
              </a:xfrm>
              <a:prstGeom prst="rect">
                <a:avLst/>
              </a:prstGeom>
              <a:noFill/>
              <a:ln>
                <a:noFill/>
              </a:ln>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CA" sz="2400" b="1" i="1">
                          <a:solidFill>
                            <a:srgbClr val="0000FF"/>
                          </a:solidFill>
                          <a:latin typeface="Cambria Math" panose="02040503050406030204" pitchFamily="18" charset="0"/>
                        </a:rPr>
                        <m:t>𝒎</m:t>
                      </m:r>
                      <m:r>
                        <a:rPr lang="en-CA" sz="2400" b="1" i="1">
                          <a:solidFill>
                            <a:srgbClr val="0000FF"/>
                          </a:solidFill>
                          <a:latin typeface="Cambria Math" panose="02040503050406030204" pitchFamily="18" charset="0"/>
                        </a:rPr>
                        <m:t>=</m:t>
                      </m:r>
                      <m:f>
                        <m:fPr>
                          <m:ctrlPr>
                            <a:rPr lang="en-CA" sz="2400" b="1" i="1">
                              <a:solidFill>
                                <a:srgbClr val="0000FF"/>
                              </a:solidFill>
                              <a:latin typeface="Cambria Math" panose="02040503050406030204" pitchFamily="18" charset="0"/>
                            </a:rPr>
                          </m:ctrlPr>
                        </m:fPr>
                        <m:num>
                          <m:r>
                            <a:rPr lang="en-CA" sz="2400" b="1" i="1">
                              <a:solidFill>
                                <a:srgbClr val="0000FF"/>
                              </a:solidFill>
                              <a:latin typeface="Cambria Math" panose="02040503050406030204" pitchFamily="18" charset="0"/>
                            </a:rPr>
                            <m:t>−</m:t>
                          </m:r>
                          <m:r>
                            <a:rPr lang="en-CA" sz="2400" b="1" i="1">
                              <a:solidFill>
                                <a:srgbClr val="0000FF"/>
                              </a:solidFill>
                              <a:latin typeface="Cambria Math" panose="02040503050406030204" pitchFamily="18" charset="0"/>
                            </a:rPr>
                            <m:t>𝟑</m:t>
                          </m:r>
                          <m:r>
                            <a:rPr lang="en-CA" sz="2400" b="1" i="1">
                              <a:solidFill>
                                <a:srgbClr val="0000FF"/>
                              </a:solidFill>
                              <a:latin typeface="Cambria Math" panose="02040503050406030204" pitchFamily="18" charset="0"/>
                            </a:rPr>
                            <m:t>−(−</m:t>
                          </m:r>
                          <m:r>
                            <a:rPr lang="en-CA" sz="2400" b="1" i="1">
                              <a:solidFill>
                                <a:srgbClr val="0000FF"/>
                              </a:solidFill>
                              <a:latin typeface="Cambria Math" panose="02040503050406030204" pitchFamily="18" charset="0"/>
                            </a:rPr>
                            <m:t>𝟑</m:t>
                          </m:r>
                          <m:r>
                            <a:rPr lang="en-CA" sz="2400" b="1" i="1">
                              <a:solidFill>
                                <a:srgbClr val="0000FF"/>
                              </a:solidFill>
                              <a:latin typeface="Cambria Math" panose="02040503050406030204" pitchFamily="18" charset="0"/>
                            </a:rPr>
                            <m:t>)</m:t>
                          </m:r>
                        </m:num>
                        <m:den>
                          <m:r>
                            <a:rPr lang="en-CA" sz="2400" b="1" i="1">
                              <a:solidFill>
                                <a:srgbClr val="0000FF"/>
                              </a:solidFill>
                              <a:latin typeface="Cambria Math" panose="02040503050406030204" pitchFamily="18" charset="0"/>
                            </a:rPr>
                            <m:t>−</m:t>
                          </m:r>
                          <m:r>
                            <a:rPr lang="en-CA" sz="2400" b="1" i="1">
                              <a:solidFill>
                                <a:srgbClr val="0000FF"/>
                              </a:solidFill>
                              <a:latin typeface="Cambria Math" panose="02040503050406030204" pitchFamily="18" charset="0"/>
                            </a:rPr>
                            <m:t>𝟒</m:t>
                          </m:r>
                          <m:r>
                            <a:rPr lang="en-CA" sz="2400" b="1" i="1">
                              <a:solidFill>
                                <a:srgbClr val="0000FF"/>
                              </a:solidFill>
                              <a:latin typeface="Cambria Math" panose="02040503050406030204" pitchFamily="18" charset="0"/>
                            </a:rPr>
                            <m:t>−(−</m:t>
                          </m:r>
                          <m:r>
                            <a:rPr lang="en-CA" sz="2400" b="1" i="1">
                              <a:solidFill>
                                <a:srgbClr val="0000FF"/>
                              </a:solidFill>
                              <a:latin typeface="Cambria Math" panose="02040503050406030204" pitchFamily="18" charset="0"/>
                            </a:rPr>
                            <m:t>𝟏</m:t>
                          </m:r>
                          <m:r>
                            <a:rPr lang="en-CA" sz="2400" b="1" i="1">
                              <a:solidFill>
                                <a:srgbClr val="0000FF"/>
                              </a:solidFill>
                              <a:latin typeface="Cambria Math" panose="02040503050406030204" pitchFamily="18" charset="0"/>
                            </a:rPr>
                            <m:t>)</m:t>
                          </m:r>
                        </m:den>
                      </m:f>
                      <m:r>
                        <a:rPr lang="en-CA" sz="2400" b="1" i="1">
                          <a:solidFill>
                            <a:srgbClr val="0000FF"/>
                          </a:solidFill>
                          <a:latin typeface="Cambria Math" panose="02040503050406030204" pitchFamily="18" charset="0"/>
                        </a:rPr>
                        <m:t>=</m:t>
                      </m:r>
                    </m:oMath>
                  </m:oMathPara>
                </a14:m>
                <a:endParaRPr lang="en-CA" sz="2400" b="1" dirty="0"/>
              </a:p>
            </p:txBody>
          </p:sp>
        </mc:Choice>
        <mc:Fallback xmlns="">
          <p:sp>
            <p:nvSpPr>
              <p:cNvPr id="17" name="TextBox 16">
                <a:extLst>
                  <a:ext uri="{FF2B5EF4-FFF2-40B4-BE49-F238E27FC236}">
                    <a16:creationId xmlns:a16="http://schemas.microsoft.com/office/drawing/2014/main" id="{9B25765A-8B7F-49D4-A1DD-C97E3C8204BF}"/>
                  </a:ext>
                </a:extLst>
              </p:cNvPr>
              <p:cNvSpPr txBox="1">
                <a:spLocks noRot="1" noChangeAspect="1" noMove="1" noResize="1" noEditPoints="1" noAdjustHandles="1" noChangeArrowheads="1" noChangeShapeType="1" noTextEdit="1"/>
              </p:cNvSpPr>
              <p:nvPr/>
            </p:nvSpPr>
            <p:spPr>
              <a:xfrm>
                <a:off x="5059680" y="4638949"/>
                <a:ext cx="2784910" cy="768993"/>
              </a:xfrm>
              <a:prstGeom prst="rect">
                <a:avLst/>
              </a:prstGeom>
              <a:blipFill>
                <a:blip r:embed="rId5"/>
                <a:stretch>
                  <a:fillRect/>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65D9BF23-666B-4416-9F57-2F4C97341CB8}"/>
                  </a:ext>
                </a:extLst>
              </p:cNvPr>
              <p:cNvSpPr/>
              <p:nvPr/>
            </p:nvSpPr>
            <p:spPr>
              <a:xfrm>
                <a:off x="7376077" y="4534397"/>
                <a:ext cx="1116396" cy="9017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CA" sz="2800" b="1" i="1">
                              <a:solidFill>
                                <a:srgbClr val="0000FF"/>
                              </a:solidFill>
                              <a:latin typeface="Cambria Math" panose="02040503050406030204" pitchFamily="18" charset="0"/>
                            </a:rPr>
                          </m:ctrlPr>
                        </m:fPr>
                        <m:num>
                          <m:r>
                            <a:rPr lang="en-CA" sz="2800" b="1" i="1">
                              <a:solidFill>
                                <a:srgbClr val="0000FF"/>
                              </a:solidFill>
                              <a:latin typeface="Cambria Math" panose="02040503050406030204" pitchFamily="18" charset="0"/>
                            </a:rPr>
                            <m:t>𝟎</m:t>
                          </m:r>
                        </m:num>
                        <m:den>
                          <m:r>
                            <a:rPr lang="en-CA" sz="2800" b="1" i="1">
                              <a:solidFill>
                                <a:srgbClr val="0000FF"/>
                              </a:solidFill>
                              <a:latin typeface="Cambria Math" panose="02040503050406030204" pitchFamily="18" charset="0"/>
                            </a:rPr>
                            <m:t>−</m:t>
                          </m:r>
                          <m:r>
                            <a:rPr lang="en-CA" sz="2800" b="1" i="1">
                              <a:solidFill>
                                <a:srgbClr val="0000FF"/>
                              </a:solidFill>
                              <a:latin typeface="Cambria Math" panose="02040503050406030204" pitchFamily="18" charset="0"/>
                            </a:rPr>
                            <m:t>𝟑</m:t>
                          </m:r>
                        </m:den>
                      </m:f>
                      <m:r>
                        <a:rPr lang="en-CA" sz="2800" b="1" i="1">
                          <a:solidFill>
                            <a:srgbClr val="0000FF"/>
                          </a:solidFill>
                          <a:latin typeface="Cambria Math" panose="02040503050406030204" pitchFamily="18" charset="0"/>
                        </a:rPr>
                        <m:t>=</m:t>
                      </m:r>
                    </m:oMath>
                  </m:oMathPara>
                </a14:m>
                <a:endParaRPr lang="en-CA" sz="2800" dirty="0"/>
              </a:p>
            </p:txBody>
          </p:sp>
        </mc:Choice>
        <mc:Fallback xmlns="">
          <p:sp>
            <p:nvSpPr>
              <p:cNvPr id="11" name="Rectangle 10">
                <a:extLst>
                  <a:ext uri="{FF2B5EF4-FFF2-40B4-BE49-F238E27FC236}">
                    <a16:creationId xmlns:a16="http://schemas.microsoft.com/office/drawing/2014/main" id="{65D9BF23-666B-4416-9F57-2F4C97341CB8}"/>
                  </a:ext>
                </a:extLst>
              </p:cNvPr>
              <p:cNvSpPr>
                <a:spLocks noRot="1" noChangeAspect="1" noMove="1" noResize="1" noEditPoints="1" noAdjustHandles="1" noChangeArrowheads="1" noChangeShapeType="1" noTextEdit="1"/>
              </p:cNvSpPr>
              <p:nvPr/>
            </p:nvSpPr>
            <p:spPr>
              <a:xfrm>
                <a:off x="7376077" y="4534397"/>
                <a:ext cx="1116396" cy="901785"/>
              </a:xfrm>
              <a:prstGeom prst="rect">
                <a:avLst/>
              </a:prstGeom>
              <a:blipFill>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990DECFD-EE32-4B57-89D0-1604F7BDA7B8}"/>
                  </a:ext>
                </a:extLst>
              </p:cNvPr>
              <p:cNvSpPr/>
              <p:nvPr/>
            </p:nvSpPr>
            <p:spPr>
              <a:xfrm>
                <a:off x="8273503" y="4792612"/>
                <a:ext cx="43794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400" b="1" i="1">
                          <a:solidFill>
                            <a:srgbClr val="0000FF"/>
                          </a:solidFill>
                          <a:latin typeface="Cambria Math" panose="02040503050406030204" pitchFamily="18" charset="0"/>
                        </a:rPr>
                        <m:t>𝟎</m:t>
                      </m:r>
                    </m:oMath>
                  </m:oMathPara>
                </a14:m>
                <a:endParaRPr lang="en-CA" sz="2400" dirty="0"/>
              </a:p>
            </p:txBody>
          </p:sp>
        </mc:Choice>
        <mc:Fallback xmlns="">
          <p:sp>
            <p:nvSpPr>
              <p:cNvPr id="21" name="Rectangle 20">
                <a:extLst>
                  <a:ext uri="{FF2B5EF4-FFF2-40B4-BE49-F238E27FC236}">
                    <a16:creationId xmlns:a16="http://schemas.microsoft.com/office/drawing/2014/main" id="{990DECFD-EE32-4B57-89D0-1604F7BDA7B8}"/>
                  </a:ext>
                </a:extLst>
              </p:cNvPr>
              <p:cNvSpPr>
                <a:spLocks noRot="1" noChangeAspect="1" noMove="1" noResize="1" noEditPoints="1" noAdjustHandles="1" noChangeArrowheads="1" noChangeShapeType="1" noTextEdit="1"/>
              </p:cNvSpPr>
              <p:nvPr/>
            </p:nvSpPr>
            <p:spPr>
              <a:xfrm>
                <a:off x="8273503" y="4792612"/>
                <a:ext cx="437940" cy="461665"/>
              </a:xfrm>
              <a:prstGeom prst="rect">
                <a:avLst/>
              </a:prstGeom>
              <a:blipFill>
                <a:blip r:embed="rId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C71438FD-2D47-4672-83C6-523E513D85E2}"/>
                  </a:ext>
                </a:extLst>
              </p:cNvPr>
              <p:cNvSpPr/>
              <p:nvPr/>
            </p:nvSpPr>
            <p:spPr>
              <a:xfrm>
                <a:off x="7412487" y="1874339"/>
                <a:ext cx="43794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400" b="1" i="1">
                          <a:solidFill>
                            <a:srgbClr val="0000FF"/>
                          </a:solidFill>
                          <a:latin typeface="Cambria Math" panose="02040503050406030204" pitchFamily="18" charset="0"/>
                        </a:rPr>
                        <m:t>𝟎</m:t>
                      </m:r>
                    </m:oMath>
                  </m:oMathPara>
                </a14:m>
                <a:endParaRPr lang="en-CA" sz="2400" dirty="0"/>
              </a:p>
            </p:txBody>
          </p:sp>
        </mc:Choice>
        <mc:Fallback xmlns="">
          <p:sp>
            <p:nvSpPr>
              <p:cNvPr id="22" name="Rectangle 21">
                <a:extLst>
                  <a:ext uri="{FF2B5EF4-FFF2-40B4-BE49-F238E27FC236}">
                    <a16:creationId xmlns:a16="http://schemas.microsoft.com/office/drawing/2014/main" id="{C71438FD-2D47-4672-83C6-523E513D85E2}"/>
                  </a:ext>
                </a:extLst>
              </p:cNvPr>
              <p:cNvSpPr>
                <a:spLocks noRot="1" noChangeAspect="1" noMove="1" noResize="1" noEditPoints="1" noAdjustHandles="1" noChangeArrowheads="1" noChangeShapeType="1" noTextEdit="1"/>
              </p:cNvSpPr>
              <p:nvPr/>
            </p:nvSpPr>
            <p:spPr>
              <a:xfrm>
                <a:off x="7412487" y="1874339"/>
                <a:ext cx="437940" cy="461665"/>
              </a:xfrm>
              <a:prstGeom prst="rect">
                <a:avLst/>
              </a:prstGeom>
              <a:blipFill>
                <a:blip r:embed="rId8"/>
                <a:stretch>
                  <a:fillRect/>
                </a:stretch>
              </a:blipFill>
            </p:spPr>
            <p:txBody>
              <a:bodyPr/>
              <a:lstStyle/>
              <a:p>
                <a:r>
                  <a:rPr lang="en-CA">
                    <a:noFill/>
                  </a:rPr>
                  <a:t> </a:t>
                </a:r>
              </a:p>
            </p:txBody>
          </p:sp>
        </mc:Fallback>
      </mc:AlternateContent>
      <p:pic>
        <p:nvPicPr>
          <p:cNvPr id="23" name="Picture 22">
            <a:extLst>
              <a:ext uri="{FF2B5EF4-FFF2-40B4-BE49-F238E27FC236}">
                <a16:creationId xmlns:a16="http://schemas.microsoft.com/office/drawing/2014/main" id="{D9AEB1C6-8D87-4B79-849C-700702DE2044}"/>
              </a:ext>
            </a:extLst>
          </p:cNvPr>
          <p:cNvPicPr>
            <a:picLocks noChangeAspect="1"/>
          </p:cNvPicPr>
          <p:nvPr/>
        </p:nvPicPr>
        <p:blipFill rotWithShape="1">
          <a:blip r:embed="rId9"/>
          <a:srcRect l="13409" t="16601" b="6324"/>
          <a:stretch/>
        </p:blipFill>
        <p:spPr bwMode="auto">
          <a:xfrm>
            <a:off x="227588" y="931528"/>
            <a:ext cx="5428079" cy="3152211"/>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4357B41-2291-477F-9F6A-F172D3D25C26}"/>
                  </a:ext>
                </a:extLst>
              </p:cNvPr>
              <p:cNvSpPr txBox="1"/>
              <p:nvPr/>
            </p:nvSpPr>
            <p:spPr>
              <a:xfrm>
                <a:off x="1073961" y="3475307"/>
                <a:ext cx="664745" cy="369332"/>
              </a:xfrm>
              <a:prstGeom prst="rect">
                <a:avLst/>
              </a:prstGeom>
              <a:solidFill>
                <a:schemeClr val="bg1"/>
              </a:solid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CA" sz="2400" b="1" i="1">
                          <a:solidFill>
                            <a:srgbClr val="0000FF"/>
                          </a:solidFill>
                          <a:latin typeface="Cambria Math" panose="02040503050406030204" pitchFamily="18" charset="0"/>
                        </a:rPr>
                        <m:t>(−</m:t>
                      </m:r>
                      <m:r>
                        <a:rPr lang="en-CA" sz="2400" b="1" i="1">
                          <a:solidFill>
                            <a:srgbClr val="0000FF"/>
                          </a:solidFill>
                          <a:latin typeface="Cambria Math" panose="02040503050406030204" pitchFamily="18" charset="0"/>
                        </a:rPr>
                        <m:t>𝟒</m:t>
                      </m:r>
                      <m:r>
                        <a:rPr lang="en-CA" sz="2400" b="1" i="1">
                          <a:solidFill>
                            <a:srgbClr val="0000FF"/>
                          </a:solidFill>
                          <a:latin typeface="Cambria Math" panose="02040503050406030204" pitchFamily="18" charset="0"/>
                        </a:rPr>
                        <m:t>,−</m:t>
                      </m:r>
                      <m:r>
                        <a:rPr lang="en-CA" sz="2400" b="1" i="1">
                          <a:solidFill>
                            <a:srgbClr val="0000FF"/>
                          </a:solidFill>
                          <a:latin typeface="Cambria Math" panose="02040503050406030204" pitchFamily="18" charset="0"/>
                        </a:rPr>
                        <m:t>𝟑</m:t>
                      </m:r>
                      <m:r>
                        <a:rPr lang="en-CA" sz="2400" b="1" i="1">
                          <a:solidFill>
                            <a:srgbClr val="0000FF"/>
                          </a:solidFill>
                          <a:latin typeface="Cambria Math" panose="02040503050406030204" pitchFamily="18" charset="0"/>
                        </a:rPr>
                        <m:t>)</m:t>
                      </m:r>
                    </m:oMath>
                  </m:oMathPara>
                </a14:m>
                <a:endParaRPr lang="en-CA" sz="2400" b="1" dirty="0"/>
              </a:p>
            </p:txBody>
          </p:sp>
        </mc:Choice>
        <mc:Fallback xmlns="">
          <p:sp>
            <p:nvSpPr>
              <p:cNvPr id="6" name="TextBox 5">
                <a:extLst>
                  <a:ext uri="{FF2B5EF4-FFF2-40B4-BE49-F238E27FC236}">
                    <a16:creationId xmlns:a16="http://schemas.microsoft.com/office/drawing/2014/main" id="{54357B41-2291-477F-9F6A-F172D3D25C26}"/>
                  </a:ext>
                </a:extLst>
              </p:cNvPr>
              <p:cNvSpPr txBox="1">
                <a:spLocks noRot="1" noChangeAspect="1" noMove="1" noResize="1" noEditPoints="1" noAdjustHandles="1" noChangeArrowheads="1" noChangeShapeType="1" noTextEdit="1"/>
              </p:cNvSpPr>
              <p:nvPr/>
            </p:nvSpPr>
            <p:spPr>
              <a:xfrm>
                <a:off x="1073961" y="3475307"/>
                <a:ext cx="664745" cy="369332"/>
              </a:xfrm>
              <a:prstGeom prst="rect">
                <a:avLst/>
              </a:prstGeom>
              <a:blipFill>
                <a:blip r:embed="rId10"/>
                <a:stretch>
                  <a:fillRect l="-21101" r="-100917" b="-34426"/>
                </a:stretch>
              </a:blipFill>
            </p:spPr>
            <p:txBody>
              <a:bodyPr/>
              <a:lstStyle/>
              <a:p>
                <a:r>
                  <a:rPr lang="en-CA">
                    <a:noFill/>
                  </a:rPr>
                  <a:t> </a:t>
                </a:r>
              </a:p>
            </p:txBody>
          </p:sp>
        </mc:Fallback>
      </mc:AlternateContent>
      <p:sp>
        <p:nvSpPr>
          <p:cNvPr id="24" name="Oval 23">
            <a:extLst>
              <a:ext uri="{FF2B5EF4-FFF2-40B4-BE49-F238E27FC236}">
                <a16:creationId xmlns:a16="http://schemas.microsoft.com/office/drawing/2014/main" id="{F2485125-5A81-4D7D-ABDD-C4D394F68D09}"/>
              </a:ext>
            </a:extLst>
          </p:cNvPr>
          <p:cNvSpPr>
            <a:spLocks noChangeAspect="1"/>
          </p:cNvSpPr>
          <p:nvPr/>
        </p:nvSpPr>
        <p:spPr>
          <a:xfrm>
            <a:off x="1738706" y="3152361"/>
            <a:ext cx="137160" cy="13716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sz="1350" dirty="0"/>
          </a:p>
        </p:txBody>
      </p:sp>
      <p:sp>
        <p:nvSpPr>
          <p:cNvPr id="19" name="Oval 18">
            <a:extLst>
              <a:ext uri="{FF2B5EF4-FFF2-40B4-BE49-F238E27FC236}">
                <a16:creationId xmlns:a16="http://schemas.microsoft.com/office/drawing/2014/main" id="{2C05DC2C-2743-4317-97C0-313AD037C74B}"/>
              </a:ext>
            </a:extLst>
          </p:cNvPr>
          <p:cNvSpPr>
            <a:spLocks noChangeAspect="1"/>
          </p:cNvSpPr>
          <p:nvPr/>
        </p:nvSpPr>
        <p:spPr>
          <a:xfrm>
            <a:off x="3192637" y="3160439"/>
            <a:ext cx="137160" cy="13716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sz="135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703C92C-452D-4B46-A33F-ABBF94CC1D09}"/>
                  </a:ext>
                </a:extLst>
              </p:cNvPr>
              <p:cNvSpPr txBox="1"/>
              <p:nvPr/>
            </p:nvSpPr>
            <p:spPr>
              <a:xfrm>
                <a:off x="2917762" y="3434270"/>
                <a:ext cx="1289239" cy="369332"/>
              </a:xfrm>
              <a:prstGeom prst="rect">
                <a:avLst/>
              </a:prstGeom>
              <a:solidFill>
                <a:schemeClr val="bg1"/>
              </a:solid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CA" sz="2400" b="1" i="1">
                          <a:solidFill>
                            <a:srgbClr val="0000FF"/>
                          </a:solidFill>
                          <a:latin typeface="Cambria Math" panose="02040503050406030204" pitchFamily="18" charset="0"/>
                        </a:rPr>
                        <m:t>(−</m:t>
                      </m:r>
                      <m:r>
                        <a:rPr lang="en-CA" sz="2400" b="1" i="1">
                          <a:solidFill>
                            <a:srgbClr val="0000FF"/>
                          </a:solidFill>
                          <a:latin typeface="Cambria Math" panose="02040503050406030204" pitchFamily="18" charset="0"/>
                        </a:rPr>
                        <m:t>𝟏</m:t>
                      </m:r>
                      <m:r>
                        <a:rPr lang="en-CA" sz="2400" b="1" i="1">
                          <a:solidFill>
                            <a:srgbClr val="0000FF"/>
                          </a:solidFill>
                          <a:latin typeface="Cambria Math" panose="02040503050406030204" pitchFamily="18" charset="0"/>
                        </a:rPr>
                        <m:t>, −</m:t>
                      </m:r>
                      <m:r>
                        <a:rPr lang="en-CA" sz="2400" b="1" i="1">
                          <a:solidFill>
                            <a:srgbClr val="0000FF"/>
                          </a:solidFill>
                          <a:latin typeface="Cambria Math" panose="02040503050406030204" pitchFamily="18" charset="0"/>
                        </a:rPr>
                        <m:t>𝟑</m:t>
                      </m:r>
                      <m:r>
                        <a:rPr lang="en-CA" sz="2400" b="1" i="1">
                          <a:solidFill>
                            <a:srgbClr val="0000FF"/>
                          </a:solidFill>
                          <a:latin typeface="Cambria Math" panose="02040503050406030204" pitchFamily="18" charset="0"/>
                        </a:rPr>
                        <m:t>)</m:t>
                      </m:r>
                    </m:oMath>
                  </m:oMathPara>
                </a14:m>
                <a:endParaRPr lang="en-CA" sz="2400" b="1" dirty="0"/>
              </a:p>
            </p:txBody>
          </p:sp>
        </mc:Choice>
        <mc:Fallback xmlns="">
          <p:sp>
            <p:nvSpPr>
              <p:cNvPr id="7" name="TextBox 6">
                <a:extLst>
                  <a:ext uri="{FF2B5EF4-FFF2-40B4-BE49-F238E27FC236}">
                    <a16:creationId xmlns:a16="http://schemas.microsoft.com/office/drawing/2014/main" id="{E703C92C-452D-4B46-A33F-ABBF94CC1D09}"/>
                  </a:ext>
                </a:extLst>
              </p:cNvPr>
              <p:cNvSpPr txBox="1">
                <a:spLocks noRot="1" noChangeAspect="1" noMove="1" noResize="1" noEditPoints="1" noAdjustHandles="1" noChangeArrowheads="1" noChangeShapeType="1" noTextEdit="1"/>
              </p:cNvSpPr>
              <p:nvPr/>
            </p:nvSpPr>
            <p:spPr>
              <a:xfrm>
                <a:off x="2917762" y="3434270"/>
                <a:ext cx="1289239" cy="369332"/>
              </a:xfrm>
              <a:prstGeom prst="rect">
                <a:avLst/>
              </a:prstGeom>
              <a:blipFill>
                <a:blip r:embed="rId11"/>
                <a:stretch>
                  <a:fillRect l="-11374" r="-3318" b="-3442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953D252-82B3-4136-B88F-EF2EF531672D}"/>
                  </a:ext>
                </a:extLst>
              </p:cNvPr>
              <p:cNvSpPr txBox="1"/>
              <p:nvPr/>
            </p:nvSpPr>
            <p:spPr>
              <a:xfrm>
                <a:off x="4207001" y="3059457"/>
                <a:ext cx="1048172" cy="30777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1" i="1">
                          <a:latin typeface="Cambria Math" panose="02040503050406030204" pitchFamily="18" charset="0"/>
                        </a:rPr>
                        <m:t>𝒓𝒊𝒔𝒆</m:t>
                      </m:r>
                      <m:r>
                        <a:rPr lang="en-CA" sz="2000" b="1" i="1">
                          <a:latin typeface="Cambria Math" panose="02040503050406030204" pitchFamily="18" charset="0"/>
                        </a:rPr>
                        <m:t>=</m:t>
                      </m:r>
                      <m:r>
                        <a:rPr lang="en-CA" sz="2000" b="1" i="1">
                          <a:latin typeface="Cambria Math" panose="02040503050406030204" pitchFamily="18" charset="0"/>
                        </a:rPr>
                        <m:t>𝟎</m:t>
                      </m:r>
                    </m:oMath>
                  </m:oMathPara>
                </a14:m>
                <a:endParaRPr lang="en-CA" sz="2000" b="1" dirty="0"/>
              </a:p>
            </p:txBody>
          </p:sp>
        </mc:Choice>
        <mc:Fallback xmlns="">
          <p:sp>
            <p:nvSpPr>
              <p:cNvPr id="12" name="TextBox 11">
                <a:extLst>
                  <a:ext uri="{FF2B5EF4-FFF2-40B4-BE49-F238E27FC236}">
                    <a16:creationId xmlns:a16="http://schemas.microsoft.com/office/drawing/2014/main" id="{A953D252-82B3-4136-B88F-EF2EF531672D}"/>
                  </a:ext>
                </a:extLst>
              </p:cNvPr>
              <p:cNvSpPr txBox="1">
                <a:spLocks noRot="1" noChangeAspect="1" noMove="1" noResize="1" noEditPoints="1" noAdjustHandles="1" noChangeArrowheads="1" noChangeShapeType="1" noTextEdit="1"/>
              </p:cNvSpPr>
              <p:nvPr/>
            </p:nvSpPr>
            <p:spPr>
              <a:xfrm>
                <a:off x="4207001" y="3059457"/>
                <a:ext cx="1048172" cy="307777"/>
              </a:xfrm>
              <a:prstGeom prst="rect">
                <a:avLst/>
              </a:prstGeom>
              <a:blipFill>
                <a:blip r:embed="rId12"/>
                <a:stretch>
                  <a:fillRect l="-5814" r="-5233" b="-8000"/>
                </a:stretch>
              </a:blipFill>
            </p:spPr>
            <p:txBody>
              <a:bodyPr/>
              <a:lstStyle/>
              <a:p>
                <a:r>
                  <a:rPr lang="en-CA">
                    <a:noFill/>
                  </a:rPr>
                  <a:t> </a:t>
                </a:r>
              </a:p>
            </p:txBody>
          </p:sp>
        </mc:Fallback>
      </mc:AlternateContent>
      <p:sp>
        <p:nvSpPr>
          <p:cNvPr id="5" name="TextBox 4">
            <a:extLst>
              <a:ext uri="{FF2B5EF4-FFF2-40B4-BE49-F238E27FC236}">
                <a16:creationId xmlns:a16="http://schemas.microsoft.com/office/drawing/2014/main" id="{54AC5CA1-FC8E-48CA-8DA9-0140A289F7A9}"/>
              </a:ext>
            </a:extLst>
          </p:cNvPr>
          <p:cNvSpPr txBox="1"/>
          <p:nvPr/>
        </p:nvSpPr>
        <p:spPr>
          <a:xfrm>
            <a:off x="934021" y="5792263"/>
            <a:ext cx="5607497" cy="461665"/>
          </a:xfrm>
          <a:prstGeom prst="rect">
            <a:avLst/>
          </a:prstGeom>
          <a:noFill/>
        </p:spPr>
        <p:txBody>
          <a:bodyPr wrap="none" rtlCol="0">
            <a:spAutoFit/>
          </a:bodyPr>
          <a:lstStyle/>
          <a:p>
            <a:r>
              <a:rPr lang="en-CA" sz="2400" dirty="0"/>
              <a:t>All </a:t>
            </a:r>
            <a:r>
              <a:rPr lang="en-CA" sz="2400" b="1" i="1" dirty="0">
                <a:latin typeface="Times New Roman" panose="02020603050405020304" pitchFamily="18" charset="0"/>
                <a:cs typeface="Times New Roman" panose="02020603050405020304" pitchFamily="18" charset="0"/>
              </a:rPr>
              <a:t>horizontal</a:t>
            </a:r>
            <a:r>
              <a:rPr lang="en-CA" sz="2400" dirty="0"/>
              <a:t> lines will have a </a:t>
            </a:r>
            <a:r>
              <a:rPr lang="en-CA" sz="2400" b="1" i="1" dirty="0">
                <a:latin typeface="Times New Roman" panose="02020603050405020304" pitchFamily="18" charset="0"/>
                <a:cs typeface="Times New Roman" panose="02020603050405020304" pitchFamily="18" charset="0"/>
              </a:rPr>
              <a:t>slope of </a:t>
            </a:r>
            <a:r>
              <a:rPr lang="en-CA" sz="2400" b="1" i="1" dirty="0">
                <a:solidFill>
                  <a:srgbClr val="FF0000"/>
                </a:solidFill>
                <a:latin typeface="Times New Roman" panose="02020603050405020304" pitchFamily="18" charset="0"/>
                <a:cs typeface="Times New Roman" panose="02020603050405020304" pitchFamily="18" charset="0"/>
              </a:rPr>
              <a:t>zero</a:t>
            </a:r>
          </a:p>
        </p:txBody>
      </p:sp>
      <p:sp>
        <p:nvSpPr>
          <p:cNvPr id="3" name="Slide Number Placeholder 2">
            <a:extLst>
              <a:ext uri="{FF2B5EF4-FFF2-40B4-BE49-F238E27FC236}">
                <a16:creationId xmlns:a16="http://schemas.microsoft.com/office/drawing/2014/main" id="{E453F786-E635-4291-8CDE-4BB1C83F96FF}"/>
              </a:ext>
            </a:extLst>
          </p:cNvPr>
          <p:cNvSpPr>
            <a:spLocks noGrp="1"/>
          </p:cNvSpPr>
          <p:nvPr>
            <p:ph type="sldNum" sz="quarter" idx="12"/>
          </p:nvPr>
        </p:nvSpPr>
        <p:spPr/>
        <p:txBody>
          <a:bodyPr/>
          <a:lstStyle/>
          <a:p>
            <a:fld id="{914CA522-1688-4E7E-A401-39BA881FF08A}" type="slidenum">
              <a:rPr lang="en-CA" smtClean="0"/>
              <a:t>9</a:t>
            </a:fld>
            <a:endParaRPr lang="en-CA"/>
          </a:p>
        </p:txBody>
      </p:sp>
    </p:spTree>
    <p:extLst>
      <p:ext uri="{BB962C8B-B14F-4D97-AF65-F5344CB8AC3E}">
        <p14:creationId xmlns:p14="http://schemas.microsoft.com/office/powerpoint/2010/main" val="367958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1" grpId="0"/>
      <p:bldP spid="21" grpId="0"/>
      <p:bldP spid="22" grpId="0"/>
      <p:bldP spid="6" grpId="0" animBg="1"/>
      <p:bldP spid="7" grpId="0" animBg="1"/>
      <p:bldP spid="1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2740</TotalTime>
  <Words>3863</Words>
  <Application>Microsoft Office PowerPoint</Application>
  <PresentationFormat>On-screen Show (4:3)</PresentationFormat>
  <Paragraphs>676</Paragraphs>
  <Slides>53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Calibri Light</vt:lpstr>
      <vt:lpstr>Cambria</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Mina McLeod</cp:lastModifiedBy>
  <cp:revision>169</cp:revision>
  <cp:lastPrinted>2018-12-19T22:44:56Z</cp:lastPrinted>
  <dcterms:created xsi:type="dcterms:W3CDTF">2018-12-06T20:01:45Z</dcterms:created>
  <dcterms:modified xsi:type="dcterms:W3CDTF">2018-12-20T00:43:22Z</dcterms:modified>
</cp:coreProperties>
</file>